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56" r:id="rId3"/>
    <p:sldId id="257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55" autoAdjust="0"/>
  </p:normalViewPr>
  <p:slideViewPr>
    <p:cSldViewPr>
      <p:cViewPr varScale="1">
        <p:scale>
          <a:sx n="64" d="100"/>
          <a:sy n="64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65AA6-9D5A-498D-9B43-2725A99C7451}" type="datetimeFigureOut">
              <a:rPr lang="es-MX" smtClean="0"/>
              <a:pPr/>
              <a:t>02/12/2016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B9638-8D9F-4BBC-9398-5020B750B1A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0275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B9638-8D9F-4BBC-9398-5020B750B1AB}" type="slidenum">
              <a:rPr lang="es-MX" smtClean="0"/>
              <a:pPr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5369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562100" y="2090738"/>
            <a:ext cx="5386164" cy="12662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4000" dirty="0" smtClean="0">
                <a:effectLst/>
              </a:rPr>
              <a:t>Por ubicación física</a:t>
            </a:r>
            <a:endParaRPr lang="es-MX" sz="40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907704" y="3645024"/>
            <a:ext cx="6834925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sz="2400" dirty="0" smtClean="0"/>
              <a:t>Estadio: Precio del boleto en Cancha, Grada, Platea, Palco, etc. </a:t>
            </a:r>
          </a:p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sz="2400" dirty="0" smtClean="0"/>
              <a:t>Teatro: Entre más cerca del escenario, más caro es el boleto</a:t>
            </a:r>
            <a:endParaRPr lang="es-MX" sz="2400" dirty="0"/>
          </a:p>
        </p:txBody>
      </p:sp>
      <p:sp>
        <p:nvSpPr>
          <p:cNvPr id="7" name="Rectángulo 6"/>
          <p:cNvSpPr/>
          <p:nvPr/>
        </p:nvSpPr>
        <p:spPr>
          <a:xfrm>
            <a:off x="1562100" y="54868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dirty="0"/>
              <a:t>b</a:t>
            </a:r>
            <a:r>
              <a:rPr lang="es-MX" b="1" cap="none" dirty="0" smtClean="0"/>
              <a:t>) </a:t>
            </a:r>
            <a:r>
              <a:rPr lang="es-MX" b="1" dirty="0" smtClean="0"/>
              <a:t>Precios Discriminatorios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xmlns="" val="299811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043608" y="1700808"/>
            <a:ext cx="7416824" cy="14700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4000" dirty="0" smtClean="0">
                <a:effectLst/>
              </a:rPr>
              <a:t>Por un momento específico/especial en el tiempo</a:t>
            </a:r>
            <a:endParaRPr lang="es-MX" sz="40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465527" y="3521585"/>
            <a:ext cx="5194705" cy="2355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sz="2400" dirty="0" smtClean="0"/>
              <a:t>Estación del año, mes del año, día especial, hora del día</a:t>
            </a:r>
          </a:p>
          <a:p>
            <a:pPr marL="0" indent="0"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s-MX" sz="2000" dirty="0" smtClean="0"/>
              <a:t>Ejemplo en México: Venta de Primavera, Julio Regalado en Comercial Mexicana, Día de San Valentín, 9:13 </a:t>
            </a:r>
            <a:r>
              <a:rPr lang="es-MX" sz="2000" dirty="0" err="1" smtClean="0"/>
              <a:t>hrs</a:t>
            </a:r>
            <a:r>
              <a:rPr lang="es-MX" sz="2000" dirty="0" smtClean="0"/>
              <a:t>. en Alfa Radio</a:t>
            </a:r>
            <a:endParaRPr lang="es-MX" sz="2000" dirty="0"/>
          </a:p>
        </p:txBody>
      </p:sp>
      <p:sp>
        <p:nvSpPr>
          <p:cNvPr id="7" name="Rectángulo 6"/>
          <p:cNvSpPr/>
          <p:nvPr/>
        </p:nvSpPr>
        <p:spPr>
          <a:xfrm>
            <a:off x="1575710" y="4355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dirty="0"/>
              <a:t>b</a:t>
            </a:r>
            <a:r>
              <a:rPr lang="es-MX" b="1" cap="none" dirty="0" smtClean="0"/>
              <a:t>) </a:t>
            </a:r>
            <a:r>
              <a:rPr lang="es-MX" b="1" dirty="0" smtClean="0"/>
              <a:t>Precios Discriminatorios</a:t>
            </a:r>
            <a:endParaRPr lang="es-MX" b="1" dirty="0"/>
          </a:p>
        </p:txBody>
      </p:sp>
      <p:pic>
        <p:nvPicPr>
          <p:cNvPr id="8" name="Picture 5" descr="https://thumbs6.dreamstime.com/x/feliz-dia-de-san-valentin-happy-valentines-day-spanish-text-peeling-sticker-vector-eps-available-368197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75316" y="4437112"/>
            <a:ext cx="2196671" cy="213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46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562100" y="2090738"/>
            <a:ext cx="7186364" cy="23463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6000" b="1" dirty="0" smtClean="0">
                <a:effectLst/>
              </a:rPr>
              <a:t>c) Precios psicológicos</a:t>
            </a:r>
            <a:endParaRPr lang="es-MX" sz="6000" b="1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62100" y="47667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</p:txBody>
      </p:sp>
    </p:spTree>
    <p:extLst>
      <p:ext uri="{BB962C8B-B14F-4D97-AF65-F5344CB8AC3E}">
        <p14:creationId xmlns:p14="http://schemas.microsoft.com/office/powerpoint/2010/main" xmlns="" val="11282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562100" y="2090738"/>
            <a:ext cx="6754316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4000" dirty="0" smtClean="0"/>
              <a:t>El precio relacionado con la calidad</a:t>
            </a:r>
            <a:endParaRPr lang="es-MX" sz="4000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622662" y="5034102"/>
            <a:ext cx="4234036" cy="619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sz="2400" dirty="0" smtClean="0"/>
              <a:t>precio alto, calidad </a:t>
            </a:r>
            <a:r>
              <a:rPr lang="es-MX" sz="2400" dirty="0">
                <a:solidFill>
                  <a:srgbClr val="C00000"/>
                </a:solidFill>
              </a:rPr>
              <a:t>¿</a:t>
            </a:r>
            <a:r>
              <a:rPr lang="es-MX" sz="2400" dirty="0" smtClean="0"/>
              <a:t>alta</a:t>
            </a:r>
            <a:r>
              <a:rPr lang="es-MX" sz="2400" dirty="0" smtClean="0">
                <a:solidFill>
                  <a:srgbClr val="C00000"/>
                </a:solidFill>
              </a:rPr>
              <a:t>?</a:t>
            </a:r>
          </a:p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sz="2400" dirty="0" smtClean="0"/>
              <a:t>precio bajo, calidad </a:t>
            </a:r>
            <a:r>
              <a:rPr lang="es-MX" sz="2400" dirty="0" smtClean="0">
                <a:solidFill>
                  <a:srgbClr val="C00000"/>
                </a:solidFill>
              </a:rPr>
              <a:t>¿</a:t>
            </a:r>
            <a:r>
              <a:rPr lang="es-MX" sz="2400" dirty="0" smtClean="0"/>
              <a:t>baja</a:t>
            </a:r>
            <a:r>
              <a:rPr lang="es-MX" sz="2400" dirty="0" smtClean="0">
                <a:solidFill>
                  <a:srgbClr val="C00000"/>
                </a:solidFill>
              </a:rPr>
              <a:t>?</a:t>
            </a:r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91680" y="47217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dirty="0" smtClean="0"/>
              <a:t>c) Precios psicológicos</a:t>
            </a:r>
          </a:p>
        </p:txBody>
      </p:sp>
    </p:spTree>
    <p:extLst>
      <p:ext uri="{BB962C8B-B14F-4D97-AF65-F5344CB8AC3E}">
        <p14:creationId xmlns:p14="http://schemas.microsoft.com/office/powerpoint/2010/main" xmlns="" val="5264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562100" y="2090738"/>
            <a:ext cx="4882108" cy="24183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4000" dirty="0" smtClean="0">
                <a:effectLst/>
              </a:rPr>
              <a:t>Precio Ganga</a:t>
            </a:r>
            <a:endParaRPr lang="es-MX" sz="40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771800" y="4124581"/>
            <a:ext cx="3153916" cy="7690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dirty="0" smtClean="0"/>
              <a:t>$2,999.90</a:t>
            </a:r>
          </a:p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dirty="0" smtClean="0"/>
              <a:t>$ 349.00</a:t>
            </a:r>
          </a:p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1569548" y="50291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dirty="0" smtClean="0"/>
              <a:t>c) Precios psicológicos</a:t>
            </a:r>
          </a:p>
        </p:txBody>
      </p:sp>
    </p:spTree>
    <p:extLst>
      <p:ext uri="{BB962C8B-B14F-4D97-AF65-F5344CB8AC3E}">
        <p14:creationId xmlns:p14="http://schemas.microsoft.com/office/powerpoint/2010/main" xmlns="" val="25013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539552" y="1187033"/>
            <a:ext cx="90678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6000" b="1" dirty="0" smtClean="0">
                <a:effectLst/>
              </a:rPr>
              <a:t>d) Precios por valor percibido</a:t>
            </a:r>
            <a:endParaRPr lang="es-MX" sz="6000" b="1" dirty="0">
              <a:effectLst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562100" y="47667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562100" y="3326774"/>
            <a:ext cx="668650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2400" dirty="0" smtClean="0">
                <a:effectLst/>
              </a:rPr>
              <a:t>Combinación adecuada de calidad y servicio, a un precio justo</a:t>
            </a:r>
            <a:endParaRPr lang="es-MX" sz="2400" dirty="0">
              <a:effectLst/>
            </a:endParaRPr>
          </a:p>
        </p:txBody>
      </p:sp>
      <p:pic>
        <p:nvPicPr>
          <p:cNvPr id="9218" name="Picture 2" descr="Best Value label Stock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1281" y="4653136"/>
            <a:ext cx="2020416" cy="2020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529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562100" y="1412776"/>
            <a:ext cx="6466284" cy="2490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6000" b="1" dirty="0" smtClean="0">
                <a:effectLst/>
              </a:rPr>
              <a:t>e) Precios promocionales</a:t>
            </a:r>
            <a:endParaRPr lang="es-MX" sz="6000" b="1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62100" y="47667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</p:txBody>
      </p:sp>
      <p:pic>
        <p:nvPicPr>
          <p:cNvPr id="8194" name="Picture 2" descr="Stickers for best stock sales Stock Pho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25996" y="4221088"/>
            <a:ext cx="2931634" cy="2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533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487488" y="1700809"/>
            <a:ext cx="6612904" cy="2664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4000" dirty="0" smtClean="0">
                <a:effectLst/>
              </a:rPr>
              <a:t>Efecto temporal para incrementar ventas a muy corto plazo</a:t>
            </a:r>
            <a:endParaRPr lang="es-MX" sz="4000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19672" y="4766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cap="none" dirty="0" smtClean="0"/>
              <a:t>e) Precios promocionales</a:t>
            </a:r>
            <a:endParaRPr lang="es-MX" b="1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2339752" y="416504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rgbClr val="663300"/>
                </a:solidFill>
                <a:latin typeface="Berlin Sans FB" panose="020E0602020502020306" pitchFamily="34" charset="0"/>
              </a:rPr>
              <a:t>Ejemplo en México: “El buen fin”</a:t>
            </a:r>
            <a:endParaRPr lang="es-MX" sz="2000" dirty="0">
              <a:solidFill>
                <a:srgbClr val="6633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9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487488" y="1556793"/>
            <a:ext cx="711696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4000" dirty="0" smtClean="0">
                <a:effectLst/>
              </a:rPr>
              <a:t>Artículos líderes en margen reducido o incluso en pérdida, que atraen clientes a la tienda.</a:t>
            </a:r>
            <a:endParaRPr lang="es-MX" sz="4000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19672" y="4766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cap="none" dirty="0" smtClean="0"/>
              <a:t>e) Precios promocionales</a:t>
            </a:r>
            <a:endParaRPr lang="es-MX" b="1" dirty="0" smtClean="0"/>
          </a:p>
        </p:txBody>
      </p:sp>
      <p:pic>
        <p:nvPicPr>
          <p:cNvPr id="7" name="Picture 5" descr="Supermarket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869160"/>
            <a:ext cx="227647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36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562100" y="2090738"/>
            <a:ext cx="6250260" cy="27064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6000" b="1" dirty="0" smtClean="0">
                <a:effectLst/>
              </a:rPr>
              <a:t>g) Precios geográficos</a:t>
            </a:r>
            <a:endParaRPr lang="es-MX" sz="6000" b="1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62100" y="47667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</p:txBody>
      </p:sp>
    </p:spTree>
    <p:extLst>
      <p:ext uri="{BB962C8B-B14F-4D97-AF65-F5344CB8AC3E}">
        <p14:creationId xmlns:p14="http://schemas.microsoft.com/office/powerpoint/2010/main" xmlns="" val="293294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Mercadotecnia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Estrategias para ajustar precios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Mtra. Patricia E. Hernández Valdés y Dra. Amada Hidalgo Gallardo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619672" y="1524537"/>
            <a:ext cx="7017429" cy="34985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  <a:defRPr/>
            </a:pPr>
            <a:r>
              <a:rPr lang="es-MX" dirty="0" smtClean="0">
                <a:effectLst/>
              </a:rPr>
              <a:t>Precio libre a bordo del transporte</a:t>
            </a:r>
          </a:p>
          <a:p>
            <a:pPr marL="571500" indent="-571500" algn="l">
              <a:buFont typeface="Arial" panose="020B0604020202020204" pitchFamily="34" charset="0"/>
              <a:buChar char="•"/>
              <a:defRPr/>
            </a:pPr>
            <a:endParaRPr lang="es-MX" sz="1050" dirty="0" smtClean="0">
              <a:effectLst/>
            </a:endParaRPr>
          </a:p>
          <a:p>
            <a:pPr marL="571500" indent="-571500" algn="l">
              <a:buFont typeface="Arial" panose="020B0604020202020204" pitchFamily="34" charset="0"/>
              <a:buChar char="•"/>
              <a:defRPr/>
            </a:pPr>
            <a:r>
              <a:rPr lang="es-MX" dirty="0" smtClean="0">
                <a:effectLst/>
              </a:rPr>
              <a:t>Precio en el domicilio del intermediario /consumidor /usuario</a:t>
            </a:r>
            <a:endParaRPr lang="es-MX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19672" y="54868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cap="none" dirty="0" smtClean="0"/>
              <a:t>g) Precios geográficos</a:t>
            </a:r>
            <a:endParaRPr lang="es-MX" dirty="0" smtClean="0"/>
          </a:p>
        </p:txBody>
      </p:sp>
      <p:pic>
        <p:nvPicPr>
          <p:cNvPr id="4100" name="Picture 4" descr="Cargo Transportation - Truck in the warehouse Stock Pho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365104"/>
            <a:ext cx="3597494" cy="217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512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331640" y="2060849"/>
            <a:ext cx="7147727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s-MX" sz="4000" dirty="0" smtClean="0">
                <a:effectLst/>
              </a:rPr>
              <a:t>Precio por zona geográfica (Norte, Pacífico, Centro, Sureste)</a:t>
            </a:r>
            <a:endParaRPr lang="es-MX" sz="4000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00737" y="54868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cap="none" dirty="0" smtClean="0"/>
              <a:t>g) Precios geográficos</a:t>
            </a:r>
            <a:endParaRPr lang="es-MX" dirty="0" smtClean="0"/>
          </a:p>
        </p:txBody>
      </p:sp>
      <p:pic>
        <p:nvPicPr>
          <p:cNvPr id="2052" name="Picture 4" descr="White Weathervane Royalty Free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8630" y="4470112"/>
            <a:ext cx="2813697" cy="198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06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ort import trade Stock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7072"/>
            <a:ext cx="3305765" cy="246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115616" y="2060848"/>
            <a:ext cx="7632848" cy="31712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s-MX" sz="4000" dirty="0" smtClean="0">
                <a:effectLst/>
              </a:rPr>
              <a:t>Precio </a:t>
            </a:r>
            <a:r>
              <a:rPr lang="es-MX" sz="4000" dirty="0">
                <a:effectLst/>
              </a:rPr>
              <a:t>internacional: pactado en operaciones internacionales de compra-venta / importación-exportación </a:t>
            </a:r>
            <a:r>
              <a:rPr lang="es-MX" sz="4000" dirty="0" smtClean="0">
                <a:effectLst/>
              </a:rPr>
              <a:t>utilizando  INCOTERMS</a:t>
            </a:r>
            <a:endParaRPr lang="es-MX" sz="4000" dirty="0">
              <a:effectLst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00737" y="54868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cap="none" dirty="0" smtClean="0"/>
              <a:t>g) Precios geográficos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19558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75656" y="1988840"/>
            <a:ext cx="7056784" cy="190080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Kotler, P., &amp; Armstrong, G. (2013). </a:t>
            </a:r>
            <a:r>
              <a:rPr lang="en-US" sz="2400" dirty="0" err="1" smtClean="0"/>
              <a:t>Fundamentos</a:t>
            </a:r>
            <a:r>
              <a:rPr lang="en-US" sz="2400" dirty="0" smtClean="0"/>
              <a:t> de marketing. Pearson Education.</a:t>
            </a:r>
            <a:endParaRPr lang="es-MX" sz="2400" dirty="0" smtClean="0"/>
          </a:p>
          <a:p>
            <a:r>
              <a:rPr lang="en-US" sz="2400" dirty="0" smtClean="0"/>
              <a:t>Stanton, W., </a:t>
            </a:r>
            <a:r>
              <a:rPr lang="en-US" sz="2400" dirty="0" err="1" smtClean="0"/>
              <a:t>Etzel</a:t>
            </a:r>
            <a:r>
              <a:rPr lang="en-US" sz="2400" dirty="0" smtClean="0"/>
              <a:t>, M., &amp; Walker, B. (2007). </a:t>
            </a:r>
            <a:r>
              <a:rPr lang="es-MX" sz="2400" dirty="0" smtClean="0"/>
              <a:t>Fundamentos de marketing. McGraw Hill.</a:t>
            </a:r>
          </a:p>
        </p:txBody>
      </p:sp>
    </p:spTree>
    <p:extLst>
      <p:ext uri="{BB962C8B-B14F-4D97-AF65-F5344CB8AC3E}">
        <p14:creationId xmlns:p14="http://schemas.microsoft.com/office/powerpoint/2010/main" xmlns="" val="35749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Estrategias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para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ajustar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precios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99715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Price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 a decisive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purchasing factor, both for people and for organizations, regardless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their socioeconomic status, purchasing power or size, so products and services might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have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right, convenient, fair and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suitable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price.</a:t>
            </a:r>
          </a:p>
          <a:p>
            <a:pPr>
              <a:lnSpc>
                <a:spcPct val="120000"/>
              </a:lnSpc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material addresses some of the strategies and tactics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used in organizations to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adjust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prices of their goods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services, in order to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make them more attractive and accessible to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consumers, buyers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end users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3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endParaRPr lang="fr-FR" sz="3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Marketing mix - Price – Price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strategies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– Price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adjustments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- Discounts -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Perceived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value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67544" y="1628800"/>
            <a:ext cx="90678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6000" dirty="0" smtClean="0"/>
              <a:t>Estrategias para ajustar precios</a:t>
            </a:r>
            <a:endParaRPr lang="es-MX" sz="6000" dirty="0"/>
          </a:p>
        </p:txBody>
      </p:sp>
      <p:pic>
        <p:nvPicPr>
          <p:cNvPr id="20482" name="Picture 2" descr="https://thumbs7.dreamstime.com/x/best-price-guarantee-1605416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077072"/>
            <a:ext cx="38100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4580" y="1688307"/>
            <a:ext cx="9067800" cy="1164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6000" b="1" dirty="0" smtClean="0">
                <a:effectLst/>
              </a:rPr>
              <a:t>a) Descuentos y Bonificaciones</a:t>
            </a:r>
            <a:endParaRPr lang="es-MX" sz="6000" b="1" dirty="0">
              <a:effectLst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1187625" y="3336908"/>
            <a:ext cx="3528392" cy="1964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dirty="0" smtClean="0"/>
              <a:t>Descuentos en el precio al intermediario en el canal y/o al usuario final</a:t>
            </a:r>
          </a:p>
          <a:p>
            <a:pPr marL="285750" indent="-285750">
              <a:lnSpc>
                <a:spcPct val="120000"/>
              </a:lnSpc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dirty="0" smtClean="0"/>
              <a:t>Bonificaciones en especie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627294" y="476672"/>
            <a:ext cx="3664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Estrategias para ajustar precios</a:t>
            </a:r>
            <a:endParaRPr lang="es-MX" dirty="0"/>
          </a:p>
        </p:txBody>
      </p:sp>
      <p:pic>
        <p:nvPicPr>
          <p:cNvPr id="19460" name="Picture 4" descr="https://thumbs1.dreamstime.com/x/unique-sale-tags-set-350367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39339"/>
            <a:ext cx="2664296" cy="281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455738" y="2636912"/>
            <a:ext cx="5708550" cy="28754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lang="es-MX" sz="4000" dirty="0" smtClean="0">
                <a:effectLst/>
              </a:rPr>
              <a:t>Descuentos por pronto pago o pago anticipado</a:t>
            </a:r>
            <a:endParaRPr lang="es-MX" sz="4000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19672" y="476672"/>
            <a:ext cx="36840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cap="none" dirty="0" smtClean="0"/>
              <a:t>a) Descuentos y Bonificaciones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8037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487488" y="2605893"/>
            <a:ext cx="7044952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lang="es-MX" sz="4000" dirty="0" smtClean="0">
                <a:effectLst/>
              </a:rPr>
              <a:t>Bonificaciones por volumen o por compras fuera de temporada</a:t>
            </a:r>
            <a:endParaRPr lang="es-MX" sz="4000" dirty="0">
              <a:effectLst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19672" y="4766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cap="none" dirty="0" smtClean="0"/>
              <a:t>a) Descuentos y Bonificaciones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258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83568" y="1844824"/>
            <a:ext cx="7704856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6000" b="1" dirty="0" smtClean="0">
                <a:effectLst/>
              </a:rPr>
              <a:t>b) Precios Discriminatorios</a:t>
            </a:r>
            <a:endParaRPr lang="es-MX" sz="6000" b="1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562101" y="4681538"/>
            <a:ext cx="6538292" cy="1123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s-MX" sz="2400" dirty="0" smtClean="0"/>
              <a:t>Asignar diferentes niveles de precio a un mismo producto </a:t>
            </a:r>
            <a:endParaRPr lang="es-MX" sz="2400" dirty="0"/>
          </a:p>
        </p:txBody>
      </p:sp>
      <p:sp>
        <p:nvSpPr>
          <p:cNvPr id="7" name="Rectángulo 6"/>
          <p:cNvSpPr/>
          <p:nvPr/>
        </p:nvSpPr>
        <p:spPr>
          <a:xfrm>
            <a:off x="1644352" y="46738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</p:txBody>
      </p:sp>
    </p:spTree>
    <p:extLst>
      <p:ext uri="{BB962C8B-B14F-4D97-AF65-F5344CB8AC3E}">
        <p14:creationId xmlns:p14="http://schemas.microsoft.com/office/powerpoint/2010/main" xmlns="" val="149385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115616" y="2090738"/>
            <a:ext cx="6542484" cy="11222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sz="4000" dirty="0" smtClean="0">
                <a:effectLst/>
              </a:rPr>
              <a:t>Por segmento de mercado</a:t>
            </a:r>
            <a:endParaRPr lang="es-MX" sz="4000" dirty="0">
              <a:effectLst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562100" y="3501008"/>
            <a:ext cx="6754316" cy="9077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s-MX" dirty="0" smtClean="0"/>
              <a:t>Mismo producto, diferente precio según el tipo de comprador o usuario: Precio a Adultos mayores, a estudiantes, a profesores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1562100" y="4879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Estrategias para ajustar precios</a:t>
            </a:r>
          </a:p>
          <a:p>
            <a:r>
              <a:rPr lang="es-MX" b="1" dirty="0"/>
              <a:t>b</a:t>
            </a:r>
            <a:r>
              <a:rPr lang="es-MX" b="1" cap="none" dirty="0" smtClean="0"/>
              <a:t>) </a:t>
            </a:r>
            <a:r>
              <a:rPr lang="es-MX" b="1" dirty="0" smtClean="0"/>
              <a:t>Precios Discriminatorios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xmlns="" val="79977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604</Words>
  <Application>Microsoft Office PowerPoint</Application>
  <PresentationFormat>Presentación en pantalla (4:3)</PresentationFormat>
  <Paragraphs>86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UNIVERSIDAD AUTÓNOMA DEL ESTADO DE HIDALGO</vt:lpstr>
      <vt:lpstr>Diapositiva 2</vt:lpstr>
      <vt:lpstr>Tema: Estrategias para ajustar precios 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40</cp:revision>
  <dcterms:created xsi:type="dcterms:W3CDTF">2014-12-12T16:57:31Z</dcterms:created>
  <dcterms:modified xsi:type="dcterms:W3CDTF">2016-12-02T19:41:36Z</dcterms:modified>
</cp:coreProperties>
</file>