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7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4660"/>
  </p:normalViewPr>
  <p:slideViewPr>
    <p:cSldViewPr>
      <p:cViewPr varScale="1">
        <p:scale>
          <a:sx n="71" d="100"/>
          <a:sy n="71" d="100"/>
        </p:scale>
        <p:origin x="129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19427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09672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21827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537522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891986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386851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862958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3209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688404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661390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1403648" y="2130425"/>
            <a:ext cx="7054552" cy="14700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221D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7088830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0C0C"/>
              </a:buClr>
              <a:buFont typeface="Arial"/>
              <a:buNone/>
              <a:defRPr/>
            </a:lvl1pPr>
            <a:lvl2pPr marL="457200" marR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2pPr>
            <a:lvl3pPr marL="914400" marR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3pPr>
            <a:lvl4pPr marL="13716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4pPr>
            <a:lvl5pPr marL="18288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5pPr>
            <a:lvl6pPr marL="22860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6pPr>
            <a:lvl7pPr marL="27432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7pPr>
            <a:lvl8pPr marL="32004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8pPr>
            <a:lvl9pPr marL="36576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971600" y="6520257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804246" y="6525344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1691680" y="274637"/>
            <a:ext cx="699512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6A221D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1331640" y="1600200"/>
            <a:ext cx="735515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50800" algn="l" rtl="0">
              <a:spcBef>
                <a:spcPts val="640"/>
              </a:spcBef>
              <a:buClr>
                <a:srgbClr val="6A221D"/>
              </a:buClr>
              <a:buFont typeface="Arial"/>
              <a:buChar char="•"/>
              <a:defRPr/>
            </a:lvl1pPr>
            <a:lvl2pPr marL="742950" indent="-19050" algn="l" rtl="0">
              <a:spcBef>
                <a:spcPts val="560"/>
              </a:spcBef>
              <a:buClr>
                <a:srgbClr val="6A221D"/>
              </a:buClr>
              <a:buFont typeface="Arial"/>
              <a:buChar char="–"/>
              <a:defRPr/>
            </a:lvl2pPr>
            <a:lvl3pPr marL="1143000" indent="12700" algn="l" rtl="0">
              <a:spcBef>
                <a:spcPts val="480"/>
              </a:spcBef>
              <a:buClr>
                <a:srgbClr val="6A221D"/>
              </a:buClr>
              <a:buFont typeface="Arial"/>
              <a:buChar char="•"/>
              <a:defRPr/>
            </a:lvl3pPr>
            <a:lvl4pPr marL="1600200" indent="-12700" algn="l" rtl="0">
              <a:spcBef>
                <a:spcPts val="400"/>
              </a:spcBef>
              <a:buClr>
                <a:srgbClr val="6A221D"/>
              </a:buClr>
              <a:buFont typeface="Arial"/>
              <a:buChar char="–"/>
              <a:defRPr/>
            </a:lvl4pPr>
            <a:lvl5pPr marL="2057400" indent="-12700" algn="l" rtl="0">
              <a:spcBef>
                <a:spcPts val="400"/>
              </a:spcBef>
              <a:buClr>
                <a:srgbClr val="6A221D"/>
              </a:buClr>
              <a:buFont typeface="Arial"/>
              <a:buChar char="»"/>
              <a:defRPr/>
            </a:lvl5pPr>
            <a:lvl6pPr marL="25146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971600" y="6520257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804246" y="6525344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os objeto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1691680" y="274637"/>
            <a:ext cx="699512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6A221D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1475654" y="1600200"/>
            <a:ext cx="3456382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5220071" y="1600200"/>
            <a:ext cx="3466726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971600" y="6520257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804246" y="6525344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Encabezado de secció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043608" y="4077071"/>
            <a:ext cx="7772400" cy="20162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971600" y="6520257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804246" y="6525344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ció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1691680" y="274637"/>
            <a:ext cx="699512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1331640" y="1535112"/>
            <a:ext cx="3528390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algn="ctr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1331640" y="2174875"/>
            <a:ext cx="3528390" cy="3951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3"/>
          </p:nvPr>
        </p:nvSpPr>
        <p:spPr>
          <a:xfrm>
            <a:off x="5004048" y="1535112"/>
            <a:ext cx="3682752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4"/>
          </p:nvPr>
        </p:nvSpPr>
        <p:spPr>
          <a:xfrm>
            <a:off x="5004048" y="2174875"/>
            <a:ext cx="3682752" cy="3951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971600" y="6520257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804246" y="6525344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ólo el título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1691680" y="274637"/>
            <a:ext cx="699512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6A221D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971600" y="6520257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804246" y="6525344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971600" y="6520257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804246" y="6525344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ido con título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971600" y="6520257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804246" y="6525344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2109934" y="4800600"/>
            <a:ext cx="5486399" cy="5667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pic" idx="2"/>
          </p:nvPr>
        </p:nvSpPr>
        <p:spPr>
          <a:xfrm>
            <a:off x="2109934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2109934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971600" y="6520257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804246" y="6525344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>
            <a:alphaModFix/>
          </a:blip>
          <a:stretch>
            <a:fillRect/>
          </a:stretch>
        </a:blip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1691680" y="274637"/>
            <a:ext cx="699512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221D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1331640" y="1600200"/>
            <a:ext cx="735515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50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A221D"/>
              </a:buClr>
              <a:buFont typeface="Arial"/>
              <a:buChar char="•"/>
              <a:defRPr/>
            </a:lvl1pPr>
            <a:lvl2pPr marL="742950" marR="0" indent="-190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6A221D"/>
              </a:buClr>
              <a:buFont typeface="Arial"/>
              <a:buChar char="–"/>
              <a:defRPr/>
            </a:lvl2pPr>
            <a:lvl3pPr marL="1143000" marR="0" indent="127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6A221D"/>
              </a:buClr>
              <a:buFont typeface="Arial"/>
              <a:buChar char="•"/>
              <a:defRPr/>
            </a:lvl3pPr>
            <a:lvl4pPr marL="16002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A221D"/>
              </a:buClr>
              <a:buFont typeface="Arial"/>
              <a:buChar char="–"/>
              <a:defRPr/>
            </a:lvl4pPr>
            <a:lvl5pPr marL="20574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A221D"/>
              </a:buClr>
              <a:buFont typeface="Arial"/>
              <a:buChar char="»"/>
              <a:defRPr/>
            </a:lvl5pPr>
            <a:lvl6pPr marL="25146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971600" y="6520257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 dirty="0"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6804246" y="6525344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t>‹Nº›</a:t>
            </a:fld>
            <a:endParaRPr lang="es-ES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ctrTitle"/>
          </p:nvPr>
        </p:nvSpPr>
        <p:spPr>
          <a:xfrm>
            <a:off x="1403648" y="1785925"/>
            <a:ext cx="7054552" cy="147002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221D"/>
              </a:buClr>
              <a:buSzPct val="25000"/>
              <a:buFont typeface="Arial"/>
              <a:buNone/>
            </a:pPr>
            <a:r>
              <a:rPr lang="es-ES" sz="360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  <a:rtl val="0"/>
              </a:rPr>
              <a:t>UNIVERSIDAD AUTÓNOMA DEL ESTADO DE HIDALGO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subTitle" idx="1"/>
          </p:nvPr>
        </p:nvSpPr>
        <p:spPr>
          <a:xfrm>
            <a:off x="1371600" y="4105292"/>
            <a:ext cx="7088830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25000"/>
              <a:buFont typeface="Arial"/>
              <a:buNone/>
            </a:pPr>
            <a:r>
              <a:rPr lang="es-ES" sz="3200" b="1" i="0" u="none" strike="noStrike" cap="none" baseline="0" dirty="0">
                <a:solidFill>
                  <a:srgbClr val="632423"/>
                </a:solidFill>
                <a:latin typeface="Arial"/>
                <a:ea typeface="Arial"/>
                <a:cs typeface="Arial"/>
                <a:sym typeface="Arial"/>
                <a:rtl val="0"/>
              </a:rPr>
              <a:t>Instituto de Ciencias Económico Administrativas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201004" y="1378424"/>
            <a:ext cx="7485795" cy="47477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221D"/>
              </a:buClr>
              <a:buSzPct val="100000"/>
              <a:buFont typeface="Arial"/>
              <a:buChar char="–"/>
            </a:pPr>
            <a:r>
              <a:rPr lang="es-ES" sz="280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  <a:rtl val="0"/>
              </a:rPr>
              <a:t>Área Académica: Licenciatura en Economía </a:t>
            </a:r>
            <a:endParaRPr lang="es-ES" sz="2800" b="0" i="0" u="none" strike="noStrike" cap="none" baseline="0" dirty="0" smtClean="0">
              <a:solidFill>
                <a:srgbClr val="6A221D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221D"/>
              </a:buClr>
              <a:buSzPct val="100000"/>
              <a:buFont typeface="Arial"/>
              <a:buChar char="–"/>
            </a:pPr>
            <a:endParaRPr lang="es-ES" sz="2800" b="0" i="0" u="none" strike="noStrike" cap="none" baseline="0" dirty="0">
              <a:solidFill>
                <a:srgbClr val="6A221D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lvl="1" indent="-285750">
              <a:buSzPct val="100000"/>
            </a:pPr>
            <a:r>
              <a:rPr lang="es-ES" sz="280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  <a:rtl val="0"/>
              </a:rPr>
              <a:t>Tema: </a:t>
            </a:r>
            <a:r>
              <a:rPr lang="es-MX" sz="2800" dirty="0">
                <a:solidFill>
                  <a:srgbClr val="6A221D"/>
                </a:solidFill>
              </a:rPr>
              <a:t>UNA INTERPRETACIÓN MACROECONOMICA DEL MEXICO DEL SIGLO XIX</a:t>
            </a:r>
            <a:endParaRPr lang="es-ES" sz="2800" b="0" i="0" u="none" strike="noStrike" cap="none" baseline="0" dirty="0" smtClean="0">
              <a:solidFill>
                <a:srgbClr val="6A221D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742950" marR="0" lvl="1" indent="-158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A221D"/>
              </a:buClr>
              <a:buFont typeface="Arial"/>
              <a:buNone/>
            </a:pPr>
            <a:endParaRPr sz="2000" b="1" i="0" u="none" strike="noStrike" cap="none" baseline="0" dirty="0">
              <a:solidFill>
                <a:srgbClr val="6A221D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6A221D"/>
              </a:buClr>
              <a:buSzPct val="100000"/>
              <a:buFont typeface="Arial"/>
              <a:buChar char="–"/>
            </a:pPr>
            <a:r>
              <a:rPr lang="es-ES" sz="2800" b="0" i="0" u="none" strike="noStrike" cap="none" baseline="0" dirty="0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  <a:rtl val="0"/>
              </a:rPr>
              <a:t>Profesor: </a:t>
            </a:r>
            <a:r>
              <a:rPr lang="es-ES" sz="280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  <a:rtl val="0"/>
              </a:rPr>
              <a:t>Elías Gaona Rivera</a:t>
            </a:r>
          </a:p>
          <a:p>
            <a:pPr marL="742950" marR="0" lvl="1" indent="-158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A221D"/>
              </a:buClr>
              <a:buFont typeface="Arial"/>
              <a:buNone/>
            </a:pPr>
            <a:endParaRPr sz="2000" b="0" i="0" u="none" strike="noStrike" cap="none" baseline="0" dirty="0">
              <a:solidFill>
                <a:srgbClr val="6A221D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6A221D"/>
              </a:buClr>
              <a:buSzPct val="100000"/>
              <a:buFont typeface="Arial"/>
              <a:buChar char="–"/>
            </a:pPr>
            <a:r>
              <a:rPr lang="es-ES" sz="280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  <a:rtl val="0"/>
              </a:rPr>
              <a:t>Periodo: Enero-Junio </a:t>
            </a:r>
            <a:r>
              <a:rPr lang="es-ES" sz="2800" b="0" i="0" u="none" strike="noStrike" cap="none" baseline="0" dirty="0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  <a:rtl val="0"/>
              </a:rPr>
              <a:t>2016</a:t>
            </a:r>
            <a:endParaRPr lang="es-ES" sz="2800" b="0" i="0" u="none" strike="noStrike" cap="none" baseline="0" dirty="0">
              <a:solidFill>
                <a:srgbClr val="6A221D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A221D"/>
              </a:buClr>
              <a:buFont typeface="Arial"/>
              <a:buNone/>
            </a:pPr>
            <a:endParaRPr sz="3200" b="0" i="0" u="none" strike="noStrike" cap="none" baseline="0" dirty="0">
              <a:solidFill>
                <a:srgbClr val="6A221D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1691680" y="274637"/>
            <a:ext cx="69951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s-ES" sz="2800" b="1" i="0" u="sng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  <a:rtl val="0"/>
              </a:rPr>
              <a:t>Tema</a:t>
            </a:r>
            <a:r>
              <a:rPr lang="es-ES" sz="2800" b="1" i="0" u="sng" strike="noStrike" cap="none" baseline="0" dirty="0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  <a:rtl val="0"/>
              </a:rPr>
              <a:t>: </a:t>
            </a:r>
            <a:r>
              <a:rPr lang="es-MX" sz="2000" dirty="0">
                <a:solidFill>
                  <a:srgbClr val="6A221D"/>
                </a:solidFill>
              </a:rPr>
              <a:t>UNA INTERPRETACIÓN MACROECONOMICA DEL MEXICO DEL SIGLO XIX</a:t>
            </a:r>
            <a:r>
              <a:rPr lang="es-ES" sz="2000" dirty="0">
                <a:solidFill>
                  <a:srgbClr val="6A221D"/>
                </a:solidFill>
              </a:rPr>
              <a:t/>
            </a:r>
            <a:br>
              <a:rPr lang="es-ES" sz="2000" dirty="0">
                <a:solidFill>
                  <a:srgbClr val="6A221D"/>
                </a:solidFill>
              </a:rPr>
            </a:br>
            <a:endParaRPr lang="es-ES" sz="2000" b="1" i="0" u="sng" strike="noStrike" cap="none" baseline="0" dirty="0">
              <a:solidFill>
                <a:srgbClr val="6A221D"/>
              </a:solidFill>
              <a:sym typeface="Arial"/>
              <a:rtl val="0"/>
            </a:endParaRP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1331640" y="1600200"/>
            <a:ext cx="7355099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6A221D"/>
              </a:buClr>
              <a:buSzPct val="25000"/>
              <a:buFont typeface="Arial"/>
              <a:buNone/>
            </a:pPr>
            <a:r>
              <a:rPr lang="es-ES" sz="2250" b="1" i="0" u="sng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  <a:rtl val="0"/>
              </a:rPr>
              <a:t> Abstract:</a:t>
            </a:r>
          </a:p>
          <a:p>
            <a:pPr marL="342900" marR="0" lvl="0" indent="-342900" algn="just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250" b="1" i="0" u="sng" strike="noStrike" cap="none" baseline="0" dirty="0">
              <a:solidFill>
                <a:srgbClr val="6A221D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0" marR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 following material presents the program of Comparative History of the Mexican economy , coursing in the second semester of the Bachelor in Economy. We study the issues concerning</a:t>
            </a:r>
            <a:r>
              <a:rPr lang="es-ES" sz="2250" dirty="0">
                <a:solidFill>
                  <a:srgbClr val="6A221D"/>
                </a:solidFill>
                <a:rtl val="0"/>
              </a:rPr>
              <a:t> economic policy of the decade of fiftys and the gestation of the crisis.</a:t>
            </a:r>
          </a:p>
          <a:p>
            <a:pPr marL="342900" marR="0" lvl="0" indent="-342900" algn="just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250" b="1" i="0" u="none" strike="noStrike" cap="none" baseline="0" dirty="0">
              <a:solidFill>
                <a:srgbClr val="6A221D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marR="0" lvl="0" indent="-342900" algn="just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2250" b="1" i="0" u="sng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  <a:rtl val="0"/>
              </a:rPr>
              <a:t>Keywords: </a:t>
            </a:r>
            <a:r>
              <a:rPr lang="es-ES" sz="2250" dirty="0" smtClean="0">
                <a:solidFill>
                  <a:srgbClr val="6A221D"/>
                </a:solidFill>
                <a:rtl val="0"/>
              </a:rPr>
              <a:t>Macroeconomics</a:t>
            </a:r>
            <a:r>
              <a:rPr lang="es-ES" sz="2250" dirty="0" smtClean="0">
                <a:solidFill>
                  <a:srgbClr val="6A221D"/>
                </a:solidFill>
              </a:rPr>
              <a:t>, </a:t>
            </a:r>
            <a:r>
              <a:rPr lang="es-ES" sz="2250" dirty="0">
                <a:solidFill>
                  <a:srgbClr val="6A221D"/>
                </a:solidFill>
              </a:rPr>
              <a:t>XIX </a:t>
            </a:r>
            <a:r>
              <a:rPr lang="es-ES" sz="2250" dirty="0" smtClean="0">
                <a:solidFill>
                  <a:srgbClr val="6A221D"/>
                </a:solidFill>
              </a:rPr>
              <a:t>Century.</a:t>
            </a:r>
            <a:endParaRPr lang="es-ES" sz="2250" dirty="0">
              <a:solidFill>
                <a:srgbClr val="6A221D"/>
              </a:solidFill>
              <a:rtl val="0"/>
            </a:endParaRPr>
          </a:p>
        </p:txBody>
      </p:sp>
      <p:sp>
        <p:nvSpPr>
          <p:cNvPr id="87" name="Shape 87"/>
          <p:cNvSpPr/>
          <p:nvPr/>
        </p:nvSpPr>
        <p:spPr>
          <a:xfrm>
            <a:off x="0" y="90100"/>
            <a:ext cx="65" cy="27699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 baseline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1691680" y="274637"/>
            <a:ext cx="699512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s-ES" sz="2800" b="1" i="0" u="sng" strike="noStrike" cap="none" baseline="0" dirty="0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  <a:rtl val="0"/>
              </a:rPr>
              <a:t>Tema:</a:t>
            </a:r>
            <a:r>
              <a:rPr lang="es-MX" sz="2000" dirty="0">
                <a:solidFill>
                  <a:srgbClr val="6A221D"/>
                </a:solidFill>
              </a:rPr>
              <a:t>UNA INTERPRETACIÓN MACROECONOMICA DEL MEXICO DEL SIGLO XIX</a:t>
            </a:r>
            <a:r>
              <a:rPr lang="es-ES" sz="2000" dirty="0">
                <a:solidFill>
                  <a:srgbClr val="6A221D"/>
                </a:solidFill>
              </a:rPr>
              <a:t/>
            </a:r>
            <a:br>
              <a:rPr lang="es-ES" sz="2000" dirty="0">
                <a:solidFill>
                  <a:srgbClr val="6A221D"/>
                </a:solidFill>
              </a:rPr>
            </a:br>
            <a:endParaRPr lang="es-ES" sz="2000" b="1" i="0" u="sng" strike="noStrike" cap="none" baseline="0" dirty="0">
              <a:solidFill>
                <a:srgbClr val="6A221D"/>
              </a:solidFill>
              <a:sym typeface="Arial"/>
              <a:rtl val="0"/>
            </a:endParaRP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1331640" y="1600200"/>
            <a:ext cx="7355159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6A221D"/>
              </a:buClr>
              <a:buSzPct val="25000"/>
              <a:buFont typeface="Arial"/>
              <a:buNone/>
            </a:pPr>
            <a:r>
              <a:rPr lang="es-ES" sz="2250" b="1" i="0" u="sng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  <a:rtl val="0"/>
              </a:rPr>
              <a:t> Resumen:</a:t>
            </a:r>
          </a:p>
          <a:p>
            <a:pPr marL="0" marR="0" lvl="0" indent="0" algn="just" rtl="0">
              <a:lnSpc>
                <a:spcPct val="150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  <a:rtl val="0"/>
              </a:rPr>
              <a:t>En el siguiente material se presenta el programa de la materia de Historia Comparada de la Economía Mexicana, cursada en segundo semestre de la Licenciatura en Economía. Estudiaremos los temas referentes </a:t>
            </a:r>
            <a:r>
              <a:rPr lang="es-ES" sz="2250" dirty="0">
                <a:solidFill>
                  <a:srgbClr val="6A221D"/>
                </a:solidFill>
                <a:rtl val="0"/>
              </a:rPr>
              <a:t>a la </a:t>
            </a:r>
            <a:r>
              <a:rPr lang="es-ES" sz="2200" dirty="0">
                <a:solidFill>
                  <a:srgbClr val="6A221D"/>
                </a:solidFill>
                <a:rtl val="0"/>
              </a:rPr>
              <a:t>política económica de la década de los años cincuenta y la Gestación de la crisis</a:t>
            </a:r>
            <a:r>
              <a:rPr lang="es-ES" sz="2200" dirty="0" smtClean="0">
                <a:solidFill>
                  <a:srgbClr val="6A221D"/>
                </a:solidFill>
                <a:rtl val="0"/>
              </a:rPr>
              <a:t>.</a:t>
            </a:r>
          </a:p>
          <a:p>
            <a:pPr marL="0" marR="0" lvl="0" indent="0" algn="just" rtl="0">
              <a:lnSpc>
                <a:spcPct val="75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es-ES" sz="2200" dirty="0">
              <a:solidFill>
                <a:srgbClr val="6A221D"/>
              </a:solidFill>
              <a:rtl val="0"/>
            </a:endParaRPr>
          </a:p>
          <a:p>
            <a:pPr marL="0" marR="0" lvl="0" indent="0" algn="l" rtl="0">
              <a:lnSpc>
                <a:spcPct val="75000"/>
              </a:lnSpc>
              <a:spcBef>
                <a:spcPts val="450"/>
              </a:spcBef>
              <a:spcAft>
                <a:spcPts val="0"/>
              </a:spcAft>
              <a:buClr>
                <a:srgbClr val="6A221D"/>
              </a:buClr>
              <a:buSzPct val="25000"/>
              <a:buFont typeface="Arial"/>
              <a:buNone/>
            </a:pPr>
            <a:r>
              <a:rPr lang="es-ES" sz="2250" b="1" i="0" u="sng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  <a:rtl val="0"/>
              </a:rPr>
              <a:t>Palabras clave</a:t>
            </a:r>
            <a:r>
              <a:rPr lang="es-ES" sz="2250" b="1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  <a:rtl val="0"/>
              </a:rPr>
              <a:t>:</a:t>
            </a: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  <a:rtl val="0"/>
              </a:rPr>
              <a:t>  </a:t>
            </a:r>
            <a:r>
              <a:rPr lang="es-ES" sz="2200" dirty="0" smtClean="0"/>
              <a:t>Macroeconomía, Siglo XIX.</a:t>
            </a:r>
            <a:endParaRPr lang="es-ES" sz="2200" dirty="0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126999" cy="126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Shape 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" y="304800"/>
            <a:ext cx="126999" cy="126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Shape 9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126999" cy="126999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Shape 96"/>
          <p:cNvSpPr txBox="1"/>
          <p:nvPr/>
        </p:nvSpPr>
        <p:spPr>
          <a:xfrm>
            <a:off x="1786725" y="2456700"/>
            <a:ext cx="6471299" cy="3014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just"/>
            <a:r>
              <a:rPr lang="es-ES" sz="3600" dirty="0"/>
              <a:t>Pobre desempeño de la economía mexicana durante la primera parte del siglo XIX y establecer los factores que promovieron el crecimiento de la segunda mitad de ese siglo. </a:t>
            </a:r>
            <a:endParaRPr lang="es-ES" sz="3600" dirty="0">
              <a:solidFill>
                <a:srgbClr val="6A221D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1691680" y="274637"/>
            <a:ext cx="69951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s-MX" sz="2000" dirty="0">
                <a:solidFill>
                  <a:srgbClr val="6A221D"/>
                </a:solidFill>
              </a:rPr>
              <a:t>UNA INTERPRETACIÓN MACROECONOMICA DEL MEXICO DEL SIGLO XIX</a:t>
            </a:r>
            <a:r>
              <a:rPr lang="es-ES" sz="2000" dirty="0">
                <a:solidFill>
                  <a:srgbClr val="6A221D"/>
                </a:solidFill>
              </a:rPr>
              <a:t/>
            </a:r>
            <a:br>
              <a:rPr lang="es-ES" sz="2000" dirty="0">
                <a:solidFill>
                  <a:srgbClr val="6A221D"/>
                </a:solidFill>
              </a:rPr>
            </a:br>
            <a:endParaRPr lang="es-ES" sz="2000" b="0" i="0" u="none" strike="noStrike" cap="none" baseline="0" dirty="0">
              <a:solidFill>
                <a:srgbClr val="6A221D"/>
              </a:solidFill>
              <a:sym typeface="Arial"/>
            </a:endParaRPr>
          </a:p>
        </p:txBody>
      </p:sp>
      <p:pic>
        <p:nvPicPr>
          <p:cNvPr id="102" name="Shape 1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126999" cy="126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Shape 1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" y="304800"/>
            <a:ext cx="126999" cy="126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Shape 10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126999" cy="126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Shape 1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126999" cy="126999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Shape 106"/>
          <p:cNvSpPr/>
          <p:nvPr/>
        </p:nvSpPr>
        <p:spPr>
          <a:xfrm>
            <a:off x="1370250" y="1417625"/>
            <a:ext cx="3653100" cy="42849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6A221D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r>
              <a:rPr lang="es-ES" sz="2400" dirty="0"/>
              <a:t>-Inadecuados medios de transporte. </a:t>
            </a:r>
          </a:p>
          <a:p>
            <a:r>
              <a:rPr lang="es-ES" sz="2400" dirty="0"/>
              <a:t>-Inestabilidad política.</a:t>
            </a:r>
          </a:p>
          <a:p>
            <a:r>
              <a:rPr lang="es-ES" sz="2400" dirty="0"/>
              <a:t>-Instituciones ineficientes que ampliaban las diferencias entre los beneficios económicos privados y los sociales. </a:t>
            </a:r>
          </a:p>
        </p:txBody>
      </p:sp>
      <p:sp>
        <p:nvSpPr>
          <p:cNvPr id="107" name="Shape 107"/>
          <p:cNvSpPr/>
          <p:nvPr/>
        </p:nvSpPr>
        <p:spPr>
          <a:xfrm>
            <a:off x="5186300" y="1417625"/>
            <a:ext cx="3653100" cy="42849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A52A2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r>
              <a:rPr lang="es-ES" sz="2400" dirty="0"/>
              <a:t>-El desempeño del sector exportador se mención como factor importante del retraso del crecimiento económico de </a:t>
            </a:r>
            <a:r>
              <a:rPr lang="es-ES" sz="2400" dirty="0" smtClean="0"/>
              <a:t>México </a:t>
            </a:r>
            <a:r>
              <a:rPr lang="es-ES" sz="2400" dirty="0"/>
              <a:t>durante el sigo XIX.</a:t>
            </a:r>
          </a:p>
          <a:p>
            <a:r>
              <a:rPr lang="es-ES" sz="2400" dirty="0"/>
              <a:t>-Escasez de divisas.</a:t>
            </a:r>
          </a:p>
          <a:p>
            <a:r>
              <a:rPr lang="es-ES" sz="2400" dirty="0"/>
              <a:t>-Carencia de recursos </a:t>
            </a:r>
            <a:r>
              <a:rPr lang="es-ES" sz="2400" dirty="0" smtClean="0"/>
              <a:t>financieros </a:t>
            </a:r>
            <a:r>
              <a:rPr lang="es-ES" sz="2400" dirty="0"/>
              <a:t>para la inversión.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1691680" y="274637"/>
            <a:ext cx="69951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s-MX" sz="2000" dirty="0">
                <a:solidFill>
                  <a:srgbClr val="6A221D"/>
                </a:solidFill>
              </a:rPr>
              <a:t>UNA INTERPRETACIÓN MACROECONOMICA DEL MEXICO DEL SIGLO XIX</a:t>
            </a:r>
            <a:r>
              <a:rPr lang="es-ES" sz="2000" dirty="0">
                <a:solidFill>
                  <a:srgbClr val="6A221D"/>
                </a:solidFill>
              </a:rPr>
              <a:t/>
            </a:r>
            <a:br>
              <a:rPr lang="es-ES" sz="2000" dirty="0">
                <a:solidFill>
                  <a:srgbClr val="6A221D"/>
                </a:solidFill>
              </a:rPr>
            </a:br>
            <a:endParaRPr lang="es-ES" sz="2000" b="0" i="0" u="none" strike="noStrike" cap="none" baseline="0" dirty="0">
              <a:solidFill>
                <a:srgbClr val="6A221D"/>
              </a:solidFill>
              <a:sym typeface="Arial"/>
            </a:endParaRPr>
          </a:p>
        </p:txBody>
      </p:sp>
      <p:pic>
        <p:nvPicPr>
          <p:cNvPr id="113" name="Shape 1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126999" cy="126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Shape 1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" y="304800"/>
            <a:ext cx="126999" cy="126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Shape 1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126999" cy="126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Shape 1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126999" cy="126999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Shape 117"/>
          <p:cNvSpPr/>
          <p:nvPr/>
        </p:nvSpPr>
        <p:spPr>
          <a:xfrm>
            <a:off x="5593675" y="1417625"/>
            <a:ext cx="3245700" cy="4977599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9050" cap="flat" cmpd="sng">
            <a:solidFill>
              <a:srgbClr val="A52A2A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r>
              <a:rPr lang="es-ES" sz="1600" dirty="0"/>
              <a:t>-Inadecuados medios de transporte. </a:t>
            </a:r>
          </a:p>
          <a:p>
            <a:r>
              <a:rPr lang="es-ES" sz="1600" dirty="0"/>
              <a:t>-Inestabilidad política.</a:t>
            </a:r>
          </a:p>
          <a:p>
            <a:r>
              <a:rPr lang="es-ES" sz="1600" dirty="0"/>
              <a:t>-Instituciones ineficientes que ampliaban las diferencias entre los beneficios económicos privados y los sociales. </a:t>
            </a:r>
          </a:p>
          <a:p>
            <a:r>
              <a:rPr lang="es-ES" sz="1600" dirty="0"/>
              <a:t>-El desempeño del sector exportador se mención como factor importante del retraso del crecimiento económico de </a:t>
            </a:r>
            <a:r>
              <a:rPr lang="es-ES" sz="1600" dirty="0" smtClean="0"/>
              <a:t>México </a:t>
            </a:r>
            <a:r>
              <a:rPr lang="es-ES" sz="1600" dirty="0"/>
              <a:t>durante el sigo XIX.</a:t>
            </a:r>
          </a:p>
          <a:p>
            <a:r>
              <a:rPr lang="es-ES" sz="1600" dirty="0"/>
              <a:t>-Escasez de divisas.</a:t>
            </a:r>
          </a:p>
          <a:p>
            <a:r>
              <a:rPr lang="es-ES" sz="1600" dirty="0"/>
              <a:t>-Carencia de recursos </a:t>
            </a:r>
            <a:r>
              <a:rPr lang="es-ES" sz="1600" dirty="0" smtClean="0"/>
              <a:t>financieros </a:t>
            </a:r>
            <a:r>
              <a:rPr lang="es-ES" sz="1600" dirty="0"/>
              <a:t>para la inversión.</a:t>
            </a:r>
          </a:p>
          <a:p>
            <a:pPr marL="457200" lvl="0" indent="-368300" rtl="0">
              <a:lnSpc>
                <a:spcPct val="115000"/>
              </a:lnSpc>
              <a:spcBef>
                <a:spcPts val="0"/>
              </a:spcBef>
              <a:buClr>
                <a:srgbClr val="A52A2A"/>
              </a:buClr>
              <a:buSzPct val="100000"/>
              <a:buFont typeface="Arial"/>
              <a:buChar char="●"/>
            </a:pPr>
            <a:endParaRPr lang="es-ES" sz="2200" dirty="0">
              <a:solidFill>
                <a:srgbClr val="A52A2A"/>
              </a:solidFill>
            </a:endParaRPr>
          </a:p>
        </p:txBody>
      </p:sp>
      <p:sp>
        <p:nvSpPr>
          <p:cNvPr id="118" name="Shape 118"/>
          <p:cNvSpPr txBox="1"/>
          <p:nvPr/>
        </p:nvSpPr>
        <p:spPr>
          <a:xfrm>
            <a:off x="1057900" y="1533375"/>
            <a:ext cx="4304999" cy="46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just"/>
            <a:r>
              <a:rPr lang="es-ES" sz="3200" dirty="0"/>
              <a:t>Pobre desempeño de la economía mexicana durante la primera parte del siglo XIX y establecer los factores que promovieron el crecimiento de la segunda mitad de ese siglo. </a:t>
            </a:r>
            <a:endParaRPr lang="es-ES" sz="3200" dirty="0">
              <a:solidFill>
                <a:srgbClr val="6A221D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1691680" y="274637"/>
            <a:ext cx="699512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es-ES" sz="360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  <a:r>
              <a:rPr lang="es-ES" sz="1800" dirty="0"/>
              <a:t>FACTORES QUE PROMOVIERON EL CRECIMIENTO EN LA SEGUNDA MITAD DE ESE SIGLO.</a:t>
            </a:r>
            <a:r>
              <a:rPr lang="es-ES" sz="1800" dirty="0">
                <a:solidFill>
                  <a:srgbClr val="6A221D"/>
                </a:solidFill>
              </a:rPr>
              <a:t/>
            </a:r>
            <a:br>
              <a:rPr lang="es-ES" sz="1800" dirty="0">
                <a:solidFill>
                  <a:srgbClr val="6A221D"/>
                </a:solidFill>
              </a:rPr>
            </a:br>
            <a:endParaRPr lang="es-ES" sz="1800" b="0" i="0" u="none" strike="noStrike" cap="none" baseline="0" dirty="0">
              <a:solidFill>
                <a:srgbClr val="6A221D"/>
              </a:solidFill>
              <a:sym typeface="Arial"/>
              <a:rtl val="0"/>
            </a:endParaRPr>
          </a:p>
        </p:txBody>
      </p:sp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1475650" y="1274275"/>
            <a:ext cx="7553699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r>
              <a:rPr lang="es-ES" sz="3600" dirty="0"/>
              <a:t>-La minería y surgimientos de </a:t>
            </a:r>
            <a:r>
              <a:rPr lang="es-ES" sz="3600" dirty="0" smtClean="0"/>
              <a:t>las </a:t>
            </a:r>
            <a:r>
              <a:rPr lang="es-ES" sz="3600" dirty="0"/>
              <a:t>protoindustrias. </a:t>
            </a:r>
          </a:p>
          <a:p>
            <a:r>
              <a:rPr lang="es-ES" sz="3600" dirty="0"/>
              <a:t>-Desarrollo de ferrocarriles.</a:t>
            </a:r>
          </a:p>
          <a:p>
            <a:r>
              <a:rPr lang="es-ES" sz="3600" dirty="0"/>
              <a:t>-Recuperación de la exportaciones </a:t>
            </a:r>
          </a:p>
          <a:p>
            <a:r>
              <a:rPr lang="es-ES" sz="3600" dirty="0"/>
              <a:t>- Integración del mercado interno y creación de una industria moderna. </a:t>
            </a:r>
          </a:p>
          <a:p>
            <a:pPr marL="635000" lvl="0" indent="-279400" algn="just">
              <a:buSzPct val="140000"/>
              <a:buNone/>
            </a:pPr>
            <a:endParaRPr lang="es-ES" sz="4000" dirty="0">
              <a:solidFill>
                <a:srgbClr val="6A221D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1691680" y="274637"/>
            <a:ext cx="699512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221D"/>
              </a:buClr>
              <a:buSzPct val="25000"/>
              <a:buFont typeface="Arial"/>
              <a:buNone/>
            </a:pPr>
            <a:r>
              <a:rPr lang="es-ES" sz="360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Referencias Bibliográficas</a:t>
            </a:r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1643041" y="1600200"/>
            <a:ext cx="7043756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221D"/>
              </a:buClr>
              <a:buSzPct val="100000"/>
              <a:buFont typeface="Arial"/>
              <a:buChar char="•"/>
            </a:pPr>
            <a:r>
              <a:rPr lang="es-ES" sz="2400" dirty="0" smtClean="0">
                <a:solidFill>
                  <a:srgbClr val="6A221D"/>
                </a:solidFill>
              </a:rPr>
              <a:t>Enrique Cárdenas., 2007 </a:t>
            </a:r>
            <a:r>
              <a:rPr lang="es-ES" sz="2400" i="1" dirty="0" smtClean="0">
                <a:solidFill>
                  <a:srgbClr val="6A221D"/>
                </a:solidFill>
              </a:rPr>
              <a:t>“ Historia económica de México.</a:t>
            </a:r>
            <a:endParaRPr lang="es-ES" sz="2400" i="1" dirty="0">
              <a:solidFill>
                <a:srgbClr val="6A221D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428</Words>
  <Application>Microsoft Office PowerPoint</Application>
  <PresentationFormat>Presentación en pantalla (4:3)</PresentationFormat>
  <Paragraphs>43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de Office</vt:lpstr>
      <vt:lpstr>UNIVERSIDAD AUTÓNOMA DEL ESTADO DE HIDALGO</vt:lpstr>
      <vt:lpstr>Presentación de PowerPoint</vt:lpstr>
      <vt:lpstr>Tema: UNA INTERPRETACIÓN MACROECONOMICA DEL MEXICO DEL SIGLO XIX </vt:lpstr>
      <vt:lpstr>Tema:UNA INTERPRETACIÓN MACROECONOMICA DEL MEXICO DEL SIGLO XIX </vt:lpstr>
      <vt:lpstr>Presentación de PowerPoint</vt:lpstr>
      <vt:lpstr>UNA INTERPRETACIÓN MACROECONOMICA DEL MEXICO DEL SIGLO XIX </vt:lpstr>
      <vt:lpstr>UNA INTERPRETACIÓN MACROECONOMICA DEL MEXICO DEL SIGLO XIX </vt:lpstr>
      <vt:lpstr> FACTORES QUE PROMOVIERON EL CRECIMIENTO EN LA SEGUNDA MITAD DE ESE SIGLO. </vt:lpstr>
      <vt:lpstr>Referencias Bibliográficas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AUTÓNOMA DEL ESTADO DE HIDALGO</dc:title>
  <dc:creator>El Ro</dc:creator>
  <cp:lastModifiedBy>Full name</cp:lastModifiedBy>
  <cp:revision>7</cp:revision>
  <dcterms:modified xsi:type="dcterms:W3CDTF">2016-05-16T14:31:43Z</dcterms:modified>
</cp:coreProperties>
</file>