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6" r:id="rId3"/>
    <p:sldId id="257" r:id="rId4"/>
    <p:sldId id="260" r:id="rId5"/>
    <p:sldId id="258" r:id="rId6"/>
    <p:sldId id="262" r:id="rId7"/>
    <p:sldId id="263" r:id="rId8"/>
    <p:sldId id="264" r:id="rId9"/>
    <p:sldId id="265" r:id="rId10"/>
    <p:sldId id="266" r:id="rId11"/>
    <p:sldId id="267" r:id="rId12"/>
    <p:sldId id="269" r:id="rId13"/>
    <p:sldId id="270" r:id="rId14"/>
    <p:sldId id="268" r:id="rId15"/>
    <p:sldId id="261" r:id="rId1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22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76" y="5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F:\temporal\2016\ARTICULOS\AUXILIAR-MATERIAL%20DIDACTICO.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F:\temporal\2016\ARTICULOS\AUXILIAR-MATERIAL%20DIDACTICO.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F:\temporal\2016\ARTICULOS\AUXILIAR-MATERIAL%20DIDACTICO.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s-MX" sz="1200" b="1">
                <a:latin typeface="Arial" panose="020B0604020202020204" pitchFamily="34" charset="0"/>
                <a:cs typeface="Arial" panose="020B0604020202020204" pitchFamily="34" charset="0"/>
              </a:rPr>
              <a:t>Gráfico 1. Sistema de ecuaciones simultáneas: Determinado</a:t>
            </a:r>
            <a:r>
              <a:rPr lang="es-MX" sz="1200" b="1" baseline="0">
                <a:latin typeface="Arial" panose="020B0604020202020204" pitchFamily="34" charset="0"/>
                <a:cs typeface="Arial" panose="020B0604020202020204" pitchFamily="34" charset="0"/>
              </a:rPr>
              <a:t> (</a:t>
            </a:r>
            <a:r>
              <a:rPr lang="es-MX" sz="1200" b="1">
                <a:latin typeface="Arial" panose="020B0604020202020204" pitchFamily="34" charset="0"/>
                <a:cs typeface="Arial" panose="020B0604020202020204" pitchFamily="34" charset="0"/>
              </a:rPr>
              <a:t>única solución)</a:t>
            </a:r>
          </a:p>
        </c:rich>
      </c:tx>
      <c:layout>
        <c:manualLayout>
          <c:xMode val="edge"/>
          <c:yMode val="edge"/>
          <c:x val="0.1257290026246719"/>
          <c:y val="0"/>
        </c:manualLayout>
      </c:layout>
      <c:overlay val="0"/>
      <c:spPr>
        <a:noFill/>
        <a:ln>
          <a:noFill/>
        </a:ln>
        <a:effectLst/>
      </c:spPr>
      <c:txPr>
        <a:bodyPr rot="0" spcFirstLastPara="1" vertOverflow="ellipsis" vert="horz" wrap="square" anchor="ctr" anchorCtr="1"/>
        <a:lstStyle/>
        <a:p>
          <a:pPr>
            <a:defRPr sz="1200" b="1"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s-MX"/>
        </a:p>
      </c:txPr>
    </c:title>
    <c:autoTitleDeleted val="0"/>
    <c:plotArea>
      <c:layout/>
      <c:scatterChart>
        <c:scatterStyle val="lineMarker"/>
        <c:varyColors val="0"/>
        <c:ser>
          <c:idx val="0"/>
          <c:order val="0"/>
          <c:tx>
            <c:v>Ec. 1</c:v>
          </c:tx>
          <c:spPr>
            <a:ln w="19050" cap="rnd">
              <a:solidFill>
                <a:schemeClr val="accent1"/>
              </a:solidFill>
              <a:round/>
            </a:ln>
            <a:effectLst/>
          </c:spPr>
          <c:marker>
            <c:symbol val="none"/>
          </c:marker>
          <c:xVal>
            <c:numRef>
              <c:f>'[AUXILIAR-MATERIAL DIDACTICO.xlsx]Hoja1'!$D$4:$D$8</c:f>
              <c:numCache>
                <c:formatCode>General</c:formatCode>
                <c:ptCount val="5"/>
                <c:pt idx="0">
                  <c:v>2</c:v>
                </c:pt>
                <c:pt idx="1">
                  <c:v>1</c:v>
                </c:pt>
                <c:pt idx="2">
                  <c:v>0</c:v>
                </c:pt>
                <c:pt idx="3">
                  <c:v>-1</c:v>
                </c:pt>
                <c:pt idx="4">
                  <c:v>-2</c:v>
                </c:pt>
              </c:numCache>
            </c:numRef>
          </c:xVal>
          <c:yVal>
            <c:numRef>
              <c:f>'[AUXILIAR-MATERIAL DIDACTICO.xlsx]Hoja1'!$E$4:$E$8</c:f>
              <c:numCache>
                <c:formatCode>General</c:formatCode>
                <c:ptCount val="5"/>
                <c:pt idx="0">
                  <c:v>1</c:v>
                </c:pt>
                <c:pt idx="1">
                  <c:v>3</c:v>
                </c:pt>
                <c:pt idx="2">
                  <c:v>5</c:v>
                </c:pt>
                <c:pt idx="3">
                  <c:v>7</c:v>
                </c:pt>
                <c:pt idx="4">
                  <c:v>9</c:v>
                </c:pt>
              </c:numCache>
            </c:numRef>
          </c:yVal>
          <c:smooth val="0"/>
        </c:ser>
        <c:ser>
          <c:idx val="1"/>
          <c:order val="1"/>
          <c:tx>
            <c:v>Ec. 2</c:v>
          </c:tx>
          <c:spPr>
            <a:ln w="19050" cap="rnd">
              <a:solidFill>
                <a:schemeClr val="accent2"/>
              </a:solidFill>
              <a:round/>
            </a:ln>
            <a:effectLst/>
          </c:spPr>
          <c:marker>
            <c:symbol val="none"/>
          </c:marker>
          <c:xVal>
            <c:numRef>
              <c:f>'[AUXILIAR-MATERIAL DIDACTICO.xlsx]Hoja1'!$D$4:$D$8</c:f>
              <c:numCache>
                <c:formatCode>General</c:formatCode>
                <c:ptCount val="5"/>
                <c:pt idx="0">
                  <c:v>2</c:v>
                </c:pt>
                <c:pt idx="1">
                  <c:v>1</c:v>
                </c:pt>
                <c:pt idx="2">
                  <c:v>0</c:v>
                </c:pt>
                <c:pt idx="3">
                  <c:v>-1</c:v>
                </c:pt>
                <c:pt idx="4">
                  <c:v>-2</c:v>
                </c:pt>
              </c:numCache>
            </c:numRef>
          </c:xVal>
          <c:yVal>
            <c:numRef>
              <c:f>'[AUXILIAR-MATERIAL DIDACTICO.xlsx]Hoja1'!$F$4:$F$8</c:f>
              <c:numCache>
                <c:formatCode>General</c:formatCode>
                <c:ptCount val="5"/>
                <c:pt idx="0">
                  <c:v>7</c:v>
                </c:pt>
                <c:pt idx="1">
                  <c:v>3</c:v>
                </c:pt>
                <c:pt idx="2">
                  <c:v>-1</c:v>
                </c:pt>
                <c:pt idx="3">
                  <c:v>-5</c:v>
                </c:pt>
                <c:pt idx="4">
                  <c:v>-9</c:v>
                </c:pt>
              </c:numCache>
            </c:numRef>
          </c:yVal>
          <c:smooth val="0"/>
        </c:ser>
        <c:dLbls>
          <c:showLegendKey val="0"/>
          <c:showVal val="0"/>
          <c:showCatName val="0"/>
          <c:showSerName val="0"/>
          <c:showPercent val="0"/>
          <c:showBubbleSize val="0"/>
        </c:dLbls>
        <c:axId val="142834640"/>
        <c:axId val="142835200"/>
      </c:scatterChart>
      <c:valAx>
        <c:axId val="142834640"/>
        <c:scaling>
          <c:orientation val="minMax"/>
        </c:scaling>
        <c:delete val="0"/>
        <c:axPos val="b"/>
        <c:majorGridlines>
          <c:spPr>
            <a:ln w="9525" cap="flat" cmpd="sng" algn="ctr">
              <a:noFill/>
              <a:round/>
            </a:ln>
            <a:effectLst/>
          </c:spPr>
        </c:majorGridlines>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142835200"/>
        <c:crosses val="autoZero"/>
        <c:crossBetween val="midCat"/>
      </c:valAx>
      <c:valAx>
        <c:axId val="142835200"/>
        <c:scaling>
          <c:orientation val="minMax"/>
        </c:scaling>
        <c:delete val="0"/>
        <c:axPos val="l"/>
        <c:majorGridlines>
          <c:spPr>
            <a:ln w="9525" cap="flat" cmpd="sng" algn="ctr">
              <a:noFill/>
              <a:round/>
            </a:ln>
            <a:effectLst/>
          </c:spPr>
        </c:majorGridlines>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142834640"/>
        <c:crosses val="autoZero"/>
        <c:crossBetween val="midCat"/>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legend>
    <c:plotVisOnly val="1"/>
    <c:dispBlanksAs val="gap"/>
    <c:showDLblsOverMax val="0"/>
  </c:chart>
  <c:spPr>
    <a:solidFill>
      <a:schemeClr val="bg1"/>
    </a:solidFill>
    <a:ln w="9525" cap="flat" cmpd="sng" algn="ctr">
      <a:noFill/>
      <a:round/>
    </a:ln>
    <a:effectLst/>
  </c:spPr>
  <c:txPr>
    <a:bodyPr/>
    <a:lstStyle/>
    <a:p>
      <a:pPr>
        <a:defRPr/>
      </a:pPr>
      <a:endParaRPr lang="es-MX"/>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s-MX" sz="1200" b="1" i="0" baseline="0">
                <a:effectLst/>
                <a:latin typeface="Arial" panose="020B0604020202020204" pitchFamily="34" charset="0"/>
                <a:cs typeface="Arial" panose="020B0604020202020204" pitchFamily="34" charset="0"/>
              </a:rPr>
              <a:t>Gráfico 2. Sistema de ecuaciones simultáneas: Determinado (Infinidad de soluciones</a:t>
            </a:r>
            <a:endParaRPr lang="es-MX" sz="1200" b="1">
              <a:effectLst/>
              <a:latin typeface="Arial" panose="020B0604020202020204" pitchFamily="34" charset="0"/>
              <a:cs typeface="Arial" panose="020B0604020202020204" pitchFamily="34" charset="0"/>
            </a:endParaRPr>
          </a:p>
        </c:rich>
      </c:tx>
      <c:layout/>
      <c:overlay val="0"/>
      <c:spPr>
        <a:noFill/>
        <a:ln>
          <a:noFill/>
        </a:ln>
        <a:effectLst/>
      </c:spPr>
      <c:txPr>
        <a:bodyPr rot="0" spcFirstLastPara="1" vertOverflow="ellipsis" vert="horz" wrap="square" anchor="ctr" anchorCtr="1"/>
        <a:lstStyle/>
        <a:p>
          <a:pPr>
            <a:defRPr sz="1200" b="1"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s-MX"/>
        </a:p>
      </c:txPr>
    </c:title>
    <c:autoTitleDeleted val="0"/>
    <c:plotArea>
      <c:layout/>
      <c:scatterChart>
        <c:scatterStyle val="lineMarker"/>
        <c:varyColors val="0"/>
        <c:ser>
          <c:idx val="0"/>
          <c:order val="0"/>
          <c:tx>
            <c:v>Ec. 1</c:v>
          </c:tx>
          <c:spPr>
            <a:ln w="19050" cap="rnd">
              <a:solidFill>
                <a:schemeClr val="accent1">
                  <a:lumMod val="75000"/>
                </a:schemeClr>
              </a:solidFill>
              <a:round/>
            </a:ln>
            <a:effectLst>
              <a:outerShdw blurRad="50800" dist="50800" dir="5400000" algn="ctr" rotWithShape="0">
                <a:schemeClr val="accent6">
                  <a:lumMod val="75000"/>
                </a:schemeClr>
              </a:outerShdw>
            </a:effectLst>
          </c:spPr>
          <c:marker>
            <c:symbol val="none"/>
          </c:marker>
          <c:xVal>
            <c:numRef>
              <c:f>'[AUXILIAR-MATERIAL DIDACTICO.xlsx]Hoja1'!$M$4:$M$8</c:f>
              <c:numCache>
                <c:formatCode>General</c:formatCode>
                <c:ptCount val="5"/>
                <c:pt idx="0">
                  <c:v>2</c:v>
                </c:pt>
                <c:pt idx="1">
                  <c:v>1</c:v>
                </c:pt>
                <c:pt idx="2">
                  <c:v>0</c:v>
                </c:pt>
                <c:pt idx="3">
                  <c:v>-1</c:v>
                </c:pt>
                <c:pt idx="4">
                  <c:v>-2</c:v>
                </c:pt>
              </c:numCache>
            </c:numRef>
          </c:xVal>
          <c:yVal>
            <c:numRef>
              <c:f>'[AUXILIAR-MATERIAL DIDACTICO.xlsx]Hoja1'!$N$4:$N$8</c:f>
              <c:numCache>
                <c:formatCode>General</c:formatCode>
                <c:ptCount val="5"/>
                <c:pt idx="0">
                  <c:v>1.8</c:v>
                </c:pt>
                <c:pt idx="1">
                  <c:v>2.4</c:v>
                </c:pt>
                <c:pt idx="2">
                  <c:v>3</c:v>
                </c:pt>
                <c:pt idx="3">
                  <c:v>3.6</c:v>
                </c:pt>
                <c:pt idx="4">
                  <c:v>4.2</c:v>
                </c:pt>
              </c:numCache>
            </c:numRef>
          </c:yVal>
          <c:smooth val="0"/>
        </c:ser>
        <c:ser>
          <c:idx val="1"/>
          <c:order val="1"/>
          <c:tx>
            <c:v>Ec. 2</c:v>
          </c:tx>
          <c:spPr>
            <a:ln w="19050" cap="rnd">
              <a:solidFill>
                <a:schemeClr val="accent2"/>
              </a:solidFill>
              <a:round/>
            </a:ln>
            <a:effectLst>
              <a:outerShdw blurRad="50800" dist="50800" dir="5400000" algn="ctr" rotWithShape="0">
                <a:schemeClr val="accent1"/>
              </a:outerShdw>
            </a:effectLst>
          </c:spPr>
          <c:marker>
            <c:symbol val="none"/>
          </c:marker>
          <c:xVal>
            <c:numRef>
              <c:f>'[AUXILIAR-MATERIAL DIDACTICO.xlsx]Hoja1'!$M$4:$M$8</c:f>
              <c:numCache>
                <c:formatCode>General</c:formatCode>
                <c:ptCount val="5"/>
                <c:pt idx="0">
                  <c:v>2</c:v>
                </c:pt>
                <c:pt idx="1">
                  <c:v>1</c:v>
                </c:pt>
                <c:pt idx="2">
                  <c:v>0</c:v>
                </c:pt>
                <c:pt idx="3">
                  <c:v>-1</c:v>
                </c:pt>
                <c:pt idx="4">
                  <c:v>-2</c:v>
                </c:pt>
              </c:numCache>
            </c:numRef>
          </c:xVal>
          <c:yVal>
            <c:numRef>
              <c:f>'[AUXILIAR-MATERIAL DIDACTICO.xlsx]Hoja1'!$O$4:$O$8</c:f>
              <c:numCache>
                <c:formatCode>General</c:formatCode>
                <c:ptCount val="5"/>
                <c:pt idx="0">
                  <c:v>1.8</c:v>
                </c:pt>
                <c:pt idx="1">
                  <c:v>2.4</c:v>
                </c:pt>
                <c:pt idx="2">
                  <c:v>3</c:v>
                </c:pt>
                <c:pt idx="3">
                  <c:v>3.6</c:v>
                </c:pt>
                <c:pt idx="4">
                  <c:v>4.2</c:v>
                </c:pt>
              </c:numCache>
            </c:numRef>
          </c:yVal>
          <c:smooth val="0"/>
        </c:ser>
        <c:dLbls>
          <c:showLegendKey val="0"/>
          <c:showVal val="0"/>
          <c:showCatName val="0"/>
          <c:showSerName val="0"/>
          <c:showPercent val="0"/>
          <c:showBubbleSize val="0"/>
        </c:dLbls>
        <c:axId val="142838000"/>
        <c:axId val="142838560"/>
      </c:scatterChart>
      <c:valAx>
        <c:axId val="142838000"/>
        <c:scaling>
          <c:orientation val="minMax"/>
        </c:scaling>
        <c:delete val="0"/>
        <c:axPos val="b"/>
        <c:majorGridlines>
          <c:spPr>
            <a:ln w="9525" cap="flat" cmpd="sng" algn="ctr">
              <a:noFill/>
              <a:round/>
            </a:ln>
            <a:effectLst/>
          </c:spPr>
        </c:majorGridlines>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142838560"/>
        <c:crosses val="autoZero"/>
        <c:crossBetween val="midCat"/>
      </c:valAx>
      <c:valAx>
        <c:axId val="142838560"/>
        <c:scaling>
          <c:orientation val="minMax"/>
        </c:scaling>
        <c:delete val="0"/>
        <c:axPos val="l"/>
        <c:majorGridlines>
          <c:spPr>
            <a:ln w="9525" cap="flat" cmpd="sng" algn="ctr">
              <a:noFill/>
              <a:round/>
            </a:ln>
            <a:effectLst/>
          </c:spPr>
        </c:majorGridlines>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142838000"/>
        <c:crosses val="autoZero"/>
        <c:crossBetween val="midCat"/>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legend>
    <c:plotVisOnly val="1"/>
    <c:dispBlanksAs val="gap"/>
    <c:showDLblsOverMax val="0"/>
  </c:chart>
  <c:spPr>
    <a:solidFill>
      <a:schemeClr val="bg1"/>
    </a:solidFill>
    <a:ln w="9525" cap="flat" cmpd="sng" algn="ctr">
      <a:noFill/>
      <a:round/>
    </a:ln>
    <a:effectLst/>
  </c:spPr>
  <c:txPr>
    <a:bodyPr/>
    <a:lstStyle/>
    <a:p>
      <a:pPr>
        <a:defRPr/>
      </a:pPr>
      <a:endParaRPr lang="es-MX"/>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MX" sz="1400" b="1" i="0" u="none" strike="noStrike" baseline="0">
                <a:effectLst/>
              </a:rPr>
              <a:t>Gráfico 3. Sistema de ecuaciones simultáneas: Indeterminado (No tiene solución)</a:t>
            </a:r>
            <a:endParaRPr lang="es-MX"/>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MX"/>
        </a:p>
      </c:txPr>
    </c:title>
    <c:autoTitleDeleted val="0"/>
    <c:plotArea>
      <c:layout/>
      <c:scatterChart>
        <c:scatterStyle val="lineMarker"/>
        <c:varyColors val="0"/>
        <c:ser>
          <c:idx val="0"/>
          <c:order val="0"/>
          <c:tx>
            <c:v>Ec. 1</c:v>
          </c:tx>
          <c:spPr>
            <a:ln w="19050" cap="rnd">
              <a:solidFill>
                <a:schemeClr val="accent1"/>
              </a:solidFill>
              <a:round/>
            </a:ln>
            <a:effectLst/>
          </c:spPr>
          <c:marker>
            <c:symbol val="none"/>
          </c:marker>
          <c:xVal>
            <c:numRef>
              <c:f>Hoja1!$B$32:$B$36</c:f>
              <c:numCache>
                <c:formatCode>General</c:formatCode>
                <c:ptCount val="5"/>
                <c:pt idx="0">
                  <c:v>2</c:v>
                </c:pt>
                <c:pt idx="1">
                  <c:v>1</c:v>
                </c:pt>
                <c:pt idx="2">
                  <c:v>0</c:v>
                </c:pt>
                <c:pt idx="3">
                  <c:v>-1</c:v>
                </c:pt>
                <c:pt idx="4">
                  <c:v>-2</c:v>
                </c:pt>
              </c:numCache>
            </c:numRef>
          </c:xVal>
          <c:yVal>
            <c:numRef>
              <c:f>Hoja1!$C$32:$C$36</c:f>
              <c:numCache>
                <c:formatCode>0.00</c:formatCode>
                <c:ptCount val="5"/>
                <c:pt idx="0">
                  <c:v>0.66666666666666663</c:v>
                </c:pt>
                <c:pt idx="1">
                  <c:v>1.3333333333333333</c:v>
                </c:pt>
                <c:pt idx="2">
                  <c:v>2</c:v>
                </c:pt>
                <c:pt idx="3">
                  <c:v>2.6666666666666665</c:v>
                </c:pt>
                <c:pt idx="4">
                  <c:v>3.3333333333333335</c:v>
                </c:pt>
              </c:numCache>
            </c:numRef>
          </c:yVal>
          <c:smooth val="0"/>
        </c:ser>
        <c:ser>
          <c:idx val="1"/>
          <c:order val="1"/>
          <c:tx>
            <c:v>Ec. 2</c:v>
          </c:tx>
          <c:spPr>
            <a:ln w="19050" cap="rnd">
              <a:solidFill>
                <a:schemeClr val="accent2"/>
              </a:solidFill>
              <a:round/>
            </a:ln>
            <a:effectLst/>
          </c:spPr>
          <c:marker>
            <c:symbol val="none"/>
          </c:marker>
          <c:xVal>
            <c:numRef>
              <c:f>Hoja1!$B$32:$B$36</c:f>
              <c:numCache>
                <c:formatCode>General</c:formatCode>
                <c:ptCount val="5"/>
                <c:pt idx="0">
                  <c:v>2</c:v>
                </c:pt>
                <c:pt idx="1">
                  <c:v>1</c:v>
                </c:pt>
                <c:pt idx="2">
                  <c:v>0</c:v>
                </c:pt>
                <c:pt idx="3">
                  <c:v>-1</c:v>
                </c:pt>
                <c:pt idx="4">
                  <c:v>-2</c:v>
                </c:pt>
              </c:numCache>
            </c:numRef>
          </c:xVal>
          <c:yVal>
            <c:numRef>
              <c:f>Hoja1!$D$32:$D$36</c:f>
              <c:numCache>
                <c:formatCode>0.00</c:formatCode>
                <c:ptCount val="5"/>
                <c:pt idx="0">
                  <c:v>3.6666666666666665</c:v>
                </c:pt>
                <c:pt idx="1">
                  <c:v>4.333333333333333</c:v>
                </c:pt>
                <c:pt idx="2">
                  <c:v>5</c:v>
                </c:pt>
                <c:pt idx="3">
                  <c:v>5.666666666666667</c:v>
                </c:pt>
                <c:pt idx="4">
                  <c:v>6.333333333333333</c:v>
                </c:pt>
              </c:numCache>
            </c:numRef>
          </c:yVal>
          <c:smooth val="0"/>
        </c:ser>
        <c:dLbls>
          <c:showLegendKey val="0"/>
          <c:showVal val="0"/>
          <c:showCatName val="0"/>
          <c:showSerName val="0"/>
          <c:showPercent val="0"/>
          <c:showBubbleSize val="0"/>
        </c:dLbls>
        <c:axId val="142841360"/>
        <c:axId val="142841920"/>
      </c:scatterChart>
      <c:valAx>
        <c:axId val="142841360"/>
        <c:scaling>
          <c:orientation val="minMax"/>
        </c:scaling>
        <c:delete val="0"/>
        <c:axPos val="b"/>
        <c:majorGridlines>
          <c:spPr>
            <a:ln w="9525" cap="flat" cmpd="sng" algn="ctr">
              <a:noFill/>
              <a:round/>
            </a:ln>
            <a:effectLst/>
          </c:spPr>
        </c:majorGridlines>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142841920"/>
        <c:crosses val="autoZero"/>
        <c:crossBetween val="midCat"/>
      </c:valAx>
      <c:valAx>
        <c:axId val="142841920"/>
        <c:scaling>
          <c:orientation val="minMax"/>
        </c:scaling>
        <c:delete val="0"/>
        <c:axPos val="l"/>
        <c:majorGridlines>
          <c:spPr>
            <a:ln w="9525" cap="flat" cmpd="sng" algn="ctr">
              <a:noFill/>
              <a:round/>
            </a:ln>
            <a:effectLst/>
          </c:spPr>
        </c:majorGridlines>
        <c:numFmt formatCode="0.00"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142841360"/>
        <c:crosses val="autoZero"/>
        <c:crossBetween val="midCat"/>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legend>
    <c:plotVisOnly val="1"/>
    <c:dispBlanksAs val="gap"/>
    <c:showDLblsOverMax val="0"/>
  </c:chart>
  <c:spPr>
    <a:solidFill>
      <a:schemeClr val="bg1"/>
    </a:solidFill>
    <a:ln w="9525" cap="flat" cmpd="sng" algn="ctr">
      <a:noFill/>
      <a:round/>
    </a:ln>
    <a:effectLst/>
  </c:spPr>
  <c:txPr>
    <a:bodyPr/>
    <a:lstStyle/>
    <a:p>
      <a:pPr>
        <a:defRPr/>
      </a:pPr>
      <a:endParaRPr lang="es-MX"/>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5AF98A-9C81-4331-8A73-9BC798BDAFB8}" type="doc">
      <dgm:prSet loTypeId="urn:microsoft.com/office/officeart/2008/layout/HorizontalMultiLevelHierarchy" loCatId="hierarchy" qsTypeId="urn:microsoft.com/office/officeart/2005/8/quickstyle/simple4" qsCatId="simple" csTypeId="urn:microsoft.com/office/officeart/2005/8/colors/accent1_2" csCatId="accent1" phldr="1"/>
      <dgm:spPr/>
      <dgm:t>
        <a:bodyPr/>
        <a:lstStyle/>
        <a:p>
          <a:endParaRPr lang="es-MX"/>
        </a:p>
      </dgm:t>
    </dgm:pt>
    <dgm:pt modelId="{E40D3060-D871-4B03-86FF-A629E2955092}">
      <dgm:prSet phldrT="[Texto]"/>
      <dgm:spPr/>
      <dgm:t>
        <a:bodyPr/>
        <a:lstStyle/>
        <a:p>
          <a:r>
            <a:rPr lang="es-MX"/>
            <a:t>Sistema de Ecuaciones </a:t>
          </a:r>
        </a:p>
        <a:p>
          <a:r>
            <a:rPr lang="es-MX"/>
            <a:t>Simultáneas</a:t>
          </a:r>
        </a:p>
      </dgm:t>
    </dgm:pt>
    <dgm:pt modelId="{7969C744-9A46-4C9C-9368-7120EE06E50A}" type="parTrans" cxnId="{19FAF1D0-458A-4BBD-83E4-835C712F10CE}">
      <dgm:prSet/>
      <dgm:spPr/>
      <dgm:t>
        <a:bodyPr/>
        <a:lstStyle/>
        <a:p>
          <a:endParaRPr lang="es-MX"/>
        </a:p>
      </dgm:t>
    </dgm:pt>
    <dgm:pt modelId="{E373D914-38AA-405D-8139-2D4AEEB34D1D}" type="sibTrans" cxnId="{19FAF1D0-458A-4BBD-83E4-835C712F10CE}">
      <dgm:prSet/>
      <dgm:spPr/>
      <dgm:t>
        <a:bodyPr/>
        <a:lstStyle/>
        <a:p>
          <a:endParaRPr lang="es-MX"/>
        </a:p>
      </dgm:t>
    </dgm:pt>
    <dgm:pt modelId="{DC5047B2-73D1-403E-914B-5546D36A3D6D}">
      <dgm:prSet phldrT="[Texto]"/>
      <dgm:spPr/>
      <dgm:t>
        <a:bodyPr/>
        <a:lstStyle/>
        <a:p>
          <a:r>
            <a:rPr lang="es-MX"/>
            <a:t>Determinado (Consistente)</a:t>
          </a:r>
        </a:p>
      </dgm:t>
    </dgm:pt>
    <dgm:pt modelId="{80BA764D-4135-459C-9539-FAACF9384C57}" type="parTrans" cxnId="{937DBC56-4CCF-4A6D-934F-2F05D372693F}">
      <dgm:prSet/>
      <dgm:spPr/>
      <dgm:t>
        <a:bodyPr/>
        <a:lstStyle/>
        <a:p>
          <a:endParaRPr lang="es-MX"/>
        </a:p>
      </dgm:t>
    </dgm:pt>
    <dgm:pt modelId="{5D061A58-FBE0-4619-8ADD-34E6BDE6AEB5}" type="sibTrans" cxnId="{937DBC56-4CCF-4A6D-934F-2F05D372693F}">
      <dgm:prSet/>
      <dgm:spPr/>
      <dgm:t>
        <a:bodyPr/>
        <a:lstStyle/>
        <a:p>
          <a:endParaRPr lang="es-MX"/>
        </a:p>
      </dgm:t>
    </dgm:pt>
    <dgm:pt modelId="{45112D94-F3D8-4741-8CAB-6E976C72CBF4}">
      <dgm:prSet phldrT="[Texto]"/>
      <dgm:spPr/>
      <dgm:t>
        <a:bodyPr/>
        <a:lstStyle/>
        <a:p>
          <a:r>
            <a:rPr lang="es-MX"/>
            <a:t>Indeterminado</a:t>
          </a:r>
        </a:p>
        <a:p>
          <a:r>
            <a:rPr lang="es-MX"/>
            <a:t> (Inconsistente)</a:t>
          </a:r>
        </a:p>
      </dgm:t>
    </dgm:pt>
    <dgm:pt modelId="{4BAE3939-C091-477F-B7B4-7B0B32B20D57}" type="parTrans" cxnId="{742027BE-CC54-4ADF-BA8B-8940E009B31B}">
      <dgm:prSet/>
      <dgm:spPr/>
      <dgm:t>
        <a:bodyPr/>
        <a:lstStyle/>
        <a:p>
          <a:endParaRPr lang="es-MX"/>
        </a:p>
      </dgm:t>
    </dgm:pt>
    <dgm:pt modelId="{A30AA1E8-E61F-4B9B-81D0-19F5DAE6FA76}" type="sibTrans" cxnId="{742027BE-CC54-4ADF-BA8B-8940E009B31B}">
      <dgm:prSet/>
      <dgm:spPr/>
      <dgm:t>
        <a:bodyPr/>
        <a:lstStyle/>
        <a:p>
          <a:endParaRPr lang="es-MX"/>
        </a:p>
      </dgm:t>
    </dgm:pt>
    <dgm:pt modelId="{D224B847-86B0-4334-AC41-C2655F0D8A05}">
      <dgm:prSet/>
      <dgm:spPr/>
      <dgm:t>
        <a:bodyPr/>
        <a:lstStyle/>
        <a:p>
          <a:r>
            <a:rPr lang="es-MX"/>
            <a:t>Única solución</a:t>
          </a:r>
        </a:p>
        <a:p>
          <a:r>
            <a:rPr lang="es-MX"/>
            <a:t>(Intersección de líneas en un punto)</a:t>
          </a:r>
        </a:p>
      </dgm:t>
    </dgm:pt>
    <dgm:pt modelId="{75972053-B83B-46A3-81D4-0C3B3206C891}" type="parTrans" cxnId="{F13B0F4C-03B5-454E-BE02-86B81AA72BCE}">
      <dgm:prSet/>
      <dgm:spPr/>
      <dgm:t>
        <a:bodyPr/>
        <a:lstStyle/>
        <a:p>
          <a:endParaRPr lang="es-MX"/>
        </a:p>
      </dgm:t>
    </dgm:pt>
    <dgm:pt modelId="{7FE8F670-9D92-478E-9960-0B3AE29F4477}" type="sibTrans" cxnId="{F13B0F4C-03B5-454E-BE02-86B81AA72BCE}">
      <dgm:prSet/>
      <dgm:spPr/>
      <dgm:t>
        <a:bodyPr/>
        <a:lstStyle/>
        <a:p>
          <a:endParaRPr lang="es-MX"/>
        </a:p>
      </dgm:t>
    </dgm:pt>
    <dgm:pt modelId="{53417A90-9006-43CA-B3CF-4A79600D7F04}">
      <dgm:prSet/>
      <dgm:spPr/>
      <dgm:t>
        <a:bodyPr/>
        <a:lstStyle/>
        <a:p>
          <a:r>
            <a:rPr lang="es-MX"/>
            <a:t>Infinidad de soluciones</a:t>
          </a:r>
        </a:p>
        <a:p>
          <a:r>
            <a:rPr lang="es-MX"/>
            <a:t>(Traslape de líneas)</a:t>
          </a:r>
        </a:p>
      </dgm:t>
    </dgm:pt>
    <dgm:pt modelId="{51666DA2-47A1-4070-BF93-CEE5CBA62E4C}" type="parTrans" cxnId="{261C5BBE-4360-48B7-9023-6FDA91B466B0}">
      <dgm:prSet/>
      <dgm:spPr/>
      <dgm:t>
        <a:bodyPr/>
        <a:lstStyle/>
        <a:p>
          <a:endParaRPr lang="es-MX"/>
        </a:p>
      </dgm:t>
    </dgm:pt>
    <dgm:pt modelId="{DB9EBCF5-15D5-4B95-ADB0-22300DC51049}" type="sibTrans" cxnId="{261C5BBE-4360-48B7-9023-6FDA91B466B0}">
      <dgm:prSet/>
      <dgm:spPr/>
      <dgm:t>
        <a:bodyPr/>
        <a:lstStyle/>
        <a:p>
          <a:endParaRPr lang="es-MX"/>
        </a:p>
      </dgm:t>
    </dgm:pt>
    <dgm:pt modelId="{DF0B6189-5AAB-4C51-B894-3214A0DF5E62}">
      <dgm:prSet/>
      <dgm:spPr/>
      <dgm:t>
        <a:bodyPr/>
        <a:lstStyle/>
        <a:p>
          <a:r>
            <a:rPr lang="es-MX"/>
            <a:t>No tiene solución</a:t>
          </a:r>
        </a:p>
        <a:p>
          <a:r>
            <a:rPr lang="es-MX"/>
            <a:t>(Líneas paralelas)</a:t>
          </a:r>
        </a:p>
      </dgm:t>
    </dgm:pt>
    <dgm:pt modelId="{72916940-961C-4DA1-A621-4ED7ECDC8CA3}" type="parTrans" cxnId="{65A0CF71-B6AE-4C20-B647-64B889244E7D}">
      <dgm:prSet/>
      <dgm:spPr/>
      <dgm:t>
        <a:bodyPr/>
        <a:lstStyle/>
        <a:p>
          <a:endParaRPr lang="es-MX"/>
        </a:p>
      </dgm:t>
    </dgm:pt>
    <dgm:pt modelId="{24D1A21E-8242-47BB-9B96-0FA6C187D8F4}" type="sibTrans" cxnId="{65A0CF71-B6AE-4C20-B647-64B889244E7D}">
      <dgm:prSet/>
      <dgm:spPr/>
      <dgm:t>
        <a:bodyPr/>
        <a:lstStyle/>
        <a:p>
          <a:endParaRPr lang="es-MX"/>
        </a:p>
      </dgm:t>
    </dgm:pt>
    <dgm:pt modelId="{FFA1AFA7-2661-4749-8B36-BC5C1014B4B2}" type="pres">
      <dgm:prSet presAssocID="{595AF98A-9C81-4331-8A73-9BC798BDAFB8}" presName="Name0" presStyleCnt="0">
        <dgm:presLayoutVars>
          <dgm:chPref val="1"/>
          <dgm:dir/>
          <dgm:animOne val="branch"/>
          <dgm:animLvl val="lvl"/>
          <dgm:resizeHandles val="exact"/>
        </dgm:presLayoutVars>
      </dgm:prSet>
      <dgm:spPr/>
      <dgm:t>
        <a:bodyPr/>
        <a:lstStyle/>
        <a:p>
          <a:endParaRPr lang="es-MX"/>
        </a:p>
      </dgm:t>
    </dgm:pt>
    <dgm:pt modelId="{DE4E12C0-7610-4722-A1E9-AE6B527FACE9}" type="pres">
      <dgm:prSet presAssocID="{E40D3060-D871-4B03-86FF-A629E2955092}" presName="root1" presStyleCnt="0"/>
      <dgm:spPr/>
    </dgm:pt>
    <dgm:pt modelId="{3EA347E9-0C5A-4602-A346-57C6E31AF7F2}" type="pres">
      <dgm:prSet presAssocID="{E40D3060-D871-4B03-86FF-A629E2955092}" presName="LevelOneTextNode" presStyleLbl="node0" presStyleIdx="0" presStyleCnt="1" custAng="5400000" custScaleX="103962" custScaleY="38475" custLinFactNeighborX="-81453" custLinFactNeighborY="-3274">
        <dgm:presLayoutVars>
          <dgm:chPref val="3"/>
        </dgm:presLayoutVars>
      </dgm:prSet>
      <dgm:spPr/>
      <dgm:t>
        <a:bodyPr/>
        <a:lstStyle/>
        <a:p>
          <a:endParaRPr lang="es-MX"/>
        </a:p>
      </dgm:t>
    </dgm:pt>
    <dgm:pt modelId="{4D8D8724-55BB-42C7-A810-E4D177C22092}" type="pres">
      <dgm:prSet presAssocID="{E40D3060-D871-4B03-86FF-A629E2955092}" presName="level2hierChild" presStyleCnt="0"/>
      <dgm:spPr/>
    </dgm:pt>
    <dgm:pt modelId="{68148191-3508-4C2E-B0CF-FAF47C3221BF}" type="pres">
      <dgm:prSet presAssocID="{80BA764D-4135-459C-9539-FAACF9384C57}" presName="conn2-1" presStyleLbl="parChTrans1D2" presStyleIdx="0" presStyleCnt="2"/>
      <dgm:spPr/>
      <dgm:t>
        <a:bodyPr/>
        <a:lstStyle/>
        <a:p>
          <a:endParaRPr lang="es-MX"/>
        </a:p>
      </dgm:t>
    </dgm:pt>
    <dgm:pt modelId="{2A201039-6E36-4C7E-8768-3EC4FE162411}" type="pres">
      <dgm:prSet presAssocID="{80BA764D-4135-459C-9539-FAACF9384C57}" presName="connTx" presStyleLbl="parChTrans1D2" presStyleIdx="0" presStyleCnt="2"/>
      <dgm:spPr/>
      <dgm:t>
        <a:bodyPr/>
        <a:lstStyle/>
        <a:p>
          <a:endParaRPr lang="es-MX"/>
        </a:p>
      </dgm:t>
    </dgm:pt>
    <dgm:pt modelId="{14A9AC4B-3DEA-4A71-9C0A-323CBDFD1A46}" type="pres">
      <dgm:prSet presAssocID="{DC5047B2-73D1-403E-914B-5546D36A3D6D}" presName="root2" presStyleCnt="0"/>
      <dgm:spPr/>
    </dgm:pt>
    <dgm:pt modelId="{858C81EF-0170-4DCD-A11D-3D1ECCFEB58E}" type="pres">
      <dgm:prSet presAssocID="{DC5047B2-73D1-403E-914B-5546D36A3D6D}" presName="LevelTwoTextNode" presStyleLbl="node2" presStyleIdx="0" presStyleCnt="2" custScaleX="68558" custLinFactNeighborX="12890" custLinFactNeighborY="-3132">
        <dgm:presLayoutVars>
          <dgm:chPref val="3"/>
        </dgm:presLayoutVars>
      </dgm:prSet>
      <dgm:spPr/>
      <dgm:t>
        <a:bodyPr/>
        <a:lstStyle/>
        <a:p>
          <a:endParaRPr lang="es-MX"/>
        </a:p>
      </dgm:t>
    </dgm:pt>
    <dgm:pt modelId="{30C68F6E-0A1D-4CD2-A2CE-E38A97912AF6}" type="pres">
      <dgm:prSet presAssocID="{DC5047B2-73D1-403E-914B-5546D36A3D6D}" presName="level3hierChild" presStyleCnt="0"/>
      <dgm:spPr/>
    </dgm:pt>
    <dgm:pt modelId="{BFA515F2-F80F-4DB8-9797-4067F009D31F}" type="pres">
      <dgm:prSet presAssocID="{75972053-B83B-46A3-81D4-0C3B3206C891}" presName="conn2-1" presStyleLbl="parChTrans1D3" presStyleIdx="0" presStyleCnt="3"/>
      <dgm:spPr/>
      <dgm:t>
        <a:bodyPr/>
        <a:lstStyle/>
        <a:p>
          <a:endParaRPr lang="es-MX"/>
        </a:p>
      </dgm:t>
    </dgm:pt>
    <dgm:pt modelId="{8C9827E4-9098-4B0C-A3C0-43B685A3F0B0}" type="pres">
      <dgm:prSet presAssocID="{75972053-B83B-46A3-81D4-0C3B3206C891}" presName="connTx" presStyleLbl="parChTrans1D3" presStyleIdx="0" presStyleCnt="3"/>
      <dgm:spPr/>
      <dgm:t>
        <a:bodyPr/>
        <a:lstStyle/>
        <a:p>
          <a:endParaRPr lang="es-MX"/>
        </a:p>
      </dgm:t>
    </dgm:pt>
    <dgm:pt modelId="{C528FE64-62D5-454C-A9A4-CC073B5BC7F4}" type="pres">
      <dgm:prSet presAssocID="{D224B847-86B0-4334-AC41-C2655F0D8A05}" presName="root2" presStyleCnt="0"/>
      <dgm:spPr/>
    </dgm:pt>
    <dgm:pt modelId="{2D37C16A-D96F-4E46-A8A9-0A44DB29F49B}" type="pres">
      <dgm:prSet presAssocID="{D224B847-86B0-4334-AC41-C2655F0D8A05}" presName="LevelTwoTextNode" presStyleLbl="node3" presStyleIdx="0" presStyleCnt="3" custScaleX="68367" custLinFactNeighborX="7648">
        <dgm:presLayoutVars>
          <dgm:chPref val="3"/>
        </dgm:presLayoutVars>
      </dgm:prSet>
      <dgm:spPr/>
      <dgm:t>
        <a:bodyPr/>
        <a:lstStyle/>
        <a:p>
          <a:endParaRPr lang="es-MX"/>
        </a:p>
      </dgm:t>
    </dgm:pt>
    <dgm:pt modelId="{5E183328-19B6-467D-A355-5DF84DE23E00}" type="pres">
      <dgm:prSet presAssocID="{D224B847-86B0-4334-AC41-C2655F0D8A05}" presName="level3hierChild" presStyleCnt="0"/>
      <dgm:spPr/>
    </dgm:pt>
    <dgm:pt modelId="{9631BF35-2AE5-411F-BCBC-835AC412AC88}" type="pres">
      <dgm:prSet presAssocID="{51666DA2-47A1-4070-BF93-CEE5CBA62E4C}" presName="conn2-1" presStyleLbl="parChTrans1D3" presStyleIdx="1" presStyleCnt="3"/>
      <dgm:spPr/>
      <dgm:t>
        <a:bodyPr/>
        <a:lstStyle/>
        <a:p>
          <a:endParaRPr lang="es-MX"/>
        </a:p>
      </dgm:t>
    </dgm:pt>
    <dgm:pt modelId="{93AE2A3B-8A77-4DAE-AD19-A5DC328F3B38}" type="pres">
      <dgm:prSet presAssocID="{51666DA2-47A1-4070-BF93-CEE5CBA62E4C}" presName="connTx" presStyleLbl="parChTrans1D3" presStyleIdx="1" presStyleCnt="3"/>
      <dgm:spPr/>
      <dgm:t>
        <a:bodyPr/>
        <a:lstStyle/>
        <a:p>
          <a:endParaRPr lang="es-MX"/>
        </a:p>
      </dgm:t>
    </dgm:pt>
    <dgm:pt modelId="{1D491FE3-29BE-43D9-B4E9-CDC087D19FE6}" type="pres">
      <dgm:prSet presAssocID="{53417A90-9006-43CA-B3CF-4A79600D7F04}" presName="root2" presStyleCnt="0"/>
      <dgm:spPr/>
    </dgm:pt>
    <dgm:pt modelId="{01588610-377A-432A-BB7A-1FF133566A9E}" type="pres">
      <dgm:prSet presAssocID="{53417A90-9006-43CA-B3CF-4A79600D7F04}" presName="LevelTwoTextNode" presStyleLbl="node3" presStyleIdx="1" presStyleCnt="3" custScaleX="68204" custLinFactNeighborX="7170">
        <dgm:presLayoutVars>
          <dgm:chPref val="3"/>
        </dgm:presLayoutVars>
      </dgm:prSet>
      <dgm:spPr/>
      <dgm:t>
        <a:bodyPr/>
        <a:lstStyle/>
        <a:p>
          <a:endParaRPr lang="es-MX"/>
        </a:p>
      </dgm:t>
    </dgm:pt>
    <dgm:pt modelId="{5664D293-3051-46BB-A522-553438B1E845}" type="pres">
      <dgm:prSet presAssocID="{53417A90-9006-43CA-B3CF-4A79600D7F04}" presName="level3hierChild" presStyleCnt="0"/>
      <dgm:spPr/>
    </dgm:pt>
    <dgm:pt modelId="{B1C39A03-C0C2-45FF-A964-E6631062488C}" type="pres">
      <dgm:prSet presAssocID="{4BAE3939-C091-477F-B7B4-7B0B32B20D57}" presName="conn2-1" presStyleLbl="parChTrans1D2" presStyleIdx="1" presStyleCnt="2"/>
      <dgm:spPr/>
      <dgm:t>
        <a:bodyPr/>
        <a:lstStyle/>
        <a:p>
          <a:endParaRPr lang="es-MX"/>
        </a:p>
      </dgm:t>
    </dgm:pt>
    <dgm:pt modelId="{5322EE2D-BE88-485E-BC40-B26F1FE2BAE3}" type="pres">
      <dgm:prSet presAssocID="{4BAE3939-C091-477F-B7B4-7B0B32B20D57}" presName="connTx" presStyleLbl="parChTrans1D2" presStyleIdx="1" presStyleCnt="2"/>
      <dgm:spPr/>
      <dgm:t>
        <a:bodyPr/>
        <a:lstStyle/>
        <a:p>
          <a:endParaRPr lang="es-MX"/>
        </a:p>
      </dgm:t>
    </dgm:pt>
    <dgm:pt modelId="{D4620AC3-C333-4E38-B3C9-8EBA1F9518D1}" type="pres">
      <dgm:prSet presAssocID="{45112D94-F3D8-4741-8CAB-6E976C72CBF4}" presName="root2" presStyleCnt="0"/>
      <dgm:spPr/>
    </dgm:pt>
    <dgm:pt modelId="{49B1E104-7D8F-465E-985B-4589D5967584}" type="pres">
      <dgm:prSet presAssocID="{45112D94-F3D8-4741-8CAB-6E976C72CBF4}" presName="LevelTwoTextNode" presStyleLbl="node2" presStyleIdx="1" presStyleCnt="2" custScaleX="69513" custLinFactNeighborX="13367">
        <dgm:presLayoutVars>
          <dgm:chPref val="3"/>
        </dgm:presLayoutVars>
      </dgm:prSet>
      <dgm:spPr/>
      <dgm:t>
        <a:bodyPr/>
        <a:lstStyle/>
        <a:p>
          <a:endParaRPr lang="es-MX"/>
        </a:p>
      </dgm:t>
    </dgm:pt>
    <dgm:pt modelId="{F41FE7C9-C4A6-436D-B058-63AC184326CC}" type="pres">
      <dgm:prSet presAssocID="{45112D94-F3D8-4741-8CAB-6E976C72CBF4}" presName="level3hierChild" presStyleCnt="0"/>
      <dgm:spPr/>
    </dgm:pt>
    <dgm:pt modelId="{3B0E0B62-96E7-4ACF-914E-A13FF73685B0}" type="pres">
      <dgm:prSet presAssocID="{72916940-961C-4DA1-A621-4ED7ECDC8CA3}" presName="conn2-1" presStyleLbl="parChTrans1D3" presStyleIdx="2" presStyleCnt="3"/>
      <dgm:spPr/>
      <dgm:t>
        <a:bodyPr/>
        <a:lstStyle/>
        <a:p>
          <a:endParaRPr lang="es-MX"/>
        </a:p>
      </dgm:t>
    </dgm:pt>
    <dgm:pt modelId="{826FB035-F001-423C-94BD-642114D78FC1}" type="pres">
      <dgm:prSet presAssocID="{72916940-961C-4DA1-A621-4ED7ECDC8CA3}" presName="connTx" presStyleLbl="parChTrans1D3" presStyleIdx="2" presStyleCnt="3"/>
      <dgm:spPr/>
      <dgm:t>
        <a:bodyPr/>
        <a:lstStyle/>
        <a:p>
          <a:endParaRPr lang="es-MX"/>
        </a:p>
      </dgm:t>
    </dgm:pt>
    <dgm:pt modelId="{59900BD8-8F5A-4CD3-A092-96E278751A5B}" type="pres">
      <dgm:prSet presAssocID="{DF0B6189-5AAB-4C51-B894-3214A0DF5E62}" presName="root2" presStyleCnt="0"/>
      <dgm:spPr/>
    </dgm:pt>
    <dgm:pt modelId="{C2B55C43-9159-4020-A9AF-CB20EF9C0B33}" type="pres">
      <dgm:prSet presAssocID="{DF0B6189-5AAB-4C51-B894-3214A0DF5E62}" presName="LevelTwoTextNode" presStyleLbl="node3" presStyleIdx="2" presStyleCnt="3" custScaleX="72186" custLinFactNeighborX="5736">
        <dgm:presLayoutVars>
          <dgm:chPref val="3"/>
        </dgm:presLayoutVars>
      </dgm:prSet>
      <dgm:spPr/>
      <dgm:t>
        <a:bodyPr/>
        <a:lstStyle/>
        <a:p>
          <a:endParaRPr lang="es-MX"/>
        </a:p>
      </dgm:t>
    </dgm:pt>
    <dgm:pt modelId="{91E405AC-47CE-4E1D-8D36-23F445F5D510}" type="pres">
      <dgm:prSet presAssocID="{DF0B6189-5AAB-4C51-B894-3214A0DF5E62}" presName="level3hierChild" presStyleCnt="0"/>
      <dgm:spPr/>
    </dgm:pt>
  </dgm:ptLst>
  <dgm:cxnLst>
    <dgm:cxn modelId="{261C5BBE-4360-48B7-9023-6FDA91B466B0}" srcId="{DC5047B2-73D1-403E-914B-5546D36A3D6D}" destId="{53417A90-9006-43CA-B3CF-4A79600D7F04}" srcOrd="1" destOrd="0" parTransId="{51666DA2-47A1-4070-BF93-CEE5CBA62E4C}" sibTransId="{DB9EBCF5-15D5-4B95-ADB0-22300DC51049}"/>
    <dgm:cxn modelId="{FA78FC97-0061-4250-8192-E60697736350}" type="presOf" srcId="{595AF98A-9C81-4331-8A73-9BC798BDAFB8}" destId="{FFA1AFA7-2661-4749-8B36-BC5C1014B4B2}" srcOrd="0" destOrd="0" presId="urn:microsoft.com/office/officeart/2008/layout/HorizontalMultiLevelHierarchy"/>
    <dgm:cxn modelId="{D2C7762F-6E98-4FAC-ABA3-DB48E40443BE}" type="presOf" srcId="{45112D94-F3D8-4741-8CAB-6E976C72CBF4}" destId="{49B1E104-7D8F-465E-985B-4589D5967584}" srcOrd="0" destOrd="0" presId="urn:microsoft.com/office/officeart/2008/layout/HorizontalMultiLevelHierarchy"/>
    <dgm:cxn modelId="{B078A679-DB4B-45FA-B55A-90C13901B54B}" type="presOf" srcId="{75972053-B83B-46A3-81D4-0C3B3206C891}" destId="{8C9827E4-9098-4B0C-A3C0-43B685A3F0B0}" srcOrd="1" destOrd="0" presId="urn:microsoft.com/office/officeart/2008/layout/HorizontalMultiLevelHierarchy"/>
    <dgm:cxn modelId="{9C73B5A1-A578-45E1-99A6-4B15346C88B4}" type="presOf" srcId="{4BAE3939-C091-477F-B7B4-7B0B32B20D57}" destId="{B1C39A03-C0C2-45FF-A964-E6631062488C}" srcOrd="0" destOrd="0" presId="urn:microsoft.com/office/officeart/2008/layout/HorizontalMultiLevelHierarchy"/>
    <dgm:cxn modelId="{65A0CF71-B6AE-4C20-B647-64B889244E7D}" srcId="{45112D94-F3D8-4741-8CAB-6E976C72CBF4}" destId="{DF0B6189-5AAB-4C51-B894-3214A0DF5E62}" srcOrd="0" destOrd="0" parTransId="{72916940-961C-4DA1-A621-4ED7ECDC8CA3}" sibTransId="{24D1A21E-8242-47BB-9B96-0FA6C187D8F4}"/>
    <dgm:cxn modelId="{98FDC0DB-8E23-4433-AC3A-832985194349}" type="presOf" srcId="{53417A90-9006-43CA-B3CF-4A79600D7F04}" destId="{01588610-377A-432A-BB7A-1FF133566A9E}" srcOrd="0" destOrd="0" presId="urn:microsoft.com/office/officeart/2008/layout/HorizontalMultiLevelHierarchy"/>
    <dgm:cxn modelId="{DB0ED57C-05A3-4313-B96B-5A4C637F4032}" type="presOf" srcId="{80BA764D-4135-459C-9539-FAACF9384C57}" destId="{68148191-3508-4C2E-B0CF-FAF47C3221BF}" srcOrd="0" destOrd="0" presId="urn:microsoft.com/office/officeart/2008/layout/HorizontalMultiLevelHierarchy"/>
    <dgm:cxn modelId="{9E51DC6D-83D5-4A8C-B94E-EEB6B0F1434C}" type="presOf" srcId="{DF0B6189-5AAB-4C51-B894-3214A0DF5E62}" destId="{C2B55C43-9159-4020-A9AF-CB20EF9C0B33}" srcOrd="0" destOrd="0" presId="urn:microsoft.com/office/officeart/2008/layout/HorizontalMultiLevelHierarchy"/>
    <dgm:cxn modelId="{81B0629B-6015-4CC3-A96D-AF3406A2DC52}" type="presOf" srcId="{D224B847-86B0-4334-AC41-C2655F0D8A05}" destId="{2D37C16A-D96F-4E46-A8A9-0A44DB29F49B}" srcOrd="0" destOrd="0" presId="urn:microsoft.com/office/officeart/2008/layout/HorizontalMultiLevelHierarchy"/>
    <dgm:cxn modelId="{742027BE-CC54-4ADF-BA8B-8940E009B31B}" srcId="{E40D3060-D871-4B03-86FF-A629E2955092}" destId="{45112D94-F3D8-4741-8CAB-6E976C72CBF4}" srcOrd="1" destOrd="0" parTransId="{4BAE3939-C091-477F-B7B4-7B0B32B20D57}" sibTransId="{A30AA1E8-E61F-4B9B-81D0-19F5DAE6FA76}"/>
    <dgm:cxn modelId="{C3531BA0-3071-41D1-815B-F83F40CE3713}" type="presOf" srcId="{72916940-961C-4DA1-A621-4ED7ECDC8CA3}" destId="{826FB035-F001-423C-94BD-642114D78FC1}" srcOrd="1" destOrd="0" presId="urn:microsoft.com/office/officeart/2008/layout/HorizontalMultiLevelHierarchy"/>
    <dgm:cxn modelId="{F14A2929-F1CC-44E8-900B-FFDF0263E68E}" type="presOf" srcId="{51666DA2-47A1-4070-BF93-CEE5CBA62E4C}" destId="{9631BF35-2AE5-411F-BCBC-835AC412AC88}" srcOrd="0" destOrd="0" presId="urn:microsoft.com/office/officeart/2008/layout/HorizontalMultiLevelHierarchy"/>
    <dgm:cxn modelId="{937DBC56-4CCF-4A6D-934F-2F05D372693F}" srcId="{E40D3060-D871-4B03-86FF-A629E2955092}" destId="{DC5047B2-73D1-403E-914B-5546D36A3D6D}" srcOrd="0" destOrd="0" parTransId="{80BA764D-4135-459C-9539-FAACF9384C57}" sibTransId="{5D061A58-FBE0-4619-8ADD-34E6BDE6AEB5}"/>
    <dgm:cxn modelId="{2D22E998-1CF9-4661-940E-64AE47270957}" type="presOf" srcId="{72916940-961C-4DA1-A621-4ED7ECDC8CA3}" destId="{3B0E0B62-96E7-4ACF-914E-A13FF73685B0}" srcOrd="0" destOrd="0" presId="urn:microsoft.com/office/officeart/2008/layout/HorizontalMultiLevelHierarchy"/>
    <dgm:cxn modelId="{BF5A1A41-43F0-421E-88E3-E64CF4357A5A}" type="presOf" srcId="{4BAE3939-C091-477F-B7B4-7B0B32B20D57}" destId="{5322EE2D-BE88-485E-BC40-B26F1FE2BAE3}" srcOrd="1" destOrd="0" presId="urn:microsoft.com/office/officeart/2008/layout/HorizontalMultiLevelHierarchy"/>
    <dgm:cxn modelId="{E8DF8357-718D-4C9C-AAF1-C6843E6C2614}" type="presOf" srcId="{E40D3060-D871-4B03-86FF-A629E2955092}" destId="{3EA347E9-0C5A-4602-A346-57C6E31AF7F2}" srcOrd="0" destOrd="0" presId="urn:microsoft.com/office/officeart/2008/layout/HorizontalMultiLevelHierarchy"/>
    <dgm:cxn modelId="{F13B0F4C-03B5-454E-BE02-86B81AA72BCE}" srcId="{DC5047B2-73D1-403E-914B-5546D36A3D6D}" destId="{D224B847-86B0-4334-AC41-C2655F0D8A05}" srcOrd="0" destOrd="0" parTransId="{75972053-B83B-46A3-81D4-0C3B3206C891}" sibTransId="{7FE8F670-9D92-478E-9960-0B3AE29F4477}"/>
    <dgm:cxn modelId="{FA171C26-FCE2-428D-A764-3663658BECC8}" type="presOf" srcId="{80BA764D-4135-459C-9539-FAACF9384C57}" destId="{2A201039-6E36-4C7E-8768-3EC4FE162411}" srcOrd="1" destOrd="0" presId="urn:microsoft.com/office/officeart/2008/layout/HorizontalMultiLevelHierarchy"/>
    <dgm:cxn modelId="{A6C06586-5777-47F4-A250-CBE978DBA722}" type="presOf" srcId="{DC5047B2-73D1-403E-914B-5546D36A3D6D}" destId="{858C81EF-0170-4DCD-A11D-3D1ECCFEB58E}" srcOrd="0" destOrd="0" presId="urn:microsoft.com/office/officeart/2008/layout/HorizontalMultiLevelHierarchy"/>
    <dgm:cxn modelId="{4CF96782-EC33-4F2F-960C-04635A772CAA}" type="presOf" srcId="{51666DA2-47A1-4070-BF93-CEE5CBA62E4C}" destId="{93AE2A3B-8A77-4DAE-AD19-A5DC328F3B38}" srcOrd="1" destOrd="0" presId="urn:microsoft.com/office/officeart/2008/layout/HorizontalMultiLevelHierarchy"/>
    <dgm:cxn modelId="{332AAF65-54E3-4C83-A7B6-9C523BDFFD84}" type="presOf" srcId="{75972053-B83B-46A3-81D4-0C3B3206C891}" destId="{BFA515F2-F80F-4DB8-9797-4067F009D31F}" srcOrd="0" destOrd="0" presId="urn:microsoft.com/office/officeart/2008/layout/HorizontalMultiLevelHierarchy"/>
    <dgm:cxn modelId="{19FAF1D0-458A-4BBD-83E4-835C712F10CE}" srcId="{595AF98A-9C81-4331-8A73-9BC798BDAFB8}" destId="{E40D3060-D871-4B03-86FF-A629E2955092}" srcOrd="0" destOrd="0" parTransId="{7969C744-9A46-4C9C-9368-7120EE06E50A}" sibTransId="{E373D914-38AA-405D-8139-2D4AEEB34D1D}"/>
    <dgm:cxn modelId="{2AA2400D-F77F-4394-9A32-07443AF58E1A}" type="presParOf" srcId="{FFA1AFA7-2661-4749-8B36-BC5C1014B4B2}" destId="{DE4E12C0-7610-4722-A1E9-AE6B527FACE9}" srcOrd="0" destOrd="0" presId="urn:microsoft.com/office/officeart/2008/layout/HorizontalMultiLevelHierarchy"/>
    <dgm:cxn modelId="{1DCCF3F9-E359-4D0E-8F12-FFA941B2DE99}" type="presParOf" srcId="{DE4E12C0-7610-4722-A1E9-AE6B527FACE9}" destId="{3EA347E9-0C5A-4602-A346-57C6E31AF7F2}" srcOrd="0" destOrd="0" presId="urn:microsoft.com/office/officeart/2008/layout/HorizontalMultiLevelHierarchy"/>
    <dgm:cxn modelId="{2496FAC0-B91B-4023-9FAC-65FE2D7B715A}" type="presParOf" srcId="{DE4E12C0-7610-4722-A1E9-AE6B527FACE9}" destId="{4D8D8724-55BB-42C7-A810-E4D177C22092}" srcOrd="1" destOrd="0" presId="urn:microsoft.com/office/officeart/2008/layout/HorizontalMultiLevelHierarchy"/>
    <dgm:cxn modelId="{5B56297D-8B91-4933-BD24-17A22958335E}" type="presParOf" srcId="{4D8D8724-55BB-42C7-A810-E4D177C22092}" destId="{68148191-3508-4C2E-B0CF-FAF47C3221BF}" srcOrd="0" destOrd="0" presId="urn:microsoft.com/office/officeart/2008/layout/HorizontalMultiLevelHierarchy"/>
    <dgm:cxn modelId="{81790DD4-2D64-43CA-BFE4-94C05BA69602}" type="presParOf" srcId="{68148191-3508-4C2E-B0CF-FAF47C3221BF}" destId="{2A201039-6E36-4C7E-8768-3EC4FE162411}" srcOrd="0" destOrd="0" presId="urn:microsoft.com/office/officeart/2008/layout/HorizontalMultiLevelHierarchy"/>
    <dgm:cxn modelId="{9FC04818-0A94-44C7-BB24-B6FE6D1D48D4}" type="presParOf" srcId="{4D8D8724-55BB-42C7-A810-E4D177C22092}" destId="{14A9AC4B-3DEA-4A71-9C0A-323CBDFD1A46}" srcOrd="1" destOrd="0" presId="urn:microsoft.com/office/officeart/2008/layout/HorizontalMultiLevelHierarchy"/>
    <dgm:cxn modelId="{BE07FCD4-A08F-444B-A6F1-2C219499CBD1}" type="presParOf" srcId="{14A9AC4B-3DEA-4A71-9C0A-323CBDFD1A46}" destId="{858C81EF-0170-4DCD-A11D-3D1ECCFEB58E}" srcOrd="0" destOrd="0" presId="urn:microsoft.com/office/officeart/2008/layout/HorizontalMultiLevelHierarchy"/>
    <dgm:cxn modelId="{839A9C22-0577-4C7F-998A-3C29D2CD71C1}" type="presParOf" srcId="{14A9AC4B-3DEA-4A71-9C0A-323CBDFD1A46}" destId="{30C68F6E-0A1D-4CD2-A2CE-E38A97912AF6}" srcOrd="1" destOrd="0" presId="urn:microsoft.com/office/officeart/2008/layout/HorizontalMultiLevelHierarchy"/>
    <dgm:cxn modelId="{DBC4584E-7E1F-46AD-BE28-958496AAD9D9}" type="presParOf" srcId="{30C68F6E-0A1D-4CD2-A2CE-E38A97912AF6}" destId="{BFA515F2-F80F-4DB8-9797-4067F009D31F}" srcOrd="0" destOrd="0" presId="urn:microsoft.com/office/officeart/2008/layout/HorizontalMultiLevelHierarchy"/>
    <dgm:cxn modelId="{195116C5-88EF-42C9-9AC4-31936F01FEF9}" type="presParOf" srcId="{BFA515F2-F80F-4DB8-9797-4067F009D31F}" destId="{8C9827E4-9098-4B0C-A3C0-43B685A3F0B0}" srcOrd="0" destOrd="0" presId="urn:microsoft.com/office/officeart/2008/layout/HorizontalMultiLevelHierarchy"/>
    <dgm:cxn modelId="{40FC9152-C163-41E3-95D1-E0396D0388EB}" type="presParOf" srcId="{30C68F6E-0A1D-4CD2-A2CE-E38A97912AF6}" destId="{C528FE64-62D5-454C-A9A4-CC073B5BC7F4}" srcOrd="1" destOrd="0" presId="urn:microsoft.com/office/officeart/2008/layout/HorizontalMultiLevelHierarchy"/>
    <dgm:cxn modelId="{74E88277-EB12-43B9-A984-B4DFFBC28E97}" type="presParOf" srcId="{C528FE64-62D5-454C-A9A4-CC073B5BC7F4}" destId="{2D37C16A-D96F-4E46-A8A9-0A44DB29F49B}" srcOrd="0" destOrd="0" presId="urn:microsoft.com/office/officeart/2008/layout/HorizontalMultiLevelHierarchy"/>
    <dgm:cxn modelId="{BF3F8D96-0378-4D0A-80E2-65B73A7DBAEE}" type="presParOf" srcId="{C528FE64-62D5-454C-A9A4-CC073B5BC7F4}" destId="{5E183328-19B6-467D-A355-5DF84DE23E00}" srcOrd="1" destOrd="0" presId="urn:microsoft.com/office/officeart/2008/layout/HorizontalMultiLevelHierarchy"/>
    <dgm:cxn modelId="{250A96B6-CC5A-4A38-AD81-B1003AE0FA38}" type="presParOf" srcId="{30C68F6E-0A1D-4CD2-A2CE-E38A97912AF6}" destId="{9631BF35-2AE5-411F-BCBC-835AC412AC88}" srcOrd="2" destOrd="0" presId="urn:microsoft.com/office/officeart/2008/layout/HorizontalMultiLevelHierarchy"/>
    <dgm:cxn modelId="{1F0A7B51-851F-4AC4-9C95-82EC225AF508}" type="presParOf" srcId="{9631BF35-2AE5-411F-BCBC-835AC412AC88}" destId="{93AE2A3B-8A77-4DAE-AD19-A5DC328F3B38}" srcOrd="0" destOrd="0" presId="urn:microsoft.com/office/officeart/2008/layout/HorizontalMultiLevelHierarchy"/>
    <dgm:cxn modelId="{FE406E64-0B96-466E-BE51-2A395D104736}" type="presParOf" srcId="{30C68F6E-0A1D-4CD2-A2CE-E38A97912AF6}" destId="{1D491FE3-29BE-43D9-B4E9-CDC087D19FE6}" srcOrd="3" destOrd="0" presId="urn:microsoft.com/office/officeart/2008/layout/HorizontalMultiLevelHierarchy"/>
    <dgm:cxn modelId="{F33DE12C-DED7-468B-8496-FD3D8EDAAFF1}" type="presParOf" srcId="{1D491FE3-29BE-43D9-B4E9-CDC087D19FE6}" destId="{01588610-377A-432A-BB7A-1FF133566A9E}" srcOrd="0" destOrd="0" presId="urn:microsoft.com/office/officeart/2008/layout/HorizontalMultiLevelHierarchy"/>
    <dgm:cxn modelId="{F30D0A78-BD94-4981-B448-7C3A7F58B9FE}" type="presParOf" srcId="{1D491FE3-29BE-43D9-B4E9-CDC087D19FE6}" destId="{5664D293-3051-46BB-A522-553438B1E845}" srcOrd="1" destOrd="0" presId="urn:microsoft.com/office/officeart/2008/layout/HorizontalMultiLevelHierarchy"/>
    <dgm:cxn modelId="{2BECFF3E-2638-4FD3-B1DA-9693B9B4B839}" type="presParOf" srcId="{4D8D8724-55BB-42C7-A810-E4D177C22092}" destId="{B1C39A03-C0C2-45FF-A964-E6631062488C}" srcOrd="2" destOrd="0" presId="urn:microsoft.com/office/officeart/2008/layout/HorizontalMultiLevelHierarchy"/>
    <dgm:cxn modelId="{B769EFFE-65F6-43DC-9DE4-4A986253F7AC}" type="presParOf" srcId="{B1C39A03-C0C2-45FF-A964-E6631062488C}" destId="{5322EE2D-BE88-485E-BC40-B26F1FE2BAE3}" srcOrd="0" destOrd="0" presId="urn:microsoft.com/office/officeart/2008/layout/HorizontalMultiLevelHierarchy"/>
    <dgm:cxn modelId="{7E4355A2-ABF5-49A0-87E0-CCDD9E0855DC}" type="presParOf" srcId="{4D8D8724-55BB-42C7-A810-E4D177C22092}" destId="{D4620AC3-C333-4E38-B3C9-8EBA1F9518D1}" srcOrd="3" destOrd="0" presId="urn:microsoft.com/office/officeart/2008/layout/HorizontalMultiLevelHierarchy"/>
    <dgm:cxn modelId="{10F51700-4FAD-4F26-A4A6-C85E77070FB9}" type="presParOf" srcId="{D4620AC3-C333-4E38-B3C9-8EBA1F9518D1}" destId="{49B1E104-7D8F-465E-985B-4589D5967584}" srcOrd="0" destOrd="0" presId="urn:microsoft.com/office/officeart/2008/layout/HorizontalMultiLevelHierarchy"/>
    <dgm:cxn modelId="{68CA13C6-4A87-4B8C-A497-DEB4CE8B1469}" type="presParOf" srcId="{D4620AC3-C333-4E38-B3C9-8EBA1F9518D1}" destId="{F41FE7C9-C4A6-436D-B058-63AC184326CC}" srcOrd="1" destOrd="0" presId="urn:microsoft.com/office/officeart/2008/layout/HorizontalMultiLevelHierarchy"/>
    <dgm:cxn modelId="{BD7284F3-9B53-429E-ADC7-F8D55BAEAF92}" type="presParOf" srcId="{F41FE7C9-C4A6-436D-B058-63AC184326CC}" destId="{3B0E0B62-96E7-4ACF-914E-A13FF73685B0}" srcOrd="0" destOrd="0" presId="urn:microsoft.com/office/officeart/2008/layout/HorizontalMultiLevelHierarchy"/>
    <dgm:cxn modelId="{468A690B-B9EB-4A51-8E46-4264EB33E4A6}" type="presParOf" srcId="{3B0E0B62-96E7-4ACF-914E-A13FF73685B0}" destId="{826FB035-F001-423C-94BD-642114D78FC1}" srcOrd="0" destOrd="0" presId="urn:microsoft.com/office/officeart/2008/layout/HorizontalMultiLevelHierarchy"/>
    <dgm:cxn modelId="{4028538E-ECD8-4816-8E43-94600242E697}" type="presParOf" srcId="{F41FE7C9-C4A6-436D-B058-63AC184326CC}" destId="{59900BD8-8F5A-4CD3-A092-96E278751A5B}" srcOrd="1" destOrd="0" presId="urn:microsoft.com/office/officeart/2008/layout/HorizontalMultiLevelHierarchy"/>
    <dgm:cxn modelId="{230E0842-CD66-4386-824D-161F7496B4CC}" type="presParOf" srcId="{59900BD8-8F5A-4CD3-A092-96E278751A5B}" destId="{C2B55C43-9159-4020-A9AF-CB20EF9C0B33}" srcOrd="0" destOrd="0" presId="urn:microsoft.com/office/officeart/2008/layout/HorizontalMultiLevelHierarchy"/>
    <dgm:cxn modelId="{D9AE8725-B4A7-496F-A5AA-A860BE34F550}" type="presParOf" srcId="{59900BD8-8F5A-4CD3-A092-96E278751A5B}" destId="{91E405AC-47CE-4E1D-8D36-23F445F5D510}"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0E0B62-96E7-4ACF-914E-A13FF73685B0}">
      <dsp:nvSpPr>
        <dsp:cNvPr id="0" name=""/>
        <dsp:cNvSpPr/>
      </dsp:nvSpPr>
      <dsp:spPr>
        <a:xfrm>
          <a:off x="3382268" y="2237833"/>
          <a:ext cx="238677" cy="91440"/>
        </a:xfrm>
        <a:custGeom>
          <a:avLst/>
          <a:gdLst/>
          <a:ahLst/>
          <a:cxnLst/>
          <a:rect l="0" t="0" r="0" b="0"/>
          <a:pathLst>
            <a:path>
              <a:moveTo>
                <a:pt x="0" y="45720"/>
              </a:moveTo>
              <a:lnTo>
                <a:pt x="238677" y="45720"/>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MX" sz="500" kern="1200"/>
        </a:p>
      </dsp:txBody>
      <dsp:txXfrm>
        <a:off x="3495640" y="2277586"/>
        <a:ext cx="11933" cy="11933"/>
      </dsp:txXfrm>
    </dsp:sp>
    <dsp:sp modelId="{B1C39A03-C0C2-45FF-A964-E6631062488C}">
      <dsp:nvSpPr>
        <dsp:cNvPr id="0" name=""/>
        <dsp:cNvSpPr/>
      </dsp:nvSpPr>
      <dsp:spPr>
        <a:xfrm>
          <a:off x="917860" y="1630643"/>
          <a:ext cx="1123055" cy="652910"/>
        </a:xfrm>
        <a:custGeom>
          <a:avLst/>
          <a:gdLst/>
          <a:ahLst/>
          <a:cxnLst/>
          <a:rect l="0" t="0" r="0" b="0"/>
          <a:pathLst>
            <a:path>
              <a:moveTo>
                <a:pt x="0" y="0"/>
              </a:moveTo>
              <a:lnTo>
                <a:pt x="561527" y="0"/>
              </a:lnTo>
              <a:lnTo>
                <a:pt x="561527" y="652910"/>
              </a:lnTo>
              <a:lnTo>
                <a:pt x="1123055" y="652910"/>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MX" sz="500" kern="1200"/>
        </a:p>
      </dsp:txBody>
      <dsp:txXfrm>
        <a:off x="1446912" y="1924622"/>
        <a:ext cx="64952" cy="64952"/>
      </dsp:txXfrm>
    </dsp:sp>
    <dsp:sp modelId="{9631BF35-2AE5-411F-BCBC-835AC412AC88}">
      <dsp:nvSpPr>
        <dsp:cNvPr id="0" name=""/>
        <dsp:cNvSpPr/>
      </dsp:nvSpPr>
      <dsp:spPr>
        <a:xfrm>
          <a:off x="3354636" y="1162055"/>
          <a:ext cx="275552" cy="386116"/>
        </a:xfrm>
        <a:custGeom>
          <a:avLst/>
          <a:gdLst/>
          <a:ahLst/>
          <a:cxnLst/>
          <a:rect l="0" t="0" r="0" b="0"/>
          <a:pathLst>
            <a:path>
              <a:moveTo>
                <a:pt x="0" y="0"/>
              </a:moveTo>
              <a:lnTo>
                <a:pt x="137776" y="0"/>
              </a:lnTo>
              <a:lnTo>
                <a:pt x="137776" y="386116"/>
              </a:lnTo>
              <a:lnTo>
                <a:pt x="275552" y="386116"/>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MX" sz="500" kern="1200"/>
        </a:p>
      </dsp:txBody>
      <dsp:txXfrm>
        <a:off x="3480553" y="1343254"/>
        <a:ext cx="23717" cy="23717"/>
      </dsp:txXfrm>
    </dsp:sp>
    <dsp:sp modelId="{BFA515F2-F80F-4DB8-9797-4067F009D31F}">
      <dsp:nvSpPr>
        <dsp:cNvPr id="0" name=""/>
        <dsp:cNvSpPr/>
      </dsp:nvSpPr>
      <dsp:spPr>
        <a:xfrm>
          <a:off x="3354636" y="812790"/>
          <a:ext cx="284776" cy="349265"/>
        </a:xfrm>
        <a:custGeom>
          <a:avLst/>
          <a:gdLst/>
          <a:ahLst/>
          <a:cxnLst/>
          <a:rect l="0" t="0" r="0" b="0"/>
          <a:pathLst>
            <a:path>
              <a:moveTo>
                <a:pt x="0" y="349265"/>
              </a:moveTo>
              <a:lnTo>
                <a:pt x="142388" y="349265"/>
              </a:lnTo>
              <a:lnTo>
                <a:pt x="142388" y="0"/>
              </a:lnTo>
              <a:lnTo>
                <a:pt x="284776" y="0"/>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MX" sz="500" kern="1200"/>
        </a:p>
      </dsp:txBody>
      <dsp:txXfrm>
        <a:off x="3485758" y="976156"/>
        <a:ext cx="22532" cy="22532"/>
      </dsp:txXfrm>
    </dsp:sp>
    <dsp:sp modelId="{68148191-3508-4C2E-B0CF-FAF47C3221BF}">
      <dsp:nvSpPr>
        <dsp:cNvPr id="0" name=""/>
        <dsp:cNvSpPr/>
      </dsp:nvSpPr>
      <dsp:spPr>
        <a:xfrm>
          <a:off x="917860" y="1162055"/>
          <a:ext cx="1113851" cy="468587"/>
        </a:xfrm>
        <a:custGeom>
          <a:avLst/>
          <a:gdLst/>
          <a:ahLst/>
          <a:cxnLst/>
          <a:rect l="0" t="0" r="0" b="0"/>
          <a:pathLst>
            <a:path>
              <a:moveTo>
                <a:pt x="0" y="468587"/>
              </a:moveTo>
              <a:lnTo>
                <a:pt x="556925" y="468587"/>
              </a:lnTo>
              <a:lnTo>
                <a:pt x="556925" y="0"/>
              </a:lnTo>
              <a:lnTo>
                <a:pt x="1113851" y="0"/>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MX" sz="500" kern="1200"/>
        </a:p>
      </dsp:txBody>
      <dsp:txXfrm>
        <a:off x="1444576" y="1366139"/>
        <a:ext cx="60420" cy="60420"/>
      </dsp:txXfrm>
    </dsp:sp>
    <dsp:sp modelId="{3EA347E9-0C5A-4602-A346-57C6E31AF7F2}">
      <dsp:nvSpPr>
        <dsp:cNvPr id="0" name=""/>
        <dsp:cNvSpPr/>
      </dsp:nvSpPr>
      <dsp:spPr>
        <a:xfrm>
          <a:off x="16394" y="1324836"/>
          <a:ext cx="1191318" cy="611614"/>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MX" sz="1200" kern="1200"/>
            <a:t>Sistema de Ecuaciones </a:t>
          </a:r>
        </a:p>
        <a:p>
          <a:pPr lvl="0" algn="ctr" defTabSz="533400">
            <a:lnSpc>
              <a:spcPct val="90000"/>
            </a:lnSpc>
            <a:spcBef>
              <a:spcPct val="0"/>
            </a:spcBef>
            <a:spcAft>
              <a:spcPct val="35000"/>
            </a:spcAft>
          </a:pPr>
          <a:r>
            <a:rPr lang="es-MX" sz="1200" kern="1200"/>
            <a:t>Simultáneas</a:t>
          </a:r>
        </a:p>
      </dsp:txBody>
      <dsp:txXfrm>
        <a:off x="16394" y="1324836"/>
        <a:ext cx="1191318" cy="611614"/>
      </dsp:txXfrm>
    </dsp:sp>
    <dsp:sp modelId="{858C81EF-0170-4DCD-A11D-3D1ECCFEB58E}">
      <dsp:nvSpPr>
        <dsp:cNvPr id="0" name=""/>
        <dsp:cNvSpPr/>
      </dsp:nvSpPr>
      <dsp:spPr>
        <a:xfrm>
          <a:off x="2031712" y="867902"/>
          <a:ext cx="1322923" cy="58830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MX" sz="1200" kern="1200"/>
            <a:t>Determinado (Consistente)</a:t>
          </a:r>
        </a:p>
      </dsp:txBody>
      <dsp:txXfrm>
        <a:off x="2031712" y="867902"/>
        <a:ext cx="1322923" cy="588305"/>
      </dsp:txXfrm>
    </dsp:sp>
    <dsp:sp modelId="{2D37C16A-D96F-4E46-A8A9-0A44DB29F49B}">
      <dsp:nvSpPr>
        <dsp:cNvPr id="0" name=""/>
        <dsp:cNvSpPr/>
      </dsp:nvSpPr>
      <dsp:spPr>
        <a:xfrm>
          <a:off x="3639412" y="518637"/>
          <a:ext cx="1319238" cy="58830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MX" sz="1200" kern="1200"/>
            <a:t>Única solución</a:t>
          </a:r>
        </a:p>
        <a:p>
          <a:pPr lvl="0" algn="ctr" defTabSz="533400">
            <a:lnSpc>
              <a:spcPct val="90000"/>
            </a:lnSpc>
            <a:spcBef>
              <a:spcPct val="0"/>
            </a:spcBef>
            <a:spcAft>
              <a:spcPct val="35000"/>
            </a:spcAft>
          </a:pPr>
          <a:r>
            <a:rPr lang="es-MX" sz="1200" kern="1200"/>
            <a:t>(Intersección de líneas en un punto)</a:t>
          </a:r>
        </a:p>
      </dsp:txBody>
      <dsp:txXfrm>
        <a:off x="3639412" y="518637"/>
        <a:ext cx="1319238" cy="588305"/>
      </dsp:txXfrm>
    </dsp:sp>
    <dsp:sp modelId="{01588610-377A-432A-BB7A-1FF133566A9E}">
      <dsp:nvSpPr>
        <dsp:cNvPr id="0" name=""/>
        <dsp:cNvSpPr/>
      </dsp:nvSpPr>
      <dsp:spPr>
        <a:xfrm>
          <a:off x="3630188" y="1254019"/>
          <a:ext cx="1316092" cy="58830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MX" sz="1200" kern="1200"/>
            <a:t>Infinidad de soluciones</a:t>
          </a:r>
        </a:p>
        <a:p>
          <a:pPr lvl="0" algn="ctr" defTabSz="533400">
            <a:lnSpc>
              <a:spcPct val="90000"/>
            </a:lnSpc>
            <a:spcBef>
              <a:spcPct val="0"/>
            </a:spcBef>
            <a:spcAft>
              <a:spcPct val="35000"/>
            </a:spcAft>
          </a:pPr>
          <a:r>
            <a:rPr lang="es-MX" sz="1200" kern="1200"/>
            <a:t>(Traslape de líneas)</a:t>
          </a:r>
        </a:p>
      </dsp:txBody>
      <dsp:txXfrm>
        <a:off x="3630188" y="1254019"/>
        <a:ext cx="1316092" cy="588305"/>
      </dsp:txXfrm>
    </dsp:sp>
    <dsp:sp modelId="{49B1E104-7D8F-465E-985B-4589D5967584}">
      <dsp:nvSpPr>
        <dsp:cNvPr id="0" name=""/>
        <dsp:cNvSpPr/>
      </dsp:nvSpPr>
      <dsp:spPr>
        <a:xfrm>
          <a:off x="2040916" y="1989401"/>
          <a:ext cx="1341351" cy="58830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MX" sz="1200" kern="1200"/>
            <a:t>Indeterminado</a:t>
          </a:r>
        </a:p>
        <a:p>
          <a:pPr lvl="0" algn="ctr" defTabSz="533400">
            <a:lnSpc>
              <a:spcPct val="90000"/>
            </a:lnSpc>
            <a:spcBef>
              <a:spcPct val="0"/>
            </a:spcBef>
            <a:spcAft>
              <a:spcPct val="35000"/>
            </a:spcAft>
          </a:pPr>
          <a:r>
            <a:rPr lang="es-MX" sz="1200" kern="1200"/>
            <a:t> (Inconsistente)</a:t>
          </a:r>
        </a:p>
      </dsp:txBody>
      <dsp:txXfrm>
        <a:off x="2040916" y="1989401"/>
        <a:ext cx="1341351" cy="588305"/>
      </dsp:txXfrm>
    </dsp:sp>
    <dsp:sp modelId="{C2B55C43-9159-4020-A9AF-CB20EF9C0B33}">
      <dsp:nvSpPr>
        <dsp:cNvPr id="0" name=""/>
        <dsp:cNvSpPr/>
      </dsp:nvSpPr>
      <dsp:spPr>
        <a:xfrm>
          <a:off x="3620945" y="1989401"/>
          <a:ext cx="1392931" cy="58830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MX" sz="1200" kern="1200"/>
            <a:t>No tiene solución</a:t>
          </a:r>
        </a:p>
        <a:p>
          <a:pPr lvl="0" algn="ctr" defTabSz="533400">
            <a:lnSpc>
              <a:spcPct val="90000"/>
            </a:lnSpc>
            <a:spcBef>
              <a:spcPct val="0"/>
            </a:spcBef>
            <a:spcAft>
              <a:spcPct val="35000"/>
            </a:spcAft>
          </a:pPr>
          <a:r>
            <a:rPr lang="es-MX" sz="1200" kern="1200"/>
            <a:t>(Líneas paralelas)</a:t>
          </a:r>
        </a:p>
      </dsp:txBody>
      <dsp:txXfrm>
        <a:off x="3620945" y="1989401"/>
        <a:ext cx="1392931" cy="588305"/>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1403648" y="2130425"/>
            <a:ext cx="7054552"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7088832" cy="1752600"/>
          </a:xfrm>
        </p:spPr>
        <p:txBody>
          <a:bodyPr/>
          <a:lstStyle>
            <a:lvl1pPr marL="0" indent="0" algn="ctr">
              <a:buNone/>
              <a:defRPr>
                <a:solidFill>
                  <a:schemeClr val="tx1">
                    <a:lumMod val="95000"/>
                    <a:lumOff val="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14/10/2016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356357704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14/10/2016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683105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043608" y="4077072"/>
            <a:ext cx="7772400" cy="2016224"/>
          </a:xfrm>
        </p:spPr>
        <p:txBody>
          <a:bodyPr anchor="t"/>
          <a:lstStyle>
            <a:lvl1pPr algn="ctr">
              <a:defRPr sz="36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115616" y="220486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757F3E5-681C-4C9D-BD31-99541B831678}" type="datetimeFigureOut">
              <a:rPr lang="es-MX" smtClean="0"/>
              <a:pPr/>
              <a:t>14/10/2016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7480850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1475656" y="1600200"/>
            <a:ext cx="345638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5220072" y="1600200"/>
            <a:ext cx="346672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757F3E5-681C-4C9D-BD31-99541B831678}" type="datetimeFigureOut">
              <a:rPr lang="es-MX" smtClean="0"/>
              <a:pPr/>
              <a:t>14/10/2016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4584986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331640" y="1535113"/>
            <a:ext cx="3528392" cy="639762"/>
          </a:xfrm>
        </p:spPr>
        <p:txBody>
          <a:bodyPr anchor="b">
            <a:noAutofit/>
          </a:bodyPr>
          <a:lstStyle>
            <a:lvl1pPr marL="0" indent="0" algn="ctr">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4" name="3 Marcador de contenido"/>
          <p:cNvSpPr>
            <a:spLocks noGrp="1"/>
          </p:cNvSpPr>
          <p:nvPr>
            <p:ph sz="half" idx="2"/>
          </p:nvPr>
        </p:nvSpPr>
        <p:spPr>
          <a:xfrm>
            <a:off x="1331640" y="2174875"/>
            <a:ext cx="35283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5004048" y="1535113"/>
            <a:ext cx="3682752" cy="639762"/>
          </a:xfrm>
        </p:spPr>
        <p:txBody>
          <a:bodyPr anchor="b">
            <a:noAutofit/>
          </a:bodyPr>
          <a:lstStyle>
            <a:lvl1pPr marL="0" indent="0">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6" name="5 Marcador de contenido"/>
          <p:cNvSpPr>
            <a:spLocks noGrp="1"/>
          </p:cNvSpPr>
          <p:nvPr>
            <p:ph sz="quarter" idx="4"/>
          </p:nvPr>
        </p:nvSpPr>
        <p:spPr>
          <a:xfrm>
            <a:off x="5004048" y="2174875"/>
            <a:ext cx="368275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757F3E5-681C-4C9D-BD31-99541B831678}" type="datetimeFigureOut">
              <a:rPr lang="es-MX" smtClean="0"/>
              <a:pPr/>
              <a:t>14/10/2016</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9342942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757F3E5-681C-4C9D-BD31-99541B831678}" type="datetimeFigureOut">
              <a:rPr lang="es-MX" smtClean="0"/>
              <a:pPr/>
              <a:t>14/10/2016</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4409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757F3E5-681C-4C9D-BD31-99541B831678}" type="datetimeFigureOut">
              <a:rPr lang="es-MX" smtClean="0"/>
              <a:pPr/>
              <a:t>14/10/2016</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575729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14/10/2016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653403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109936" y="4800600"/>
            <a:ext cx="5486400" cy="566738"/>
          </a:xfrm>
        </p:spPr>
        <p:txBody>
          <a:bodyPr anchor="b"/>
          <a:lstStyle>
            <a:lvl1pPr algn="ctr">
              <a:defRPr sz="2000" b="0"/>
            </a:lvl1pPr>
          </a:lstStyle>
          <a:p>
            <a:r>
              <a:rPr lang="es-ES" dirty="0" smtClean="0"/>
              <a:t>Haga clic para modificar el estilo de título del patrón</a:t>
            </a:r>
            <a:endParaRPr lang="es-MX" dirty="0"/>
          </a:p>
        </p:txBody>
      </p:sp>
      <p:sp>
        <p:nvSpPr>
          <p:cNvPr id="3" name="2 Marcador de posición de imagen"/>
          <p:cNvSpPr>
            <a:spLocks noGrp="1"/>
          </p:cNvSpPr>
          <p:nvPr>
            <p:ph type="pic" idx="1"/>
          </p:nvPr>
        </p:nvSpPr>
        <p:spPr>
          <a:xfrm>
            <a:off x="210993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210993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dirty="0"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14/10/2016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87333854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691680" y="274638"/>
            <a:ext cx="6995120" cy="1143000"/>
          </a:xfrm>
          <a:prstGeom prst="rect">
            <a:avLst/>
          </a:prstGeom>
        </p:spPr>
        <p:txBody>
          <a:bodyPr vert="horz" lIns="91440" tIns="45720" rIns="91440" bIns="45720" rtlCol="0" anchor="ctr">
            <a:noAutofit/>
          </a:bodyPr>
          <a:lstStyle/>
          <a:p>
            <a:r>
              <a:rPr lang="es-ES" dirty="0" smtClean="0"/>
              <a:t>Haga clic para modificar el estilo de título del patrón</a:t>
            </a:r>
            <a:endParaRPr lang="es-MX" dirty="0"/>
          </a:p>
        </p:txBody>
      </p:sp>
      <p:sp>
        <p:nvSpPr>
          <p:cNvPr id="3" name="2 Marcador de texto"/>
          <p:cNvSpPr>
            <a:spLocks noGrp="1"/>
          </p:cNvSpPr>
          <p:nvPr>
            <p:ph type="body" idx="1"/>
          </p:nvPr>
        </p:nvSpPr>
        <p:spPr>
          <a:xfrm>
            <a:off x="1331640" y="1600200"/>
            <a:ext cx="735516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971600" y="6520259"/>
            <a:ext cx="2133600" cy="365125"/>
          </a:xfrm>
          <a:prstGeom prst="rect">
            <a:avLst/>
          </a:prstGeom>
        </p:spPr>
        <p:txBody>
          <a:bodyPr vert="horz" lIns="91440" tIns="45720" rIns="91440" bIns="45720" rtlCol="0" anchor="ctr"/>
          <a:lstStyle>
            <a:lvl1pPr algn="ctr">
              <a:defRPr sz="800">
                <a:solidFill>
                  <a:schemeClr val="tx1">
                    <a:tint val="75000"/>
                  </a:schemeClr>
                </a:solidFill>
                <a:latin typeface="Berlin Sans FB" panose="020E0602020502020306" pitchFamily="34" charset="0"/>
              </a:defRPr>
            </a:lvl1pPr>
          </a:lstStyle>
          <a:p>
            <a:fld id="{1757F3E5-681C-4C9D-BD31-99541B831678}" type="datetimeFigureOut">
              <a:rPr lang="es-MX" smtClean="0"/>
              <a:pPr/>
              <a:t>14/10/2016</a:t>
            </a:fld>
            <a:endParaRPr lang="es-MX" dirty="0"/>
          </a:p>
        </p:txBody>
      </p:sp>
      <p:sp>
        <p:nvSpPr>
          <p:cNvPr id="5" name="4 Marcador de pie de página"/>
          <p:cNvSpPr>
            <a:spLocks noGrp="1"/>
          </p:cNvSpPr>
          <p:nvPr>
            <p:ph type="ftr" sz="quarter" idx="3"/>
          </p:nvPr>
        </p:nvSpPr>
        <p:spPr>
          <a:xfrm>
            <a:off x="3476600" y="6525344"/>
            <a:ext cx="2895600" cy="365125"/>
          </a:xfrm>
          <a:prstGeom prst="rect">
            <a:avLst/>
          </a:prstGeom>
        </p:spPr>
        <p:txBody>
          <a:bodyPr vert="horz" lIns="91440" tIns="45720" rIns="91440" bIns="45720" rtlCol="0" anchor="ctr"/>
          <a:lstStyle>
            <a:lvl1pPr algn="ctr">
              <a:defRPr sz="1000">
                <a:solidFill>
                  <a:schemeClr val="tx1">
                    <a:tint val="75000"/>
                  </a:schemeClr>
                </a:solidFill>
                <a:latin typeface="Berlin Sans FB" panose="020E0602020502020306" pitchFamily="34" charset="0"/>
              </a:defRPr>
            </a:lvl1pPr>
          </a:lstStyle>
          <a:p>
            <a:endParaRPr lang="es-MX" dirty="0"/>
          </a:p>
        </p:txBody>
      </p:sp>
      <p:sp>
        <p:nvSpPr>
          <p:cNvPr id="6" name="5 Marcador de número de diapositiva"/>
          <p:cNvSpPr>
            <a:spLocks noGrp="1"/>
          </p:cNvSpPr>
          <p:nvPr>
            <p:ph type="sldNum" sz="quarter" idx="4"/>
          </p:nvPr>
        </p:nvSpPr>
        <p:spPr>
          <a:xfrm>
            <a:off x="6804248" y="6525344"/>
            <a:ext cx="2133600" cy="365125"/>
          </a:xfrm>
          <a:prstGeom prst="rect">
            <a:avLst/>
          </a:prstGeom>
        </p:spPr>
        <p:txBody>
          <a:bodyPr vert="horz" lIns="91440" tIns="45720" rIns="91440" bIns="45720" rtlCol="0" anchor="ctr"/>
          <a:lstStyle>
            <a:lvl1pPr algn="r">
              <a:defRPr sz="1000">
                <a:solidFill>
                  <a:schemeClr val="tx1">
                    <a:tint val="75000"/>
                  </a:schemeClr>
                </a:solidFill>
                <a:latin typeface="Berlin Sans FB" panose="020E0602020502020306" pitchFamily="34" charset="0"/>
              </a:defRPr>
            </a:lvl1p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088449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txStyles>
    <p:titleStyle>
      <a:lvl1pPr algn="ctr" defTabSz="914400" rtl="0" eaLnBrk="1" latinLnBrk="0" hangingPunct="1">
        <a:spcBef>
          <a:spcPct val="0"/>
        </a:spcBef>
        <a:buNone/>
        <a:defRPr sz="36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1403648" y="1785926"/>
            <a:ext cx="7054552" cy="1470025"/>
          </a:xfrm>
        </p:spPr>
        <p:txBody>
          <a:bodyPr/>
          <a:lstStyle/>
          <a:p>
            <a:r>
              <a:rPr lang="es-ES" dirty="0" smtClean="0">
                <a:latin typeface="Arial" pitchFamily="34" charset="0"/>
                <a:cs typeface="Arial" pitchFamily="34" charset="0"/>
              </a:rPr>
              <a:t>UNIVERSIDAD AUTÓNOMA DEL ESTADO DE HIDALGO</a:t>
            </a:r>
            <a:endParaRPr lang="es-MX" dirty="0">
              <a:latin typeface="Arial" pitchFamily="34" charset="0"/>
              <a:cs typeface="Arial" pitchFamily="34" charset="0"/>
            </a:endParaRPr>
          </a:p>
        </p:txBody>
      </p:sp>
      <p:sp>
        <p:nvSpPr>
          <p:cNvPr id="5" name="4 Subtítulo"/>
          <p:cNvSpPr>
            <a:spLocks noGrp="1"/>
          </p:cNvSpPr>
          <p:nvPr>
            <p:ph type="subTitle" idx="1"/>
          </p:nvPr>
        </p:nvSpPr>
        <p:spPr>
          <a:xfrm>
            <a:off x="1371600" y="4105292"/>
            <a:ext cx="7088832" cy="1752600"/>
          </a:xfrm>
        </p:spPr>
        <p:txBody>
          <a:bodyPr/>
          <a:lstStyle/>
          <a:p>
            <a:r>
              <a:rPr lang="es-ES" b="1" dirty="0" smtClean="0">
                <a:latin typeface="Arial" pitchFamily="34" charset="0"/>
                <a:cs typeface="Arial" pitchFamily="34" charset="0"/>
              </a:rPr>
              <a:t>Instituto de Ciencias Económico Administrativas</a:t>
            </a:r>
            <a:endParaRPr lang="es-MX" b="1" dirty="0">
              <a:latin typeface="Arial" pitchFamily="34" charset="0"/>
              <a:cs typeface="Arial" pitchFamily="34" charset="0"/>
            </a:endParaRPr>
          </a:p>
        </p:txBody>
      </p:sp>
    </p:spTree>
    <p:extLst>
      <p:ext uri="{BB962C8B-B14F-4D97-AF65-F5344CB8AC3E}">
        <p14:creationId xmlns:p14="http://schemas.microsoft.com/office/powerpoint/2010/main" val="36442562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47664" y="620689"/>
            <a:ext cx="7054552" cy="792088"/>
          </a:xfrm>
        </p:spPr>
        <p:txBody>
          <a:bodyPr/>
          <a:lstStyle/>
          <a:p>
            <a:r>
              <a:rPr lang="es-MX" dirty="0">
                <a:effectLst/>
              </a:rPr>
              <a:t>Sistema de Ecuaciones </a:t>
            </a:r>
            <a:r>
              <a:rPr lang="es-MX" dirty="0" smtClean="0">
                <a:effectLst/>
              </a:rPr>
              <a:t>2</a:t>
            </a:r>
            <a:r>
              <a:rPr lang="es-MX" dirty="0">
                <a:effectLst/>
              </a:rPr>
              <a:t/>
            </a:r>
            <a:br>
              <a:rPr lang="es-MX" dirty="0">
                <a:effectLst/>
              </a:rPr>
            </a:br>
            <a:endParaRPr lang="es-MX" dirty="0"/>
          </a:p>
        </p:txBody>
      </p:sp>
      <mc:AlternateContent xmlns:mc="http://schemas.openxmlformats.org/markup-compatibility/2006" xmlns:a14="http://schemas.microsoft.com/office/drawing/2010/main">
        <mc:Choice Requires="a14">
          <p:graphicFrame>
            <p:nvGraphicFramePr>
              <p:cNvPr id="4" name="Tabla 3"/>
              <p:cNvGraphicFramePr>
                <a:graphicFrameLocks noGrp="1"/>
              </p:cNvGraphicFramePr>
              <p:nvPr>
                <p:extLst>
                  <p:ext uri="{D42A27DB-BD31-4B8C-83A1-F6EECF244321}">
                    <p14:modId xmlns:p14="http://schemas.microsoft.com/office/powerpoint/2010/main" val="1180640948"/>
                  </p:ext>
                </p:extLst>
              </p:nvPr>
            </p:nvGraphicFramePr>
            <p:xfrm>
              <a:off x="1475656" y="3905486"/>
              <a:ext cx="6624737" cy="2162551"/>
            </p:xfrm>
            <a:graphic>
              <a:graphicData uri="http://schemas.openxmlformats.org/drawingml/2006/table">
                <a:tbl>
                  <a:tblPr firstRow="1" firstCol="1" bandRow="1">
                    <a:tableStyleId>{5C22544A-7EE6-4342-B048-85BDC9FD1C3A}</a:tableStyleId>
                  </a:tblPr>
                  <a:tblGrid>
                    <a:gridCol w="2207745"/>
                    <a:gridCol w="2208496"/>
                    <a:gridCol w="2208496"/>
                  </a:tblGrid>
                  <a:tr h="659521">
                    <a:tc>
                      <a:txBody>
                        <a:bodyPr/>
                        <a:lstStyle/>
                        <a:p>
                          <a:pPr>
                            <a:lnSpc>
                              <a:spcPct val="107000"/>
                            </a:lnSpc>
                            <a:spcAft>
                              <a:spcPts val="0"/>
                            </a:spcAft>
                          </a:pPr>
                          <a:r>
                            <a:rPr lang="es-MX" sz="1100" dirty="0">
                              <a:effectLst/>
                            </a:rPr>
                            <a:t>Valores aleatorios “x”</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14:m>
                            <m:oMathPara xmlns:m="http://schemas.openxmlformats.org/officeDocument/2006/math">
                              <m:oMathParaPr>
                                <m:jc m:val="centerGroup"/>
                              </m:oMathParaPr>
                              <m:oMath xmlns:m="http://schemas.openxmlformats.org/officeDocument/2006/math">
                                <m:r>
                                  <a:rPr lang="es-MX" sz="900">
                                    <a:effectLst/>
                                    <a:latin typeface="Cambria Math" panose="02040503050406030204" pitchFamily="18" charset="0"/>
                                  </a:rPr>
                                  <m:t>𝑦</m:t>
                                </m:r>
                                <m:r>
                                  <a:rPr lang="es-MX" sz="900">
                                    <a:effectLst/>
                                    <a:latin typeface="Cambria Math" panose="02040503050406030204" pitchFamily="18" charset="0"/>
                                  </a:rPr>
                                  <m:t>=</m:t>
                                </m:r>
                                <m:f>
                                  <m:fPr>
                                    <m:ctrlPr>
                                      <a:rPr lang="es-MX" sz="900" i="1">
                                        <a:effectLst/>
                                        <a:latin typeface="Cambria Math" panose="02040503050406030204" pitchFamily="18" charset="0"/>
                                      </a:rPr>
                                    </m:ctrlPr>
                                  </m:fPr>
                                  <m:num>
                                    <m:r>
                                      <a:rPr lang="es-MX" sz="900">
                                        <a:effectLst/>
                                        <a:latin typeface="Cambria Math" panose="02040503050406030204" pitchFamily="18" charset="0"/>
                                      </a:rPr>
                                      <m:t>−6</m:t>
                                    </m:r>
                                    <m:r>
                                      <a:rPr lang="es-MX" sz="900">
                                        <a:effectLst/>
                                        <a:latin typeface="Cambria Math" panose="02040503050406030204" pitchFamily="18" charset="0"/>
                                      </a:rPr>
                                      <m:t>𝑥</m:t>
                                    </m:r>
                                    <m:r>
                                      <a:rPr lang="es-MX" sz="900">
                                        <a:effectLst/>
                                        <a:latin typeface="Cambria Math" panose="02040503050406030204" pitchFamily="18" charset="0"/>
                                      </a:rPr>
                                      <m:t>+30</m:t>
                                    </m:r>
                                  </m:num>
                                  <m:den>
                                    <m:r>
                                      <a:rPr lang="es-MX" sz="900">
                                        <a:effectLst/>
                                        <a:latin typeface="Cambria Math" panose="02040503050406030204" pitchFamily="18" charset="0"/>
                                      </a:rPr>
                                      <m:t>10</m:t>
                                    </m:r>
                                  </m:den>
                                </m:f>
                              </m:oMath>
                            </m:oMathPara>
                          </a14:m>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14:m>
                            <m:oMath xmlns:m="http://schemas.openxmlformats.org/officeDocument/2006/math">
                              <m:r>
                                <a:rPr lang="es-MX" sz="900">
                                  <a:effectLst/>
                                  <a:latin typeface="Cambria Math" panose="02040503050406030204" pitchFamily="18" charset="0"/>
                                </a:rPr>
                                <m:t>𝑦</m:t>
                              </m:r>
                              <m:r>
                                <a:rPr lang="es-MX" sz="900">
                                  <a:effectLst/>
                                  <a:latin typeface="Cambria Math" panose="02040503050406030204" pitchFamily="18" charset="0"/>
                                </a:rPr>
                                <m:t>=</m:t>
                              </m:r>
                              <m:f>
                                <m:fPr>
                                  <m:ctrlPr>
                                    <a:rPr lang="es-MX" sz="900" i="1">
                                      <a:effectLst/>
                                      <a:latin typeface="Cambria Math" panose="02040503050406030204" pitchFamily="18" charset="0"/>
                                    </a:rPr>
                                  </m:ctrlPr>
                                </m:fPr>
                                <m:num>
                                  <m:r>
                                    <a:rPr lang="es-MX" sz="900">
                                      <a:effectLst/>
                                      <a:latin typeface="Cambria Math" panose="02040503050406030204" pitchFamily="18" charset="0"/>
                                    </a:rPr>
                                    <m:t>−3</m:t>
                                  </m:r>
                                  <m:r>
                                    <a:rPr lang="es-MX" sz="900">
                                      <a:effectLst/>
                                      <a:latin typeface="Cambria Math" panose="02040503050406030204" pitchFamily="18" charset="0"/>
                                    </a:rPr>
                                    <m:t>𝑥</m:t>
                                  </m:r>
                                  <m:r>
                                    <a:rPr lang="es-MX" sz="900">
                                      <a:effectLst/>
                                      <a:latin typeface="Cambria Math" panose="02040503050406030204" pitchFamily="18" charset="0"/>
                                    </a:rPr>
                                    <m:t>+15</m:t>
                                  </m:r>
                                </m:num>
                                <m:den>
                                  <m:r>
                                    <a:rPr lang="es-MX" sz="900">
                                      <a:effectLst/>
                                      <a:latin typeface="Cambria Math" panose="02040503050406030204" pitchFamily="18" charset="0"/>
                                    </a:rPr>
                                    <m:t>5</m:t>
                                  </m:r>
                                </m:den>
                              </m:f>
                            </m:oMath>
                          </a14:m>
                          <a:r>
                            <a:rPr lang="es-MX" sz="900">
                              <a:effectLst/>
                            </a:rPr>
                            <a:t> </a:t>
                          </a:r>
                          <a:endParaRPr lang="es-MX" sz="1100">
                            <a:effectLst/>
                          </a:endParaRPr>
                        </a:p>
                        <a:p>
                          <a:pPr>
                            <a:lnSpc>
                              <a:spcPct val="107000"/>
                            </a:lnSpc>
                            <a:spcAft>
                              <a:spcPts val="0"/>
                            </a:spcAft>
                          </a:pPr>
                          <a:r>
                            <a:rPr lang="es-MX" sz="11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00606">
                    <a:tc>
                      <a:txBody>
                        <a:bodyPr/>
                        <a:lstStyle/>
                        <a:p>
                          <a:pPr algn="r">
                            <a:lnSpc>
                              <a:spcPct val="107000"/>
                            </a:lnSpc>
                            <a:spcAft>
                              <a:spcPts val="0"/>
                            </a:spcAft>
                          </a:pPr>
                          <a:r>
                            <a:rPr lang="es-MX" sz="1100">
                              <a:effectLst/>
                            </a:rPr>
                            <a:t>2</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s-MX" sz="1100">
                              <a:effectLst/>
                            </a:rPr>
                            <a:t>1.8</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s-MX" sz="1100">
                              <a:effectLst/>
                            </a:rPr>
                            <a:t>1.8</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300606">
                    <a:tc>
                      <a:txBody>
                        <a:bodyPr/>
                        <a:lstStyle/>
                        <a:p>
                          <a:pPr algn="r">
                            <a:lnSpc>
                              <a:spcPct val="107000"/>
                            </a:lnSpc>
                            <a:spcAft>
                              <a:spcPts val="0"/>
                            </a:spcAft>
                          </a:pPr>
                          <a:r>
                            <a:rPr lang="es-MX" sz="1100">
                              <a:effectLst/>
                            </a:rPr>
                            <a:t>1</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s-MX" sz="1100">
                              <a:effectLst/>
                            </a:rPr>
                            <a:t>2.4</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s-MX" sz="1100" dirty="0">
                              <a:effectLst/>
                            </a:rPr>
                            <a:t>2.4</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300606">
                    <a:tc>
                      <a:txBody>
                        <a:bodyPr/>
                        <a:lstStyle/>
                        <a:p>
                          <a:pPr algn="r">
                            <a:lnSpc>
                              <a:spcPct val="107000"/>
                            </a:lnSpc>
                            <a:spcAft>
                              <a:spcPts val="0"/>
                            </a:spcAft>
                          </a:pPr>
                          <a:r>
                            <a:rPr lang="es-MX" sz="1100">
                              <a:effectLst/>
                            </a:rPr>
                            <a:t>0</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s-MX" sz="1100">
                              <a:effectLst/>
                            </a:rPr>
                            <a:t>3</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s-MX" sz="1100">
                              <a:effectLst/>
                            </a:rPr>
                            <a:t>3</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300606">
                    <a:tc>
                      <a:txBody>
                        <a:bodyPr/>
                        <a:lstStyle/>
                        <a:p>
                          <a:pPr algn="r">
                            <a:lnSpc>
                              <a:spcPct val="107000"/>
                            </a:lnSpc>
                            <a:spcAft>
                              <a:spcPts val="0"/>
                            </a:spcAft>
                          </a:pPr>
                          <a:r>
                            <a:rPr lang="es-MX" sz="1100">
                              <a:effectLst/>
                            </a:rPr>
                            <a:t>-1</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s-MX" sz="1100">
                              <a:effectLst/>
                            </a:rPr>
                            <a:t>3.6</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s-MX" sz="1100">
                              <a:effectLst/>
                            </a:rPr>
                            <a:t>3.6</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300606">
                    <a:tc>
                      <a:txBody>
                        <a:bodyPr/>
                        <a:lstStyle/>
                        <a:p>
                          <a:pPr algn="r">
                            <a:lnSpc>
                              <a:spcPct val="107000"/>
                            </a:lnSpc>
                            <a:spcAft>
                              <a:spcPts val="0"/>
                            </a:spcAft>
                          </a:pPr>
                          <a:r>
                            <a:rPr lang="es-MX" sz="1100">
                              <a:effectLst/>
                            </a:rPr>
                            <a:t>-2</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s-MX" sz="1100" dirty="0">
                              <a:effectLst/>
                            </a:rPr>
                            <a:t>4.2</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s-MX" sz="1100" dirty="0">
                              <a:effectLst/>
                            </a:rPr>
                            <a:t>4.2</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bl>
              </a:graphicData>
            </a:graphic>
          </p:graphicFrame>
        </mc:Choice>
        <mc:Fallback xmlns="">
          <p:graphicFrame>
            <p:nvGraphicFramePr>
              <p:cNvPr id="4" name="Tabla 3"/>
              <p:cNvGraphicFramePr>
                <a:graphicFrameLocks noGrp="1"/>
              </p:cNvGraphicFramePr>
              <p:nvPr>
                <p:extLst>
                  <p:ext uri="{D42A27DB-BD31-4B8C-83A1-F6EECF244321}">
                    <p14:modId xmlns:p14="http://schemas.microsoft.com/office/powerpoint/2010/main" val="1180640948"/>
                  </p:ext>
                </p:extLst>
              </p:nvPr>
            </p:nvGraphicFramePr>
            <p:xfrm>
              <a:off x="1475656" y="3905486"/>
              <a:ext cx="6624737" cy="2162551"/>
            </p:xfrm>
            <a:graphic>
              <a:graphicData uri="http://schemas.openxmlformats.org/drawingml/2006/table">
                <a:tbl>
                  <a:tblPr firstRow="1" firstCol="1" bandRow="1">
                    <a:tableStyleId>{5C22544A-7EE6-4342-B048-85BDC9FD1C3A}</a:tableStyleId>
                  </a:tblPr>
                  <a:tblGrid>
                    <a:gridCol w="2207745"/>
                    <a:gridCol w="2208496"/>
                    <a:gridCol w="2208496"/>
                  </a:tblGrid>
                  <a:tr h="659521">
                    <a:tc>
                      <a:txBody>
                        <a:bodyPr/>
                        <a:lstStyle/>
                        <a:p>
                          <a:pPr>
                            <a:lnSpc>
                              <a:spcPct val="107000"/>
                            </a:lnSpc>
                            <a:spcAft>
                              <a:spcPts val="0"/>
                            </a:spcAft>
                          </a:pPr>
                          <a:r>
                            <a:rPr lang="es-MX" sz="1100" dirty="0">
                              <a:effectLst/>
                            </a:rPr>
                            <a:t>Valores aleatorios “x”</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s-MX"/>
                        </a:p>
                      </a:txBody>
                      <a:tcPr marL="68580" marR="68580" marT="0" marB="0">
                        <a:blipFill rotWithShape="0">
                          <a:blip r:embed="rId2"/>
                          <a:stretch>
                            <a:fillRect l="-100000" t="-6422" r="-100826" b="-237615"/>
                          </a:stretch>
                        </a:blipFill>
                      </a:tcPr>
                    </a:tc>
                    <a:tc>
                      <a:txBody>
                        <a:bodyPr/>
                        <a:lstStyle/>
                        <a:p>
                          <a:endParaRPr lang="es-MX"/>
                        </a:p>
                      </a:txBody>
                      <a:tcPr marL="68580" marR="68580" marT="0" marB="0">
                        <a:blipFill rotWithShape="0">
                          <a:blip r:embed="rId2"/>
                          <a:stretch>
                            <a:fillRect l="-200552" t="-6422" r="-1105" b="-237615"/>
                          </a:stretch>
                        </a:blipFill>
                      </a:tcPr>
                    </a:tc>
                  </a:tr>
                  <a:tr h="300606">
                    <a:tc>
                      <a:txBody>
                        <a:bodyPr/>
                        <a:lstStyle/>
                        <a:p>
                          <a:pPr algn="r">
                            <a:lnSpc>
                              <a:spcPct val="107000"/>
                            </a:lnSpc>
                            <a:spcAft>
                              <a:spcPts val="0"/>
                            </a:spcAft>
                          </a:pPr>
                          <a:r>
                            <a:rPr lang="es-MX" sz="1100">
                              <a:effectLst/>
                            </a:rPr>
                            <a:t>2</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s-MX" sz="1100">
                              <a:effectLst/>
                            </a:rPr>
                            <a:t>1.8</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s-MX" sz="1100">
                              <a:effectLst/>
                            </a:rPr>
                            <a:t>1.8</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300606">
                    <a:tc>
                      <a:txBody>
                        <a:bodyPr/>
                        <a:lstStyle/>
                        <a:p>
                          <a:pPr algn="r">
                            <a:lnSpc>
                              <a:spcPct val="107000"/>
                            </a:lnSpc>
                            <a:spcAft>
                              <a:spcPts val="0"/>
                            </a:spcAft>
                          </a:pPr>
                          <a:r>
                            <a:rPr lang="es-MX" sz="1100">
                              <a:effectLst/>
                            </a:rPr>
                            <a:t>1</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s-MX" sz="1100">
                              <a:effectLst/>
                            </a:rPr>
                            <a:t>2.4</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s-MX" sz="1100" dirty="0">
                              <a:effectLst/>
                            </a:rPr>
                            <a:t>2.4</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300606">
                    <a:tc>
                      <a:txBody>
                        <a:bodyPr/>
                        <a:lstStyle/>
                        <a:p>
                          <a:pPr algn="r">
                            <a:lnSpc>
                              <a:spcPct val="107000"/>
                            </a:lnSpc>
                            <a:spcAft>
                              <a:spcPts val="0"/>
                            </a:spcAft>
                          </a:pPr>
                          <a:r>
                            <a:rPr lang="es-MX" sz="1100">
                              <a:effectLst/>
                            </a:rPr>
                            <a:t>0</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s-MX" sz="1100">
                              <a:effectLst/>
                            </a:rPr>
                            <a:t>3</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s-MX" sz="1100">
                              <a:effectLst/>
                            </a:rPr>
                            <a:t>3</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300606">
                    <a:tc>
                      <a:txBody>
                        <a:bodyPr/>
                        <a:lstStyle/>
                        <a:p>
                          <a:pPr algn="r">
                            <a:lnSpc>
                              <a:spcPct val="107000"/>
                            </a:lnSpc>
                            <a:spcAft>
                              <a:spcPts val="0"/>
                            </a:spcAft>
                          </a:pPr>
                          <a:r>
                            <a:rPr lang="es-MX" sz="1100">
                              <a:effectLst/>
                            </a:rPr>
                            <a:t>-1</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s-MX" sz="1100">
                              <a:effectLst/>
                            </a:rPr>
                            <a:t>3.6</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s-MX" sz="1100">
                              <a:effectLst/>
                            </a:rPr>
                            <a:t>3.6</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300606">
                    <a:tc>
                      <a:txBody>
                        <a:bodyPr/>
                        <a:lstStyle/>
                        <a:p>
                          <a:pPr algn="r">
                            <a:lnSpc>
                              <a:spcPct val="107000"/>
                            </a:lnSpc>
                            <a:spcAft>
                              <a:spcPts val="0"/>
                            </a:spcAft>
                          </a:pPr>
                          <a:r>
                            <a:rPr lang="es-MX" sz="1100">
                              <a:effectLst/>
                            </a:rPr>
                            <a:t>-2</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s-MX" sz="1100" dirty="0">
                              <a:effectLst/>
                            </a:rPr>
                            <a:t>4.2</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s-MX" sz="1100" dirty="0">
                              <a:effectLst/>
                            </a:rPr>
                            <a:t>4.2</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bl>
              </a:graphicData>
            </a:graphic>
          </p:graphicFrame>
        </mc:Fallback>
      </mc:AlternateContent>
      <p:sp>
        <p:nvSpPr>
          <p:cNvPr id="5" name="Rectangle 1"/>
          <p:cNvSpPr>
            <a:spLocks noGrp="1" noChangeArrowheads="1"/>
          </p:cNvSpPr>
          <p:nvPr>
            <p:ph type="subTitle" idx="1"/>
          </p:nvPr>
        </p:nvSpPr>
        <p:spPr bwMode="auto">
          <a:xfrm>
            <a:off x="1547664" y="1104719"/>
            <a:ext cx="6984776"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6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Sea el sistema:</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6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Ecuación 1: 	6x + 10y = 30</a:t>
            </a:r>
            <a:endParaRPr kumimoji="0" lang="es-MX"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6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Ecuación 2: 	3x +  5y  = 15</a:t>
            </a:r>
            <a:endParaRPr kumimoji="0" lang="es-MX"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sz="16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6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Se realiza el mismo procedimiento que en el caso anterior, despejando “y” de ambas ecuaciones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sz="16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6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para la tabulación de valores y construcción del gráfico, teniendo:</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6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Tabla 2. Tabulación de valores de Sistema 2</a:t>
            </a:r>
            <a:endParaRPr kumimoji="0" lang="es-MX"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6" name="Rectángulo 5"/>
          <p:cNvSpPr/>
          <p:nvPr/>
        </p:nvSpPr>
        <p:spPr>
          <a:xfrm>
            <a:off x="1475656" y="6093296"/>
            <a:ext cx="6624736" cy="276999"/>
          </a:xfrm>
          <a:prstGeom prst="rect">
            <a:avLst/>
          </a:prstGeom>
        </p:spPr>
        <p:txBody>
          <a:bodyPr wrap="square">
            <a:spAutoFit/>
          </a:bodyPr>
          <a:lstStyle/>
          <a:p>
            <a:pPr lvl="0"/>
            <a:r>
              <a:rPr lang="es-MX" sz="1200" b="1" dirty="0">
                <a:latin typeface="Arial" panose="020B0604020202020204" pitchFamily="34" charset="0"/>
                <a:ea typeface="Calibri" panose="020F0502020204030204" pitchFamily="34" charset="0"/>
                <a:cs typeface="Arial" panose="020B0604020202020204" pitchFamily="34" charset="0"/>
              </a:rPr>
              <a:t>Fuente: </a:t>
            </a:r>
            <a:r>
              <a:rPr lang="es-MX" sz="1200" dirty="0">
                <a:latin typeface="Arial" panose="020B0604020202020204" pitchFamily="34" charset="0"/>
                <a:ea typeface="Calibri" panose="020F0502020204030204" pitchFamily="34" charset="0"/>
                <a:cs typeface="Arial" panose="020B0604020202020204" pitchFamily="34" charset="0"/>
              </a:rPr>
              <a:t>Elaboración propia con base al Sistema de ecuaciones </a:t>
            </a:r>
            <a:r>
              <a:rPr lang="es-MX" sz="1200" dirty="0" smtClean="0">
                <a:latin typeface="Arial" panose="020B0604020202020204" pitchFamily="34" charset="0"/>
                <a:ea typeface="Calibri" panose="020F0502020204030204" pitchFamily="34" charset="0"/>
                <a:cs typeface="Arial" panose="020B0604020202020204" pitchFamily="34" charset="0"/>
              </a:rPr>
              <a:t>2.</a:t>
            </a:r>
            <a:endParaRPr lang="es-MX" sz="1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402312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639652" y="476673"/>
            <a:ext cx="6552728" cy="648072"/>
          </a:xfrm>
        </p:spPr>
        <p:txBody>
          <a:bodyPr/>
          <a:lstStyle/>
          <a:p>
            <a:pPr algn="l"/>
            <a:r>
              <a:rPr lang="es-MX" sz="1800" dirty="0">
                <a:solidFill>
                  <a:schemeClr val="tx1"/>
                </a:solidFill>
                <a:effectLst/>
                <a:latin typeface="Arial" panose="020B0604020202020204" pitchFamily="34" charset="0"/>
                <a:cs typeface="Arial" panose="020B0604020202020204" pitchFamily="34" charset="0"/>
              </a:rPr>
              <a:t>Al graficar los valores, se tiene:</a:t>
            </a:r>
            <a:br>
              <a:rPr lang="es-MX" sz="1800" dirty="0">
                <a:solidFill>
                  <a:schemeClr val="tx1"/>
                </a:solidFill>
                <a:effectLst/>
                <a:latin typeface="Arial" panose="020B0604020202020204" pitchFamily="34" charset="0"/>
                <a:cs typeface="Arial" panose="020B0604020202020204" pitchFamily="34" charset="0"/>
              </a:rPr>
            </a:br>
            <a:endParaRPr lang="es-MX" sz="1800" dirty="0">
              <a:solidFill>
                <a:schemeClr val="tx1"/>
              </a:solidFill>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1403648" y="4246153"/>
            <a:ext cx="7336365" cy="2016224"/>
          </a:xfrm>
        </p:spPr>
        <p:txBody>
          <a:bodyPr>
            <a:noAutofit/>
          </a:bodyPr>
          <a:lstStyle/>
          <a:p>
            <a:pPr algn="just"/>
            <a:r>
              <a:rPr lang="es-MX" sz="1600" dirty="0" smtClean="0">
                <a:latin typeface="Arial" panose="020B0604020202020204" pitchFamily="34" charset="0"/>
                <a:cs typeface="Arial" panose="020B0604020202020204" pitchFamily="34" charset="0"/>
              </a:rPr>
              <a:t>En </a:t>
            </a:r>
            <a:r>
              <a:rPr lang="es-MX" sz="1600" dirty="0">
                <a:latin typeface="Arial" panose="020B0604020202020204" pitchFamily="34" charset="0"/>
                <a:cs typeface="Arial" panose="020B0604020202020204" pitchFamily="34" charset="0"/>
              </a:rPr>
              <a:t>el Gráfico 2 se visualiza como </a:t>
            </a:r>
            <a:r>
              <a:rPr lang="es-MX" sz="1600" dirty="0" smtClean="0">
                <a:latin typeface="Arial" panose="020B0604020202020204" pitchFamily="34" charset="0"/>
                <a:cs typeface="Arial" panose="020B0604020202020204" pitchFamily="34" charset="0"/>
              </a:rPr>
              <a:t>sucede lo contrario al </a:t>
            </a:r>
            <a:r>
              <a:rPr lang="es-MX" sz="1600" dirty="0">
                <a:latin typeface="Arial" panose="020B0604020202020204" pitchFamily="34" charset="0"/>
                <a:cs typeface="Arial" panose="020B0604020202020204" pitchFamily="34" charset="0"/>
              </a:rPr>
              <a:t>Gráfico </a:t>
            </a:r>
            <a:r>
              <a:rPr lang="es-MX" sz="1600" dirty="0" smtClean="0">
                <a:latin typeface="Arial" panose="020B0604020202020204" pitchFamily="34" charset="0"/>
                <a:cs typeface="Arial" panose="020B0604020202020204" pitchFamily="34" charset="0"/>
              </a:rPr>
              <a:t>1. Las </a:t>
            </a:r>
            <a:r>
              <a:rPr lang="es-MX" sz="1600" dirty="0">
                <a:latin typeface="Arial" panose="020B0604020202020204" pitchFamily="34" charset="0"/>
                <a:cs typeface="Arial" panose="020B0604020202020204" pitchFamily="34" charset="0"/>
              </a:rPr>
              <a:t>líneas quedan traslapadas, una encima de la </a:t>
            </a:r>
            <a:r>
              <a:rPr lang="es-MX" sz="1600" dirty="0" smtClean="0">
                <a:latin typeface="Arial" panose="020B0604020202020204" pitchFamily="34" charset="0"/>
                <a:cs typeface="Arial" panose="020B0604020202020204" pitchFamily="34" charset="0"/>
              </a:rPr>
              <a:t>otra. Debajo </a:t>
            </a:r>
            <a:r>
              <a:rPr lang="es-MX" sz="1600" dirty="0">
                <a:latin typeface="Arial" panose="020B0604020202020204" pitchFamily="34" charset="0"/>
                <a:cs typeface="Arial" panose="020B0604020202020204" pitchFamily="34" charset="0"/>
              </a:rPr>
              <a:t>de la naranja se observa una sombra en azul que denota la </a:t>
            </a:r>
            <a:r>
              <a:rPr lang="es-MX" sz="1600" dirty="0" err="1">
                <a:latin typeface="Arial" panose="020B0604020202020204" pitchFamily="34" charset="0"/>
                <a:cs typeface="Arial" panose="020B0604020202020204" pitchFamily="34" charset="0"/>
              </a:rPr>
              <a:t>graficación</a:t>
            </a:r>
            <a:r>
              <a:rPr lang="es-MX" sz="1600" dirty="0">
                <a:latin typeface="Arial" panose="020B0604020202020204" pitchFamily="34" charset="0"/>
                <a:cs typeface="Arial" panose="020B0604020202020204" pitchFamily="34" charset="0"/>
              </a:rPr>
              <a:t> de la ecuación 1. Lo anterior debido a que las Ecuación 1 es múltiplo de 2 de la Ecuación 2</a:t>
            </a:r>
            <a:r>
              <a:rPr lang="es-MX" sz="1600" dirty="0" smtClean="0">
                <a:latin typeface="Arial" panose="020B0604020202020204" pitchFamily="34" charset="0"/>
                <a:cs typeface="Arial" panose="020B0604020202020204" pitchFamily="34" charset="0"/>
              </a:rPr>
              <a:t>.</a:t>
            </a:r>
            <a:endParaRPr lang="es-MX" sz="1600" dirty="0" smtClean="0">
              <a:latin typeface="Arial" panose="020B0604020202020204" pitchFamily="34" charset="0"/>
              <a:cs typeface="Arial" panose="020B0604020202020204" pitchFamily="34" charset="0"/>
            </a:endParaRPr>
          </a:p>
          <a:p>
            <a:r>
              <a:rPr lang="es-MX" sz="1600" dirty="0">
                <a:latin typeface="Arial" panose="020B0604020202020204" pitchFamily="34" charset="0"/>
                <a:cs typeface="Arial" panose="020B0604020202020204" pitchFamily="34" charset="0"/>
              </a:rPr>
              <a:t>Se concluye entonces que el sistema es</a:t>
            </a:r>
            <a:r>
              <a:rPr lang="es-MX" sz="1600" dirty="0" smtClean="0">
                <a:latin typeface="Arial" panose="020B0604020202020204" pitchFamily="34" charset="0"/>
                <a:cs typeface="Arial" panose="020B0604020202020204" pitchFamily="34" charset="0"/>
              </a:rPr>
              <a:t>:</a:t>
            </a:r>
          </a:p>
          <a:p>
            <a:endParaRPr lang="es-MX" sz="1600" dirty="0">
              <a:latin typeface="Arial" panose="020B0604020202020204" pitchFamily="34" charset="0"/>
              <a:cs typeface="Arial" panose="020B0604020202020204" pitchFamily="34" charset="0"/>
            </a:endParaRPr>
          </a:p>
          <a:p>
            <a:r>
              <a:rPr lang="es-MX" sz="1600" dirty="0">
                <a:latin typeface="Arial" panose="020B0604020202020204" pitchFamily="34" charset="0"/>
                <a:cs typeface="Arial" panose="020B0604020202020204" pitchFamily="34" charset="0"/>
              </a:rPr>
              <a:t> </a:t>
            </a:r>
            <a:r>
              <a:rPr lang="es-MX" sz="1600" b="1" dirty="0">
                <a:solidFill>
                  <a:srgbClr val="6A221D"/>
                </a:solidFill>
                <a:latin typeface="Arial" panose="020B0604020202020204" pitchFamily="34" charset="0"/>
                <a:cs typeface="Arial" panose="020B0604020202020204" pitchFamily="34" charset="0"/>
              </a:rPr>
              <a:t>DETERMINADO, pero con una </a:t>
            </a:r>
            <a:r>
              <a:rPr lang="es-MX" sz="1600" b="1" u="sng" dirty="0">
                <a:solidFill>
                  <a:srgbClr val="6A221D"/>
                </a:solidFill>
                <a:latin typeface="Arial" panose="020B0604020202020204" pitchFamily="34" charset="0"/>
                <a:cs typeface="Arial" panose="020B0604020202020204" pitchFamily="34" charset="0"/>
              </a:rPr>
              <a:t>INFINIDAD de SOLUCIONES</a:t>
            </a:r>
          </a:p>
        </p:txBody>
      </p:sp>
      <p:graphicFrame>
        <p:nvGraphicFramePr>
          <p:cNvPr id="4" name="Gráfico 3"/>
          <p:cNvGraphicFramePr/>
          <p:nvPr>
            <p:extLst>
              <p:ext uri="{D42A27DB-BD31-4B8C-83A1-F6EECF244321}">
                <p14:modId xmlns:p14="http://schemas.microsoft.com/office/powerpoint/2010/main" val="3595144828"/>
              </p:ext>
            </p:extLst>
          </p:nvPr>
        </p:nvGraphicFramePr>
        <p:xfrm>
          <a:off x="2123728" y="1122062"/>
          <a:ext cx="5544616" cy="2810994"/>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ángulo 4"/>
          <p:cNvSpPr/>
          <p:nvPr/>
        </p:nvSpPr>
        <p:spPr>
          <a:xfrm>
            <a:off x="1495636" y="3934510"/>
            <a:ext cx="6696744" cy="276999"/>
          </a:xfrm>
          <a:prstGeom prst="rect">
            <a:avLst/>
          </a:prstGeom>
        </p:spPr>
        <p:txBody>
          <a:bodyPr wrap="square">
            <a:spAutoFit/>
          </a:bodyPr>
          <a:lstStyle/>
          <a:p>
            <a:pPr lvl="0"/>
            <a:r>
              <a:rPr lang="es-MX" sz="1200" b="1" dirty="0">
                <a:latin typeface="Arial" panose="020B0604020202020204" pitchFamily="34" charset="0"/>
                <a:ea typeface="Calibri" panose="020F0502020204030204" pitchFamily="34" charset="0"/>
                <a:cs typeface="Arial" panose="020B0604020202020204" pitchFamily="34" charset="0"/>
              </a:rPr>
              <a:t>Fuente: </a:t>
            </a:r>
            <a:r>
              <a:rPr lang="es-MX" sz="1200" dirty="0">
                <a:latin typeface="Arial" panose="020B0604020202020204" pitchFamily="34" charset="0"/>
                <a:ea typeface="Calibri" panose="020F0502020204030204" pitchFamily="34" charset="0"/>
                <a:cs typeface="Arial" panose="020B0604020202020204" pitchFamily="34" charset="0"/>
              </a:rPr>
              <a:t>Elaboración propia con base al Sistema de ecuaciones 2.</a:t>
            </a:r>
          </a:p>
        </p:txBody>
      </p:sp>
    </p:spTree>
    <p:extLst>
      <p:ext uri="{BB962C8B-B14F-4D97-AF65-F5344CB8AC3E}">
        <p14:creationId xmlns:p14="http://schemas.microsoft.com/office/powerpoint/2010/main" val="7500247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405880" y="764705"/>
            <a:ext cx="7054552" cy="576064"/>
          </a:xfrm>
        </p:spPr>
        <p:txBody>
          <a:bodyPr/>
          <a:lstStyle/>
          <a:p>
            <a:r>
              <a:rPr lang="es-MX" dirty="0">
                <a:effectLst/>
              </a:rPr>
              <a:t>Sistema de Ecuaciones </a:t>
            </a:r>
            <a:r>
              <a:rPr lang="es-MX" dirty="0" smtClean="0">
                <a:effectLst/>
              </a:rPr>
              <a:t>3</a:t>
            </a:r>
            <a:r>
              <a:rPr lang="es-MX" dirty="0">
                <a:effectLst/>
              </a:rPr>
              <a:t/>
            </a:r>
            <a:br>
              <a:rPr lang="es-MX" dirty="0">
                <a:effectLst/>
              </a:rPr>
            </a:br>
            <a:endParaRPr lang="es-MX" dirty="0"/>
          </a:p>
        </p:txBody>
      </p:sp>
      <mc:AlternateContent xmlns:mc="http://schemas.openxmlformats.org/markup-compatibility/2006" xmlns:a14="http://schemas.microsoft.com/office/drawing/2010/main">
        <mc:Choice Requires="a14">
          <p:graphicFrame>
            <p:nvGraphicFramePr>
              <p:cNvPr id="4" name="Tabla 3"/>
              <p:cNvGraphicFramePr>
                <a:graphicFrameLocks noGrp="1"/>
              </p:cNvGraphicFramePr>
              <p:nvPr>
                <p:extLst>
                  <p:ext uri="{D42A27DB-BD31-4B8C-83A1-F6EECF244321}">
                    <p14:modId xmlns:p14="http://schemas.microsoft.com/office/powerpoint/2010/main" val="310324926"/>
                  </p:ext>
                </p:extLst>
              </p:nvPr>
            </p:nvGraphicFramePr>
            <p:xfrm>
              <a:off x="1698966" y="3248121"/>
              <a:ext cx="6120566" cy="2176200"/>
            </p:xfrm>
            <a:graphic>
              <a:graphicData uri="http://schemas.openxmlformats.org/drawingml/2006/table">
                <a:tbl>
                  <a:tblPr firstRow="1" firstCol="1" bandRow="1">
                    <a:tableStyleId>{5C22544A-7EE6-4342-B048-85BDC9FD1C3A}</a:tableStyleId>
                  </a:tblPr>
                  <a:tblGrid>
                    <a:gridCol w="2039726"/>
                    <a:gridCol w="2040420"/>
                    <a:gridCol w="2040420"/>
                  </a:tblGrid>
                  <a:tr h="672530">
                    <a:tc>
                      <a:txBody>
                        <a:bodyPr/>
                        <a:lstStyle/>
                        <a:p>
                          <a:pPr>
                            <a:lnSpc>
                              <a:spcPct val="107000"/>
                            </a:lnSpc>
                            <a:spcAft>
                              <a:spcPts val="0"/>
                            </a:spcAft>
                          </a:pPr>
                          <a:r>
                            <a:rPr lang="es-MX" sz="1100" dirty="0">
                              <a:effectLst/>
                            </a:rPr>
                            <a:t>Valores aleatorios “x”</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14:m>
                            <m:oMathPara xmlns:m="http://schemas.openxmlformats.org/officeDocument/2006/math">
                              <m:oMathParaPr>
                                <m:jc m:val="centerGroup"/>
                              </m:oMathParaPr>
                              <m:oMath xmlns:m="http://schemas.openxmlformats.org/officeDocument/2006/math">
                                <m:r>
                                  <a:rPr lang="es-MX" sz="900">
                                    <a:effectLst/>
                                    <a:latin typeface="Cambria Math" panose="02040503050406030204" pitchFamily="18" charset="0"/>
                                  </a:rPr>
                                  <m:t>𝑦</m:t>
                                </m:r>
                                <m:r>
                                  <a:rPr lang="es-MX" sz="900">
                                    <a:effectLst/>
                                    <a:latin typeface="Cambria Math" panose="02040503050406030204" pitchFamily="18" charset="0"/>
                                  </a:rPr>
                                  <m:t>=</m:t>
                                </m:r>
                                <m:f>
                                  <m:fPr>
                                    <m:ctrlPr>
                                      <a:rPr lang="es-MX" sz="900" i="1">
                                        <a:effectLst/>
                                        <a:latin typeface="Cambria Math" panose="02040503050406030204" pitchFamily="18" charset="0"/>
                                      </a:rPr>
                                    </m:ctrlPr>
                                  </m:fPr>
                                  <m:num>
                                    <m:r>
                                      <a:rPr lang="es-MX" sz="900">
                                        <a:effectLst/>
                                        <a:latin typeface="Cambria Math" panose="02040503050406030204" pitchFamily="18" charset="0"/>
                                      </a:rPr>
                                      <m:t>−2</m:t>
                                    </m:r>
                                    <m:r>
                                      <a:rPr lang="es-MX" sz="900">
                                        <a:effectLst/>
                                        <a:latin typeface="Cambria Math" panose="02040503050406030204" pitchFamily="18" charset="0"/>
                                      </a:rPr>
                                      <m:t>𝑥</m:t>
                                    </m:r>
                                    <m:r>
                                      <a:rPr lang="es-MX" sz="900">
                                        <a:effectLst/>
                                        <a:latin typeface="Cambria Math" panose="02040503050406030204" pitchFamily="18" charset="0"/>
                                      </a:rPr>
                                      <m:t>+6</m:t>
                                    </m:r>
                                  </m:num>
                                  <m:den>
                                    <m:r>
                                      <a:rPr lang="es-MX" sz="900">
                                        <a:effectLst/>
                                        <a:latin typeface="Cambria Math" panose="02040503050406030204" pitchFamily="18" charset="0"/>
                                      </a:rPr>
                                      <m:t>2</m:t>
                                    </m:r>
                                  </m:den>
                                </m:f>
                              </m:oMath>
                            </m:oMathPara>
                          </a14:m>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14:m>
                            <m:oMath xmlns:m="http://schemas.openxmlformats.org/officeDocument/2006/math">
                              <m:r>
                                <a:rPr lang="es-MX" sz="900">
                                  <a:effectLst/>
                                  <a:latin typeface="Cambria Math" panose="02040503050406030204" pitchFamily="18" charset="0"/>
                                </a:rPr>
                                <m:t>𝑦</m:t>
                              </m:r>
                              <m:r>
                                <a:rPr lang="es-MX" sz="900">
                                  <a:effectLst/>
                                  <a:latin typeface="Cambria Math" panose="02040503050406030204" pitchFamily="18" charset="0"/>
                                </a:rPr>
                                <m:t>=</m:t>
                              </m:r>
                              <m:f>
                                <m:fPr>
                                  <m:ctrlPr>
                                    <a:rPr lang="es-MX" sz="900" i="1">
                                      <a:effectLst/>
                                      <a:latin typeface="Cambria Math" panose="02040503050406030204" pitchFamily="18" charset="0"/>
                                    </a:rPr>
                                  </m:ctrlPr>
                                </m:fPr>
                                <m:num>
                                  <m:r>
                                    <a:rPr lang="es-MX" sz="900">
                                      <a:effectLst/>
                                      <a:latin typeface="Cambria Math" panose="02040503050406030204" pitchFamily="18" charset="0"/>
                                    </a:rPr>
                                    <m:t>−4</m:t>
                                  </m:r>
                                  <m:r>
                                    <a:rPr lang="es-MX" sz="900">
                                      <a:effectLst/>
                                      <a:latin typeface="Cambria Math" panose="02040503050406030204" pitchFamily="18" charset="0"/>
                                    </a:rPr>
                                    <m:t>𝑥</m:t>
                                  </m:r>
                                  <m:r>
                                    <a:rPr lang="es-MX" sz="900">
                                      <a:effectLst/>
                                      <a:latin typeface="Cambria Math" panose="02040503050406030204" pitchFamily="18" charset="0"/>
                                    </a:rPr>
                                    <m:t>+30</m:t>
                                  </m:r>
                                </m:num>
                                <m:den>
                                  <m:r>
                                    <a:rPr lang="es-MX" sz="900">
                                      <a:effectLst/>
                                      <a:latin typeface="Cambria Math" panose="02040503050406030204" pitchFamily="18" charset="0"/>
                                    </a:rPr>
                                    <m:t>6</m:t>
                                  </m:r>
                                </m:den>
                              </m:f>
                            </m:oMath>
                          </a14:m>
                          <a:r>
                            <a:rPr lang="es-MX" sz="900">
                              <a:effectLst/>
                            </a:rPr>
                            <a:t> </a:t>
                          </a:r>
                          <a:endParaRPr lang="es-MX" sz="1100">
                            <a:effectLst/>
                          </a:endParaRPr>
                        </a:p>
                        <a:p>
                          <a:pPr>
                            <a:lnSpc>
                              <a:spcPct val="107000"/>
                            </a:lnSpc>
                            <a:spcAft>
                              <a:spcPts val="0"/>
                            </a:spcAft>
                          </a:pPr>
                          <a:r>
                            <a:rPr lang="es-MX" sz="11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00734">
                    <a:tc>
                      <a:txBody>
                        <a:bodyPr/>
                        <a:lstStyle/>
                        <a:p>
                          <a:pPr algn="r">
                            <a:lnSpc>
                              <a:spcPct val="107000"/>
                            </a:lnSpc>
                            <a:spcAft>
                              <a:spcPts val="0"/>
                            </a:spcAft>
                          </a:pPr>
                          <a:r>
                            <a:rPr lang="es-MX" sz="1100">
                              <a:effectLst/>
                            </a:rPr>
                            <a:t>2</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s-MX" sz="1100">
                              <a:effectLst/>
                            </a:rPr>
                            <a:t>0.67</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s-MX" sz="1100">
                              <a:effectLst/>
                            </a:rPr>
                            <a:t>3.67</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300734">
                    <a:tc>
                      <a:txBody>
                        <a:bodyPr/>
                        <a:lstStyle/>
                        <a:p>
                          <a:pPr algn="r">
                            <a:lnSpc>
                              <a:spcPct val="107000"/>
                            </a:lnSpc>
                            <a:spcAft>
                              <a:spcPts val="0"/>
                            </a:spcAft>
                          </a:pPr>
                          <a:r>
                            <a:rPr lang="es-MX" sz="1100">
                              <a:effectLst/>
                            </a:rPr>
                            <a:t>1</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s-MX" sz="1100">
                              <a:effectLst/>
                            </a:rPr>
                            <a:t>1.33</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s-MX" sz="1100">
                              <a:effectLst/>
                            </a:rPr>
                            <a:t>4.33</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300734">
                    <a:tc>
                      <a:txBody>
                        <a:bodyPr/>
                        <a:lstStyle/>
                        <a:p>
                          <a:pPr algn="r">
                            <a:lnSpc>
                              <a:spcPct val="107000"/>
                            </a:lnSpc>
                            <a:spcAft>
                              <a:spcPts val="0"/>
                            </a:spcAft>
                          </a:pPr>
                          <a:r>
                            <a:rPr lang="es-MX" sz="1100">
                              <a:effectLst/>
                            </a:rPr>
                            <a:t>0</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s-MX" sz="1100">
                              <a:effectLst/>
                            </a:rPr>
                            <a:t>2.00</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s-MX" sz="1100">
                              <a:effectLst/>
                            </a:rPr>
                            <a:t>5.00</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300734">
                    <a:tc>
                      <a:txBody>
                        <a:bodyPr/>
                        <a:lstStyle/>
                        <a:p>
                          <a:pPr algn="r">
                            <a:lnSpc>
                              <a:spcPct val="107000"/>
                            </a:lnSpc>
                            <a:spcAft>
                              <a:spcPts val="0"/>
                            </a:spcAft>
                          </a:pPr>
                          <a:r>
                            <a:rPr lang="es-MX" sz="1100">
                              <a:effectLst/>
                            </a:rPr>
                            <a:t>-1</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s-MX" sz="1100">
                              <a:effectLst/>
                            </a:rPr>
                            <a:t>2.67</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s-MX" sz="1100">
                              <a:effectLst/>
                            </a:rPr>
                            <a:t>5.67</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300734">
                    <a:tc>
                      <a:txBody>
                        <a:bodyPr/>
                        <a:lstStyle/>
                        <a:p>
                          <a:pPr algn="r">
                            <a:lnSpc>
                              <a:spcPct val="107000"/>
                            </a:lnSpc>
                            <a:spcAft>
                              <a:spcPts val="0"/>
                            </a:spcAft>
                          </a:pPr>
                          <a:r>
                            <a:rPr lang="es-MX" sz="1100">
                              <a:effectLst/>
                            </a:rPr>
                            <a:t>-2</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s-MX" sz="1100">
                              <a:effectLst/>
                            </a:rPr>
                            <a:t>3.33</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s-MX" sz="1100" dirty="0">
                              <a:effectLst/>
                            </a:rPr>
                            <a:t>6.33</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bl>
              </a:graphicData>
            </a:graphic>
          </p:graphicFrame>
        </mc:Choice>
        <mc:Fallback xmlns="">
          <p:graphicFrame>
            <p:nvGraphicFramePr>
              <p:cNvPr id="4" name="Tabla 3"/>
              <p:cNvGraphicFramePr>
                <a:graphicFrameLocks noGrp="1"/>
              </p:cNvGraphicFramePr>
              <p:nvPr>
                <p:extLst>
                  <p:ext uri="{D42A27DB-BD31-4B8C-83A1-F6EECF244321}">
                    <p14:modId xmlns:p14="http://schemas.microsoft.com/office/powerpoint/2010/main" val="310324926"/>
                  </p:ext>
                </p:extLst>
              </p:nvPr>
            </p:nvGraphicFramePr>
            <p:xfrm>
              <a:off x="1698966" y="3248121"/>
              <a:ext cx="6120566" cy="2176200"/>
            </p:xfrm>
            <a:graphic>
              <a:graphicData uri="http://schemas.openxmlformats.org/drawingml/2006/table">
                <a:tbl>
                  <a:tblPr firstRow="1" firstCol="1" bandRow="1">
                    <a:tableStyleId>{5C22544A-7EE6-4342-B048-85BDC9FD1C3A}</a:tableStyleId>
                  </a:tblPr>
                  <a:tblGrid>
                    <a:gridCol w="2039726"/>
                    <a:gridCol w="2040420"/>
                    <a:gridCol w="2040420"/>
                  </a:tblGrid>
                  <a:tr h="672530">
                    <a:tc>
                      <a:txBody>
                        <a:bodyPr/>
                        <a:lstStyle/>
                        <a:p>
                          <a:pPr>
                            <a:lnSpc>
                              <a:spcPct val="107000"/>
                            </a:lnSpc>
                            <a:spcAft>
                              <a:spcPts val="0"/>
                            </a:spcAft>
                          </a:pPr>
                          <a:r>
                            <a:rPr lang="es-MX" sz="1100" dirty="0">
                              <a:effectLst/>
                            </a:rPr>
                            <a:t>Valores aleatorios “x”</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s-MX"/>
                        </a:p>
                      </a:txBody>
                      <a:tcPr marL="68580" marR="68580" marT="0" marB="0">
                        <a:blipFill rotWithShape="0">
                          <a:blip r:embed="rId2"/>
                          <a:stretch>
                            <a:fillRect l="-100299" t="-6306" r="-101194" b="-234234"/>
                          </a:stretch>
                        </a:blipFill>
                      </a:tcPr>
                    </a:tc>
                    <a:tc>
                      <a:txBody>
                        <a:bodyPr/>
                        <a:lstStyle/>
                        <a:p>
                          <a:endParaRPr lang="es-MX"/>
                        </a:p>
                      </a:txBody>
                      <a:tcPr marL="68580" marR="68580" marT="0" marB="0">
                        <a:blipFill rotWithShape="0">
                          <a:blip r:embed="rId2"/>
                          <a:stretch>
                            <a:fillRect l="-200299" t="-6306" r="-1194" b="-234234"/>
                          </a:stretch>
                        </a:blipFill>
                      </a:tcPr>
                    </a:tc>
                  </a:tr>
                  <a:tr h="300734">
                    <a:tc>
                      <a:txBody>
                        <a:bodyPr/>
                        <a:lstStyle/>
                        <a:p>
                          <a:pPr algn="r">
                            <a:lnSpc>
                              <a:spcPct val="107000"/>
                            </a:lnSpc>
                            <a:spcAft>
                              <a:spcPts val="0"/>
                            </a:spcAft>
                          </a:pPr>
                          <a:r>
                            <a:rPr lang="es-MX" sz="1100">
                              <a:effectLst/>
                            </a:rPr>
                            <a:t>2</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s-MX" sz="1100">
                              <a:effectLst/>
                            </a:rPr>
                            <a:t>0.67</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s-MX" sz="1100">
                              <a:effectLst/>
                            </a:rPr>
                            <a:t>3.67</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300734">
                    <a:tc>
                      <a:txBody>
                        <a:bodyPr/>
                        <a:lstStyle/>
                        <a:p>
                          <a:pPr algn="r">
                            <a:lnSpc>
                              <a:spcPct val="107000"/>
                            </a:lnSpc>
                            <a:spcAft>
                              <a:spcPts val="0"/>
                            </a:spcAft>
                          </a:pPr>
                          <a:r>
                            <a:rPr lang="es-MX" sz="1100">
                              <a:effectLst/>
                            </a:rPr>
                            <a:t>1</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s-MX" sz="1100">
                              <a:effectLst/>
                            </a:rPr>
                            <a:t>1.33</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s-MX" sz="1100">
                              <a:effectLst/>
                            </a:rPr>
                            <a:t>4.33</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300734">
                    <a:tc>
                      <a:txBody>
                        <a:bodyPr/>
                        <a:lstStyle/>
                        <a:p>
                          <a:pPr algn="r">
                            <a:lnSpc>
                              <a:spcPct val="107000"/>
                            </a:lnSpc>
                            <a:spcAft>
                              <a:spcPts val="0"/>
                            </a:spcAft>
                          </a:pPr>
                          <a:r>
                            <a:rPr lang="es-MX" sz="1100">
                              <a:effectLst/>
                            </a:rPr>
                            <a:t>0</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s-MX" sz="1100">
                              <a:effectLst/>
                            </a:rPr>
                            <a:t>2.00</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s-MX" sz="1100">
                              <a:effectLst/>
                            </a:rPr>
                            <a:t>5.00</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300734">
                    <a:tc>
                      <a:txBody>
                        <a:bodyPr/>
                        <a:lstStyle/>
                        <a:p>
                          <a:pPr algn="r">
                            <a:lnSpc>
                              <a:spcPct val="107000"/>
                            </a:lnSpc>
                            <a:spcAft>
                              <a:spcPts val="0"/>
                            </a:spcAft>
                          </a:pPr>
                          <a:r>
                            <a:rPr lang="es-MX" sz="1100">
                              <a:effectLst/>
                            </a:rPr>
                            <a:t>-1</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s-MX" sz="1100">
                              <a:effectLst/>
                            </a:rPr>
                            <a:t>2.67</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s-MX" sz="1100">
                              <a:effectLst/>
                            </a:rPr>
                            <a:t>5.67</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300734">
                    <a:tc>
                      <a:txBody>
                        <a:bodyPr/>
                        <a:lstStyle/>
                        <a:p>
                          <a:pPr algn="r">
                            <a:lnSpc>
                              <a:spcPct val="107000"/>
                            </a:lnSpc>
                            <a:spcAft>
                              <a:spcPts val="0"/>
                            </a:spcAft>
                          </a:pPr>
                          <a:r>
                            <a:rPr lang="es-MX" sz="1100">
                              <a:effectLst/>
                            </a:rPr>
                            <a:t>-2</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s-MX" sz="1100">
                              <a:effectLst/>
                            </a:rPr>
                            <a:t>3.33</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lnSpc>
                              <a:spcPct val="107000"/>
                            </a:lnSpc>
                            <a:spcAft>
                              <a:spcPts val="0"/>
                            </a:spcAft>
                          </a:pPr>
                          <a:r>
                            <a:rPr lang="es-MX" sz="1100" dirty="0">
                              <a:effectLst/>
                            </a:rPr>
                            <a:t>6.33</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bl>
              </a:graphicData>
            </a:graphic>
          </p:graphicFrame>
        </mc:Fallback>
      </mc:AlternateContent>
      <p:sp>
        <p:nvSpPr>
          <p:cNvPr id="5" name="Rectangle 1"/>
          <p:cNvSpPr>
            <a:spLocks noGrp="1" noChangeArrowheads="1"/>
          </p:cNvSpPr>
          <p:nvPr>
            <p:ph type="subTitle" idx="1"/>
          </p:nvPr>
        </p:nvSpPr>
        <p:spPr bwMode="auto">
          <a:xfrm>
            <a:off x="1907704" y="1186018"/>
            <a:ext cx="5904656"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16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Sea el sistema:</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6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Ecuación 1: 	2x + 3y = 6</a:t>
            </a:r>
            <a:endParaRPr kumimoji="0" lang="es-MX"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6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Ecuación 2: 	4x + 6y = 30</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6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Se procede igual que en los casos anteriores teniendo:</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6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kumimoji="0" lang="es-MX"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sz="16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Tabla 3. Tabulación de valores de Sistema 3</a:t>
            </a:r>
            <a:endParaRPr kumimoji="0" lang="es-MX"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6" name="Rectángulo 5"/>
          <p:cNvSpPr/>
          <p:nvPr/>
        </p:nvSpPr>
        <p:spPr>
          <a:xfrm>
            <a:off x="1620788" y="5517232"/>
            <a:ext cx="6624736" cy="276999"/>
          </a:xfrm>
          <a:prstGeom prst="rect">
            <a:avLst/>
          </a:prstGeom>
        </p:spPr>
        <p:txBody>
          <a:bodyPr wrap="square">
            <a:spAutoFit/>
          </a:bodyPr>
          <a:lstStyle/>
          <a:p>
            <a:pPr lvl="0"/>
            <a:r>
              <a:rPr lang="es-MX" sz="1200" b="1" dirty="0">
                <a:latin typeface="Arial" panose="020B0604020202020204" pitchFamily="34" charset="0"/>
                <a:ea typeface="Calibri" panose="020F0502020204030204" pitchFamily="34" charset="0"/>
                <a:cs typeface="Arial" panose="020B0604020202020204" pitchFamily="34" charset="0"/>
              </a:rPr>
              <a:t>Fuente: </a:t>
            </a:r>
            <a:r>
              <a:rPr lang="es-MX" sz="1200" dirty="0">
                <a:latin typeface="Arial" panose="020B0604020202020204" pitchFamily="34" charset="0"/>
                <a:ea typeface="Calibri" panose="020F0502020204030204" pitchFamily="34" charset="0"/>
                <a:cs typeface="Arial" panose="020B0604020202020204" pitchFamily="34" charset="0"/>
              </a:rPr>
              <a:t>Elaboración propia con base al Sistema de ecuaciones </a:t>
            </a:r>
            <a:r>
              <a:rPr lang="es-MX" sz="1200" dirty="0" smtClean="0">
                <a:latin typeface="Arial" panose="020B0604020202020204" pitchFamily="34" charset="0"/>
                <a:ea typeface="Calibri" panose="020F0502020204030204" pitchFamily="34" charset="0"/>
                <a:cs typeface="Arial" panose="020B0604020202020204" pitchFamily="34" charset="0"/>
              </a:rPr>
              <a:t>2.</a:t>
            </a:r>
            <a:endParaRPr lang="es-MX" sz="1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515693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63688" y="548680"/>
            <a:ext cx="6491064" cy="432048"/>
          </a:xfrm>
        </p:spPr>
        <p:txBody>
          <a:bodyPr/>
          <a:lstStyle/>
          <a:p>
            <a:pPr algn="l"/>
            <a:r>
              <a:rPr lang="es-MX" sz="1600" dirty="0">
                <a:solidFill>
                  <a:schemeClr val="tx1"/>
                </a:solidFill>
                <a:effectLst/>
                <a:latin typeface="Arial" panose="020B0604020202020204" pitchFamily="34" charset="0"/>
                <a:cs typeface="Arial" panose="020B0604020202020204" pitchFamily="34" charset="0"/>
              </a:rPr>
              <a:t>Al graficar los valores, se tiene:</a:t>
            </a:r>
            <a:br>
              <a:rPr lang="es-MX" sz="1600" dirty="0">
                <a:solidFill>
                  <a:schemeClr val="tx1"/>
                </a:solidFill>
                <a:effectLst/>
                <a:latin typeface="Arial" panose="020B0604020202020204" pitchFamily="34" charset="0"/>
                <a:cs typeface="Arial" panose="020B0604020202020204" pitchFamily="34" charset="0"/>
              </a:rPr>
            </a:br>
            <a:endParaRPr lang="es-MX" sz="1600"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3465942918"/>
              </p:ext>
            </p:extLst>
          </p:nvPr>
        </p:nvGraphicFramePr>
        <p:xfrm>
          <a:off x="1656532" y="1135777"/>
          <a:ext cx="6599311" cy="2941295"/>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ángulo 4"/>
          <p:cNvSpPr/>
          <p:nvPr/>
        </p:nvSpPr>
        <p:spPr>
          <a:xfrm>
            <a:off x="1331640" y="4437112"/>
            <a:ext cx="6923112" cy="1779333"/>
          </a:xfrm>
          <a:prstGeom prst="rect">
            <a:avLst/>
          </a:prstGeom>
        </p:spPr>
        <p:txBody>
          <a:bodyPr wrap="square">
            <a:spAutoFit/>
          </a:bodyPr>
          <a:lstStyle/>
          <a:p>
            <a:pPr>
              <a:lnSpc>
                <a:spcPct val="107000"/>
              </a:lnSpc>
              <a:spcAft>
                <a:spcPts val="800"/>
              </a:spcAft>
            </a:pPr>
            <a:r>
              <a:rPr lang="es-MX" dirty="0">
                <a:latin typeface="Arial" panose="020B0604020202020204" pitchFamily="34" charset="0"/>
                <a:ea typeface="Calibri" panose="020F0502020204030204" pitchFamily="34" charset="0"/>
                <a:cs typeface="Arial" panose="020B0604020202020204" pitchFamily="34" charset="0"/>
              </a:rPr>
              <a:t>En el Gráfico 3 se visualiza como las ecuaciones 1 y 2, dan como resultados dos líneas paralelas, lo cual implica que NO EXISTE la intersección entre ellas y en </a:t>
            </a:r>
            <a:r>
              <a:rPr lang="es-MX" dirty="0" smtClean="0">
                <a:latin typeface="Arial" panose="020B0604020202020204" pitchFamily="34" charset="0"/>
                <a:ea typeface="Calibri" panose="020F0502020204030204" pitchFamily="34" charset="0"/>
                <a:cs typeface="Arial" panose="020B0604020202020204" pitchFamily="34" charset="0"/>
              </a:rPr>
              <a:t>consecuencia:</a:t>
            </a:r>
          </a:p>
          <a:p>
            <a:pPr>
              <a:lnSpc>
                <a:spcPct val="107000"/>
              </a:lnSpc>
              <a:spcAft>
                <a:spcPts val="800"/>
              </a:spcAft>
            </a:pPr>
            <a:endParaRPr lang="es-MX" dirty="0" smtClean="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s-MX" b="1" dirty="0" smtClean="0">
                <a:solidFill>
                  <a:srgbClr val="6A221D"/>
                </a:solidFill>
                <a:latin typeface="Arial" panose="020B0604020202020204" pitchFamily="34" charset="0"/>
                <a:ea typeface="Calibri" panose="020F0502020204030204" pitchFamily="34" charset="0"/>
                <a:cs typeface="Arial" panose="020B0604020202020204" pitchFamily="34" charset="0"/>
              </a:rPr>
              <a:t>El </a:t>
            </a:r>
            <a:r>
              <a:rPr lang="es-MX" b="1" dirty="0">
                <a:solidFill>
                  <a:srgbClr val="6A221D"/>
                </a:solidFill>
                <a:latin typeface="Arial" panose="020B0604020202020204" pitchFamily="34" charset="0"/>
                <a:ea typeface="Calibri" panose="020F0502020204030204" pitchFamily="34" charset="0"/>
                <a:cs typeface="Arial" panose="020B0604020202020204" pitchFamily="34" charset="0"/>
              </a:rPr>
              <a:t>SISTEMA es INDETERMINADO, </a:t>
            </a:r>
            <a:r>
              <a:rPr lang="es-MX" b="1" u="sng" dirty="0">
                <a:solidFill>
                  <a:srgbClr val="6A221D"/>
                </a:solidFill>
                <a:latin typeface="Arial" panose="020B0604020202020204" pitchFamily="34" charset="0"/>
                <a:ea typeface="Calibri" panose="020F0502020204030204" pitchFamily="34" charset="0"/>
                <a:cs typeface="Arial" panose="020B0604020202020204" pitchFamily="34" charset="0"/>
              </a:rPr>
              <a:t>NO HAY SOLUCIÓN</a:t>
            </a:r>
            <a:r>
              <a:rPr lang="es-MX" dirty="0">
                <a:latin typeface="Arial" panose="020B0604020202020204" pitchFamily="34" charset="0"/>
                <a:ea typeface="Calibri" panose="020F0502020204030204" pitchFamily="34" charset="0"/>
                <a:cs typeface="Arial" panose="020B0604020202020204" pitchFamily="34" charset="0"/>
              </a:rPr>
              <a:t>.</a:t>
            </a:r>
            <a:endParaRPr lang="es-MX" dirty="0">
              <a:effectLst/>
              <a:latin typeface="Arial" panose="020B0604020202020204" pitchFamily="34" charset="0"/>
              <a:ea typeface="Calibri" panose="020F0502020204030204" pitchFamily="34" charset="0"/>
              <a:cs typeface="Arial" panose="020B0604020202020204" pitchFamily="34" charset="0"/>
            </a:endParaRPr>
          </a:p>
        </p:txBody>
      </p:sp>
      <p:sp>
        <p:nvSpPr>
          <p:cNvPr id="6" name="Rectángulo 5"/>
          <p:cNvSpPr/>
          <p:nvPr/>
        </p:nvSpPr>
        <p:spPr>
          <a:xfrm>
            <a:off x="1563907" y="4077072"/>
            <a:ext cx="6696744" cy="276999"/>
          </a:xfrm>
          <a:prstGeom prst="rect">
            <a:avLst/>
          </a:prstGeom>
        </p:spPr>
        <p:txBody>
          <a:bodyPr wrap="square">
            <a:spAutoFit/>
          </a:bodyPr>
          <a:lstStyle/>
          <a:p>
            <a:pPr lvl="0"/>
            <a:r>
              <a:rPr lang="es-MX" sz="1200" b="1" dirty="0">
                <a:latin typeface="Arial" panose="020B0604020202020204" pitchFamily="34" charset="0"/>
                <a:ea typeface="Calibri" panose="020F0502020204030204" pitchFamily="34" charset="0"/>
                <a:cs typeface="Arial" panose="020B0604020202020204" pitchFamily="34" charset="0"/>
              </a:rPr>
              <a:t>Fuente: </a:t>
            </a:r>
            <a:r>
              <a:rPr lang="es-MX" sz="1200" dirty="0">
                <a:latin typeface="Arial" panose="020B0604020202020204" pitchFamily="34" charset="0"/>
                <a:ea typeface="Calibri" panose="020F0502020204030204" pitchFamily="34" charset="0"/>
                <a:cs typeface="Arial" panose="020B0604020202020204" pitchFamily="34" charset="0"/>
              </a:rPr>
              <a:t>Elaboración propia con base al Sistema de ecuaciones 2.</a:t>
            </a:r>
          </a:p>
        </p:txBody>
      </p:sp>
    </p:spTree>
    <p:extLst>
      <p:ext uri="{BB962C8B-B14F-4D97-AF65-F5344CB8AC3E}">
        <p14:creationId xmlns:p14="http://schemas.microsoft.com/office/powerpoint/2010/main" val="33036538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91680" y="980728"/>
            <a:ext cx="6995120" cy="1143000"/>
          </a:xfrm>
        </p:spPr>
        <p:txBody>
          <a:bodyPr/>
          <a:lstStyle/>
          <a:p>
            <a:r>
              <a:rPr lang="es-MX" dirty="0">
                <a:effectLst/>
              </a:rPr>
              <a:t>Conclusión:</a:t>
            </a:r>
            <a:br>
              <a:rPr lang="es-MX" dirty="0">
                <a:effectLst/>
              </a:rPr>
            </a:br>
            <a:endParaRPr lang="es-MX" dirty="0"/>
          </a:p>
        </p:txBody>
      </p:sp>
      <p:sp>
        <p:nvSpPr>
          <p:cNvPr id="3" name="Marcador de contenido 2"/>
          <p:cNvSpPr>
            <a:spLocks noGrp="1"/>
          </p:cNvSpPr>
          <p:nvPr>
            <p:ph idx="1"/>
          </p:nvPr>
        </p:nvSpPr>
        <p:spPr>
          <a:xfrm>
            <a:off x="1511660" y="2492896"/>
            <a:ext cx="7355160" cy="4525963"/>
          </a:xfrm>
        </p:spPr>
        <p:txBody>
          <a:bodyPr>
            <a:normAutofit/>
          </a:bodyPr>
          <a:lstStyle/>
          <a:p>
            <a:pPr marL="0" indent="0" algn="ctr">
              <a:buNone/>
            </a:pPr>
            <a:r>
              <a:rPr lang="es-MX" sz="2400" dirty="0">
                <a:solidFill>
                  <a:schemeClr val="tx1"/>
                </a:solidFill>
                <a:latin typeface="Arial" panose="020B0604020202020204" pitchFamily="34" charset="0"/>
                <a:cs typeface="Arial" panose="020B0604020202020204" pitchFamily="34" charset="0"/>
              </a:rPr>
              <a:t>Si bien es cierto que el método Gráfico tiene una serie de limitantes para la solución de sistema de ecuaciones lineales, debido sobre todo a la asignación de valores aleatorios que pueden estar muy alejados del rango de solución, es muy útil para visualizar la </a:t>
            </a:r>
            <a:r>
              <a:rPr lang="es-MX" sz="2400" dirty="0" smtClean="0">
                <a:solidFill>
                  <a:schemeClr val="tx1"/>
                </a:solidFill>
                <a:latin typeface="Arial" panose="020B0604020202020204" pitchFamily="34" charset="0"/>
                <a:cs typeface="Arial" panose="020B0604020202020204" pitchFamily="34" charset="0"/>
              </a:rPr>
              <a:t>consistencia </a:t>
            </a:r>
            <a:r>
              <a:rPr lang="es-MX" sz="2400" dirty="0">
                <a:solidFill>
                  <a:schemeClr val="tx1"/>
                </a:solidFill>
                <a:latin typeface="Arial" panose="020B0604020202020204" pitchFamily="34" charset="0"/>
                <a:cs typeface="Arial" panose="020B0604020202020204" pitchFamily="34" charset="0"/>
              </a:rPr>
              <a:t>o inconsistencia de un sistema.</a:t>
            </a:r>
          </a:p>
          <a:p>
            <a:pPr marL="0" indent="0" algn="ctr">
              <a:buNone/>
            </a:pPr>
            <a:endParaRPr lang="es-MX"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236663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lstStyle/>
          <a:p>
            <a:pPr algn="l"/>
            <a:r>
              <a:rPr lang="es-ES" dirty="0" smtClean="0">
                <a:latin typeface="Arial" pitchFamily="34" charset="0"/>
                <a:cs typeface="Arial" pitchFamily="34" charset="0"/>
              </a:rPr>
              <a:t>Referencias Bibliográficas</a:t>
            </a:r>
            <a:endParaRPr lang="es-MX" dirty="0">
              <a:latin typeface="Arial" pitchFamily="34" charset="0"/>
              <a:cs typeface="Arial" pitchFamily="34" charset="0"/>
            </a:endParaRPr>
          </a:p>
        </p:txBody>
      </p:sp>
      <p:sp>
        <p:nvSpPr>
          <p:cNvPr id="9" name="8 Marcador de contenido"/>
          <p:cNvSpPr>
            <a:spLocks noGrp="1"/>
          </p:cNvSpPr>
          <p:nvPr>
            <p:ph idx="1"/>
          </p:nvPr>
        </p:nvSpPr>
        <p:spPr>
          <a:xfrm>
            <a:off x="1643042" y="1600200"/>
            <a:ext cx="7043758" cy="4525963"/>
          </a:xfrm>
        </p:spPr>
        <p:txBody>
          <a:bodyPr>
            <a:normAutofit/>
          </a:bodyPr>
          <a:lstStyle/>
          <a:p>
            <a:pPr algn="just"/>
            <a:r>
              <a:rPr lang="es-ES" sz="1800" i="1" dirty="0" err="1" smtClean="0">
                <a:solidFill>
                  <a:schemeClr val="tx1"/>
                </a:solidFill>
                <a:latin typeface="Arial" panose="020B0604020202020204" pitchFamily="34" charset="0"/>
                <a:cs typeface="Arial" panose="020B0604020202020204" pitchFamily="34" charset="0"/>
              </a:rPr>
              <a:t>Budnick</a:t>
            </a:r>
            <a:r>
              <a:rPr lang="es-ES" sz="1800" i="1" dirty="0" smtClean="0">
                <a:solidFill>
                  <a:schemeClr val="tx1"/>
                </a:solidFill>
                <a:latin typeface="Arial" panose="020B0604020202020204" pitchFamily="34" charset="0"/>
                <a:cs typeface="Arial" panose="020B0604020202020204" pitchFamily="34" charset="0"/>
              </a:rPr>
              <a:t>, </a:t>
            </a:r>
            <a:r>
              <a:rPr lang="es-MX" sz="1800" dirty="0">
                <a:solidFill>
                  <a:schemeClr val="tx1"/>
                </a:solidFill>
                <a:latin typeface="Arial" panose="020B0604020202020204" pitchFamily="34" charset="0"/>
                <a:cs typeface="Arial" panose="020B0604020202020204" pitchFamily="34" charset="0"/>
              </a:rPr>
              <a:t>Frank S</a:t>
            </a:r>
            <a:r>
              <a:rPr lang="es-MX" sz="1800" dirty="0" smtClean="0">
                <a:solidFill>
                  <a:schemeClr val="tx1"/>
                </a:solidFill>
                <a:latin typeface="Arial" panose="020B0604020202020204" pitchFamily="34" charset="0"/>
                <a:cs typeface="Arial" panose="020B0604020202020204" pitchFamily="34" charset="0"/>
              </a:rPr>
              <a:t>. (2007). </a:t>
            </a:r>
            <a:r>
              <a:rPr lang="es-ES" sz="1800" i="1" dirty="0">
                <a:solidFill>
                  <a:schemeClr val="tx1"/>
                </a:solidFill>
                <a:latin typeface="Arial" panose="020B0604020202020204" pitchFamily="34" charset="0"/>
                <a:cs typeface="Arial" panose="020B0604020202020204" pitchFamily="34" charset="0"/>
              </a:rPr>
              <a:t>Matemáticas aplicadas a la </a:t>
            </a:r>
            <a:r>
              <a:rPr lang="es-ES" sz="1800" i="1" dirty="0" smtClean="0">
                <a:solidFill>
                  <a:schemeClr val="tx1"/>
                </a:solidFill>
                <a:latin typeface="Arial" panose="020B0604020202020204" pitchFamily="34" charset="0"/>
                <a:cs typeface="Arial" panose="020B0604020202020204" pitchFamily="34" charset="0"/>
              </a:rPr>
              <a:t>	economía</a:t>
            </a:r>
            <a:r>
              <a:rPr lang="es-ES" sz="1800" i="1" dirty="0">
                <a:solidFill>
                  <a:schemeClr val="tx1"/>
                </a:solidFill>
                <a:latin typeface="Arial" panose="020B0604020202020204" pitchFamily="34" charset="0"/>
                <a:cs typeface="Arial" panose="020B0604020202020204" pitchFamily="34" charset="0"/>
              </a:rPr>
              <a:t>, administración y ciencias </a:t>
            </a:r>
            <a:r>
              <a:rPr lang="es-ES" sz="1800" i="1" dirty="0" smtClean="0">
                <a:solidFill>
                  <a:schemeClr val="tx1"/>
                </a:solidFill>
                <a:latin typeface="Arial" panose="020B0604020202020204" pitchFamily="34" charset="0"/>
                <a:cs typeface="Arial" panose="020B0604020202020204" pitchFamily="34" charset="0"/>
              </a:rPr>
              <a:t>sociales</a:t>
            </a:r>
            <a:r>
              <a:rPr lang="es-MX" sz="1800" dirty="0" smtClean="0">
                <a:solidFill>
                  <a:schemeClr val="tx1"/>
                </a:solidFill>
                <a:latin typeface="Arial" panose="020B0604020202020204" pitchFamily="34" charset="0"/>
                <a:cs typeface="Arial" panose="020B0604020202020204" pitchFamily="34" charset="0"/>
              </a:rPr>
              <a:t>, 4 ed., 	</a:t>
            </a:r>
            <a:r>
              <a:rPr lang="es-MX" sz="1800" dirty="0" err="1" smtClean="0">
                <a:solidFill>
                  <a:schemeClr val="tx1"/>
                </a:solidFill>
                <a:latin typeface="Arial" panose="020B0604020202020204" pitchFamily="34" charset="0"/>
                <a:cs typeface="Arial" panose="020B0604020202020204" pitchFamily="34" charset="0"/>
              </a:rPr>
              <a:t>McGrawHill</a:t>
            </a:r>
            <a:r>
              <a:rPr lang="es-MX" sz="1800" dirty="0" smtClean="0">
                <a:solidFill>
                  <a:schemeClr val="tx1"/>
                </a:solidFill>
                <a:latin typeface="Arial" panose="020B0604020202020204" pitchFamily="34" charset="0"/>
                <a:cs typeface="Arial" panose="020B0604020202020204" pitchFamily="34" charset="0"/>
              </a:rPr>
              <a:t>, 1174 Pp.</a:t>
            </a:r>
          </a:p>
          <a:p>
            <a:r>
              <a:rPr lang="es-MX" sz="1800" dirty="0" smtClean="0">
                <a:solidFill>
                  <a:schemeClr val="tx1"/>
                </a:solidFill>
                <a:latin typeface="Arial" panose="020B0604020202020204" pitchFamily="34" charset="0"/>
                <a:cs typeface="Arial" panose="020B0604020202020204" pitchFamily="34" charset="0"/>
              </a:rPr>
              <a:t>Peterson, </a:t>
            </a:r>
            <a:r>
              <a:rPr lang="es-MX" sz="1800" dirty="0">
                <a:solidFill>
                  <a:schemeClr val="tx1"/>
                </a:solidFill>
                <a:latin typeface="Arial" panose="020B0604020202020204" pitchFamily="34" charset="0"/>
                <a:cs typeface="Arial" panose="020B0604020202020204" pitchFamily="34" charset="0"/>
              </a:rPr>
              <a:t>John C. </a:t>
            </a:r>
            <a:r>
              <a:rPr lang="es-MX" sz="1800" dirty="0" smtClean="0">
                <a:solidFill>
                  <a:schemeClr val="tx1"/>
                </a:solidFill>
                <a:latin typeface="Arial" panose="020B0604020202020204" pitchFamily="34" charset="0"/>
                <a:cs typeface="Arial" panose="020B0604020202020204" pitchFamily="34" charset="0"/>
              </a:rPr>
              <a:t>(2005). </a:t>
            </a:r>
            <a:r>
              <a:rPr lang="es-MX" sz="1800" i="1" dirty="0" smtClean="0">
                <a:solidFill>
                  <a:schemeClr val="tx1"/>
                </a:solidFill>
                <a:latin typeface="Arial" panose="020B0604020202020204" pitchFamily="34" charset="0"/>
                <a:cs typeface="Arial" panose="020B0604020202020204" pitchFamily="34" charset="0"/>
              </a:rPr>
              <a:t>Matemáticas Básicas</a:t>
            </a:r>
            <a:r>
              <a:rPr lang="es-MX" sz="1800" dirty="0" smtClean="0">
                <a:solidFill>
                  <a:schemeClr val="tx1"/>
                </a:solidFill>
                <a:latin typeface="Arial" panose="020B0604020202020204" pitchFamily="34" charset="0"/>
                <a:cs typeface="Arial" panose="020B0604020202020204" pitchFamily="34" charset="0"/>
              </a:rPr>
              <a:t>, </a:t>
            </a:r>
            <a:r>
              <a:rPr lang="es-MX" sz="1800" dirty="0">
                <a:solidFill>
                  <a:schemeClr val="tx1"/>
                </a:solidFill>
                <a:latin typeface="Arial" panose="020B0604020202020204" pitchFamily="34" charset="0"/>
                <a:cs typeface="Arial" panose="020B0604020202020204" pitchFamily="34" charset="0"/>
              </a:rPr>
              <a:t>2ed, </a:t>
            </a:r>
            <a:r>
              <a:rPr lang="es-MX" sz="1800" dirty="0" smtClean="0">
                <a:solidFill>
                  <a:schemeClr val="tx1"/>
                </a:solidFill>
                <a:latin typeface="Arial" panose="020B0604020202020204" pitchFamily="34" charset="0"/>
                <a:cs typeface="Arial" panose="020B0604020202020204" pitchFamily="34" charset="0"/>
              </a:rPr>
              <a:t>CECSA, 	953 Pp.</a:t>
            </a:r>
            <a:endParaRPr lang="es-MX" sz="1800" dirty="0">
              <a:solidFill>
                <a:schemeClr val="tx1"/>
              </a:solidFill>
              <a:latin typeface="Arial" panose="020B0604020202020204" pitchFamily="34" charset="0"/>
              <a:cs typeface="Arial" panose="020B0604020202020204" pitchFamily="34" charset="0"/>
            </a:endParaRPr>
          </a:p>
          <a:p>
            <a:pPr marL="0" indent="0" algn="just">
              <a:buNone/>
            </a:pPr>
            <a:endParaRPr lang="es-MX" sz="1800" dirty="0" smtClean="0">
              <a:solidFill>
                <a:schemeClr val="tx1"/>
              </a:solidFill>
              <a:latin typeface="Arial" panose="020B0604020202020204" pitchFamily="34" charset="0"/>
              <a:cs typeface="Arial" panose="020B0604020202020204" pitchFamily="34" charset="0"/>
            </a:endParaRPr>
          </a:p>
          <a:p>
            <a:pPr marL="0" indent="0">
              <a:buNone/>
            </a:pPr>
            <a:endParaRPr lang="es-MX" sz="2400" dirty="0"/>
          </a:p>
          <a:p>
            <a:pPr marL="0" indent="0">
              <a:buNone/>
            </a:pPr>
            <a:endParaRPr lang="es-MX" sz="2400" dirty="0">
              <a:latin typeface="Arial" pitchFamily="34" charset="0"/>
              <a:cs typeface="Arial" pitchFamily="34" charset="0"/>
            </a:endParaRPr>
          </a:p>
        </p:txBody>
      </p:sp>
    </p:spTree>
    <p:extLst>
      <p:ext uri="{BB962C8B-B14F-4D97-AF65-F5344CB8AC3E}">
        <p14:creationId xmlns:p14="http://schemas.microsoft.com/office/powerpoint/2010/main" val="3644256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idx="1"/>
          </p:nvPr>
        </p:nvSpPr>
        <p:spPr/>
        <p:txBody>
          <a:bodyPr>
            <a:normAutofit fontScale="92500" lnSpcReduction="10000"/>
          </a:bodyPr>
          <a:lstStyle/>
          <a:p>
            <a:pPr lvl="1"/>
            <a:r>
              <a:rPr lang="es-MX" dirty="0">
                <a:effectLst>
                  <a:outerShdw blurRad="38100" dist="38100" dir="2700000" algn="tl">
                    <a:srgbClr val="000000">
                      <a:alpha val="43137"/>
                    </a:srgbClr>
                  </a:outerShdw>
                </a:effectLst>
                <a:latin typeface="Arial" pitchFamily="34" charset="0"/>
                <a:cs typeface="Arial" pitchFamily="34" charset="0"/>
              </a:rPr>
              <a:t>Área </a:t>
            </a:r>
            <a:r>
              <a:rPr lang="es-MX" dirty="0" smtClean="0">
                <a:effectLst>
                  <a:outerShdw blurRad="38100" dist="38100" dir="2700000" algn="tl">
                    <a:srgbClr val="000000">
                      <a:alpha val="43137"/>
                    </a:srgbClr>
                  </a:outerShdw>
                </a:effectLst>
                <a:latin typeface="Arial" pitchFamily="34" charset="0"/>
                <a:cs typeface="Arial" pitchFamily="34" charset="0"/>
              </a:rPr>
              <a:t>Académica:</a:t>
            </a:r>
            <a:r>
              <a:rPr lang="es-MX" dirty="0" smtClean="0">
                <a:latin typeface="Arial" pitchFamily="34" charset="0"/>
                <a:cs typeface="Arial" pitchFamily="34" charset="0"/>
              </a:rPr>
              <a:t> Comercio Exterior y Economía</a:t>
            </a:r>
          </a:p>
          <a:p>
            <a:pPr lvl="1"/>
            <a:endParaRPr lang="es-MX" sz="2000" b="1" dirty="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Tema</a:t>
            </a:r>
            <a:r>
              <a:rPr lang="es-MX" dirty="0">
                <a:effectLst>
                  <a:outerShdw blurRad="38100" dist="38100" dir="2700000" algn="tl">
                    <a:srgbClr val="000000">
                      <a:alpha val="43137"/>
                    </a:srgbClr>
                  </a:outerShdw>
                </a:effectLst>
                <a:latin typeface="Arial" pitchFamily="34" charset="0"/>
                <a:cs typeface="Arial" pitchFamily="34" charset="0"/>
              </a:rPr>
              <a:t>: </a:t>
            </a:r>
            <a:r>
              <a:rPr lang="es-MX" dirty="0">
                <a:latin typeface="Arial" pitchFamily="34" charset="0"/>
                <a:cs typeface="Arial" pitchFamily="34" charset="0"/>
              </a:rPr>
              <a:t>Ecuaciones simultáneas: Determinación e indeterminación por </a:t>
            </a:r>
            <a:r>
              <a:rPr lang="es-MX" dirty="0" smtClean="0">
                <a:latin typeface="Arial" pitchFamily="34" charset="0"/>
                <a:cs typeface="Arial" pitchFamily="34" charset="0"/>
              </a:rPr>
              <a:t>método gráfico.</a:t>
            </a:r>
          </a:p>
          <a:p>
            <a:pPr lvl="1"/>
            <a:endParaRPr lang="es-MX" sz="2000" b="1" dirty="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Profesores:</a:t>
            </a:r>
            <a:r>
              <a:rPr lang="es-MX" dirty="0" smtClean="0">
                <a:latin typeface="Arial" pitchFamily="34" charset="0"/>
                <a:cs typeface="Arial" pitchFamily="34" charset="0"/>
              </a:rPr>
              <a:t> Yolanda </a:t>
            </a:r>
            <a:r>
              <a:rPr lang="es-MX" dirty="0" smtClean="0">
                <a:latin typeface="Arial" pitchFamily="34" charset="0"/>
                <a:cs typeface="Arial" pitchFamily="34" charset="0"/>
              </a:rPr>
              <a:t>Sánchez </a:t>
            </a:r>
            <a:r>
              <a:rPr lang="es-MX" dirty="0" smtClean="0">
                <a:latin typeface="Arial" pitchFamily="34" charset="0"/>
                <a:cs typeface="Arial" pitchFamily="34" charset="0"/>
              </a:rPr>
              <a:t>Torres, </a:t>
            </a:r>
            <a:r>
              <a:rPr lang="es-MX" dirty="0" err="1" smtClean="0">
                <a:latin typeface="Arial" pitchFamily="34" charset="0"/>
                <a:cs typeface="Arial" pitchFamily="34" charset="0"/>
              </a:rPr>
              <a:t>Danae</a:t>
            </a:r>
            <a:r>
              <a:rPr lang="es-MX" dirty="0" smtClean="0">
                <a:latin typeface="Arial" pitchFamily="34" charset="0"/>
                <a:cs typeface="Arial" pitchFamily="34" charset="0"/>
              </a:rPr>
              <a:t> </a:t>
            </a:r>
            <a:r>
              <a:rPr lang="es-MX" dirty="0" err="1" smtClean="0">
                <a:latin typeface="Arial" pitchFamily="34" charset="0"/>
                <a:cs typeface="Arial" pitchFamily="34" charset="0"/>
              </a:rPr>
              <a:t>Duana</a:t>
            </a:r>
            <a:r>
              <a:rPr lang="es-MX" dirty="0" smtClean="0">
                <a:latin typeface="Arial" pitchFamily="34" charset="0"/>
                <a:cs typeface="Arial" pitchFamily="34" charset="0"/>
              </a:rPr>
              <a:t> </a:t>
            </a:r>
            <a:r>
              <a:rPr lang="es-MX" dirty="0" smtClean="0">
                <a:latin typeface="Arial" pitchFamily="34" charset="0"/>
                <a:cs typeface="Arial" pitchFamily="34" charset="0"/>
              </a:rPr>
              <a:t>Ávila, Aníbal </a:t>
            </a:r>
            <a:r>
              <a:rPr lang="es-MX" dirty="0" smtClean="0">
                <a:latin typeface="Arial" pitchFamily="34" charset="0"/>
                <a:cs typeface="Arial" pitchFamily="34" charset="0"/>
              </a:rPr>
              <a:t>Terrones Cordero</a:t>
            </a:r>
          </a:p>
          <a:p>
            <a:pPr lvl="1"/>
            <a:endParaRPr lang="es-MX" sz="2000" dirty="0" smtClean="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Periodo:</a:t>
            </a:r>
            <a:r>
              <a:rPr lang="es-MX" dirty="0" smtClean="0">
                <a:latin typeface="Arial" pitchFamily="34" charset="0"/>
                <a:cs typeface="Arial" pitchFamily="34" charset="0"/>
              </a:rPr>
              <a:t> Julio-Diciembre 2016</a:t>
            </a:r>
            <a:endParaRPr lang="es-MX" sz="2000" dirty="0">
              <a:latin typeface="Arial" pitchFamily="34" charset="0"/>
              <a:cs typeface="Arial" pitchFamily="34" charset="0"/>
            </a:endParaRPr>
          </a:p>
          <a:p>
            <a:endParaRPr lang="es-MX" dirty="0"/>
          </a:p>
        </p:txBody>
      </p:sp>
    </p:spTree>
    <p:extLst>
      <p:ext uri="{BB962C8B-B14F-4D97-AF65-F5344CB8AC3E}">
        <p14:creationId xmlns:p14="http://schemas.microsoft.com/office/powerpoint/2010/main" val="42515747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71600" y="476672"/>
            <a:ext cx="7920880" cy="1296144"/>
          </a:xfrm>
        </p:spPr>
        <p:txBody>
          <a:bodyPr/>
          <a:lstStyle/>
          <a:p>
            <a:r>
              <a:rPr lang="fr-FR" sz="2800" b="1" u="sng" dirty="0" smtClean="0">
                <a:latin typeface="Arial" pitchFamily="34" charset="0"/>
                <a:cs typeface="Arial" pitchFamily="34" charset="0"/>
              </a:rPr>
              <a:t>Tema:</a:t>
            </a:r>
            <a:r>
              <a:rPr lang="fr-FR" sz="2800" b="1" u="sng" dirty="0" smtClean="0">
                <a:latin typeface="Arial" pitchFamily="34" charset="0"/>
                <a:cs typeface="Arial" pitchFamily="34" charset="0"/>
              </a:rPr>
              <a:t/>
            </a:r>
            <a:br>
              <a:rPr lang="fr-FR" sz="2800" b="1" u="sng" dirty="0" smtClean="0">
                <a:latin typeface="Arial" pitchFamily="34" charset="0"/>
                <a:cs typeface="Arial" pitchFamily="34" charset="0"/>
              </a:rPr>
            </a:br>
            <a:r>
              <a:rPr lang="es-MX" sz="2800" dirty="0">
                <a:latin typeface="Arial" pitchFamily="34" charset="0"/>
                <a:cs typeface="Arial" pitchFamily="34" charset="0"/>
              </a:rPr>
              <a:t>Ecuaciones simultáneas: Determinación e indeterminación por método gráfico</a:t>
            </a:r>
            <a:r>
              <a:rPr lang="es-MX" sz="2800" b="1" u="sng" dirty="0">
                <a:latin typeface="Arial" pitchFamily="34" charset="0"/>
                <a:cs typeface="Arial" pitchFamily="34" charset="0"/>
              </a:rPr>
              <a:t/>
            </a:r>
            <a:br>
              <a:rPr lang="es-MX" sz="2800" b="1" u="sng" dirty="0">
                <a:latin typeface="Arial" pitchFamily="34" charset="0"/>
                <a:cs typeface="Arial" pitchFamily="34" charset="0"/>
              </a:rPr>
            </a:br>
            <a:endParaRPr lang="es-MX" sz="2800" dirty="0">
              <a:latin typeface="Arial" pitchFamily="34" charset="0"/>
              <a:cs typeface="Arial" pitchFamily="34" charset="0"/>
            </a:endParaRPr>
          </a:p>
        </p:txBody>
      </p:sp>
      <p:sp>
        <p:nvSpPr>
          <p:cNvPr id="3" name="2 Marcador de contenido"/>
          <p:cNvSpPr>
            <a:spLocks noGrp="1"/>
          </p:cNvSpPr>
          <p:nvPr>
            <p:ph idx="1"/>
          </p:nvPr>
        </p:nvSpPr>
        <p:spPr>
          <a:xfrm>
            <a:off x="1331640" y="1772816"/>
            <a:ext cx="7355160" cy="4353347"/>
          </a:xfrm>
        </p:spPr>
        <p:txBody>
          <a:bodyPr>
            <a:normAutofit fontScale="77500" lnSpcReduction="20000"/>
          </a:bodyPr>
          <a:lstStyle/>
          <a:p>
            <a:pPr algn="ctr">
              <a:lnSpc>
                <a:spcPct val="90000"/>
              </a:lnSpc>
              <a:buNone/>
            </a:pPr>
            <a:r>
              <a:rPr lang="fr-FR" b="1" u="sng" dirty="0">
                <a:effectLst>
                  <a:outerShdw blurRad="38100" dist="38100" dir="2700000" algn="tl">
                    <a:srgbClr val="000000">
                      <a:alpha val="43137"/>
                    </a:srgbClr>
                  </a:outerShdw>
                </a:effectLst>
                <a:latin typeface="Arial" pitchFamily="34" charset="0"/>
                <a:cs typeface="Arial" pitchFamily="34" charset="0"/>
              </a:rPr>
              <a:t> Abstract</a:t>
            </a:r>
            <a:r>
              <a:rPr lang="fr-FR" b="1" u="sng" dirty="0" smtClean="0">
                <a:effectLst>
                  <a:outerShdw blurRad="38100" dist="38100" dir="2700000" algn="tl">
                    <a:srgbClr val="000000">
                      <a:alpha val="43137"/>
                    </a:srgbClr>
                  </a:outerShdw>
                </a:effectLst>
                <a:latin typeface="Arial" pitchFamily="34" charset="0"/>
                <a:cs typeface="Arial" pitchFamily="34" charset="0"/>
              </a:rPr>
              <a:t>:</a:t>
            </a:r>
          </a:p>
          <a:p>
            <a:pPr algn="ctr">
              <a:lnSpc>
                <a:spcPct val="90000"/>
              </a:lnSpc>
              <a:buNone/>
            </a:pPr>
            <a:endParaRPr lang="fr-FR" b="1" u="sng" dirty="0" smtClean="0">
              <a:effectLst>
                <a:outerShdw blurRad="38100" dist="38100" dir="2700000" algn="tl">
                  <a:srgbClr val="000000">
                    <a:alpha val="43137"/>
                  </a:srgbClr>
                </a:outerShdw>
              </a:effectLst>
              <a:latin typeface="Arial" pitchFamily="34" charset="0"/>
              <a:cs typeface="Arial" pitchFamily="34" charset="0"/>
            </a:endParaRPr>
          </a:p>
          <a:p>
            <a:pPr algn="just">
              <a:lnSpc>
                <a:spcPct val="90000"/>
              </a:lnSpc>
              <a:buNone/>
            </a:pPr>
            <a:r>
              <a:rPr lang="en-US" dirty="0" smtClean="0">
                <a:latin typeface="Arial" pitchFamily="34" charset="0"/>
                <a:cs typeface="Arial" pitchFamily="34" charset="0"/>
              </a:rPr>
              <a:t>    </a:t>
            </a:r>
            <a:r>
              <a:rPr lang="en-US" dirty="0" smtClean="0">
                <a:solidFill>
                  <a:schemeClr val="tx1"/>
                </a:solidFill>
                <a:latin typeface="Arial" pitchFamily="34" charset="0"/>
                <a:cs typeface="Arial" pitchFamily="34" charset="0"/>
              </a:rPr>
              <a:t>The </a:t>
            </a:r>
            <a:r>
              <a:rPr lang="en-US" dirty="0">
                <a:solidFill>
                  <a:schemeClr val="tx1"/>
                </a:solidFill>
                <a:latin typeface="Arial" pitchFamily="34" charset="0"/>
                <a:cs typeface="Arial" pitchFamily="34" charset="0"/>
              </a:rPr>
              <a:t>solution to a system of simultaneous equations is </a:t>
            </a:r>
            <a:r>
              <a:rPr lang="en-US" dirty="0" smtClean="0">
                <a:solidFill>
                  <a:schemeClr val="tx1"/>
                </a:solidFill>
                <a:latin typeface="Arial" pitchFamily="34" charset="0"/>
                <a:cs typeface="Arial" pitchFamily="34" charset="0"/>
              </a:rPr>
              <a:t>a great </a:t>
            </a:r>
            <a:r>
              <a:rPr lang="en-US" dirty="0">
                <a:solidFill>
                  <a:schemeClr val="tx1"/>
                </a:solidFill>
                <a:latin typeface="Arial" pitchFamily="34" charset="0"/>
                <a:cs typeface="Arial" pitchFamily="34" charset="0"/>
              </a:rPr>
              <a:t>interest. However it is important to conceptualize and visualize before the involvement of simultaneity in the determination or indeterminacy of the system, through the use of the graphical method as discussed in this presentation.</a:t>
            </a:r>
            <a:endParaRPr lang="fr-FR" dirty="0" smtClean="0">
              <a:solidFill>
                <a:schemeClr val="tx1"/>
              </a:solidFill>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120000"/>
              </a:lnSpc>
              <a:buNone/>
            </a:pPr>
            <a:r>
              <a:rPr lang="fr-FR" b="1" u="sng" dirty="0" smtClean="0">
                <a:effectLst>
                  <a:outerShdw blurRad="38100" dist="38100" dir="2700000" algn="tl">
                    <a:srgbClr val="000000">
                      <a:alpha val="43137"/>
                    </a:srgbClr>
                  </a:outerShdw>
                </a:effectLst>
                <a:latin typeface="Arial" pitchFamily="34" charset="0"/>
                <a:cs typeface="Arial" pitchFamily="34" charset="0"/>
              </a:rPr>
              <a:t>Keywords</a:t>
            </a:r>
            <a:r>
              <a:rPr lang="fr-FR" b="1" dirty="0" smtClean="0">
                <a:effectLst>
                  <a:outerShdw blurRad="38100" dist="38100" dir="2700000" algn="tl">
                    <a:srgbClr val="000000">
                      <a:alpha val="43137"/>
                    </a:srgbClr>
                  </a:outerShdw>
                </a:effectLst>
                <a:latin typeface="Arial" pitchFamily="34" charset="0"/>
                <a:cs typeface="Arial" pitchFamily="34" charset="0"/>
              </a:rPr>
              <a:t>: </a:t>
            </a:r>
            <a:r>
              <a:rPr lang="en-US" sz="3100" dirty="0">
                <a:solidFill>
                  <a:schemeClr val="tx1"/>
                </a:solidFill>
                <a:latin typeface="Arial" pitchFamily="34" charset="0"/>
                <a:cs typeface="Arial" pitchFamily="34" charset="0"/>
              </a:rPr>
              <a:t>simultaneous </a:t>
            </a:r>
            <a:r>
              <a:rPr lang="en-US" sz="3100" dirty="0" smtClean="0">
                <a:solidFill>
                  <a:schemeClr val="tx1"/>
                </a:solidFill>
                <a:latin typeface="Arial" pitchFamily="34" charset="0"/>
                <a:cs typeface="Arial" pitchFamily="34" charset="0"/>
              </a:rPr>
              <a:t>equations, </a:t>
            </a:r>
            <a:r>
              <a:rPr lang="en-US" sz="3100" dirty="0" smtClean="0">
                <a:solidFill>
                  <a:schemeClr val="tx1"/>
                </a:solidFill>
                <a:latin typeface="Arial" pitchFamily="34" charset="0"/>
                <a:cs typeface="Arial" pitchFamily="34" charset="0"/>
              </a:rPr>
              <a:t>determination</a:t>
            </a:r>
            <a:r>
              <a:rPr lang="en-US" sz="3100" dirty="0" smtClean="0">
                <a:solidFill>
                  <a:schemeClr val="tx1"/>
                </a:solidFill>
                <a:latin typeface="Arial" pitchFamily="34" charset="0"/>
                <a:cs typeface="Arial" pitchFamily="34" charset="0"/>
              </a:rPr>
              <a:t>, indeterminacy, </a:t>
            </a:r>
            <a:r>
              <a:rPr lang="en-US" sz="3100" dirty="0">
                <a:solidFill>
                  <a:schemeClr val="tx1"/>
                </a:solidFill>
                <a:latin typeface="Arial" pitchFamily="34" charset="0"/>
                <a:cs typeface="Arial" pitchFamily="34" charset="0"/>
              </a:rPr>
              <a:t>graphical </a:t>
            </a:r>
            <a:r>
              <a:rPr lang="en-US" sz="3100" dirty="0" smtClean="0">
                <a:solidFill>
                  <a:schemeClr val="tx1"/>
                </a:solidFill>
                <a:latin typeface="Arial" pitchFamily="34" charset="0"/>
                <a:cs typeface="Arial" pitchFamily="34" charset="0"/>
              </a:rPr>
              <a:t>method.</a:t>
            </a:r>
            <a:endParaRPr lang="es-MX" sz="31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18393560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a:xfrm>
            <a:off x="1643042" y="692696"/>
            <a:ext cx="6995120" cy="1440160"/>
          </a:xfrm>
        </p:spPr>
        <p:txBody>
          <a:bodyPr/>
          <a:lstStyle/>
          <a:p>
            <a:r>
              <a:rPr lang="es-MX" sz="2000" b="1" dirty="0" smtClean="0">
                <a:latin typeface="Arial" pitchFamily="34" charset="0"/>
                <a:cs typeface="Arial" pitchFamily="34" charset="0"/>
              </a:rPr>
              <a:t>SISTEMA DE ECUACIONES SIMULTÁNEAS</a:t>
            </a:r>
            <a:r>
              <a:rPr lang="es-MX" sz="1200" dirty="0" smtClean="0">
                <a:latin typeface="Arial" pitchFamily="34" charset="0"/>
                <a:cs typeface="Arial" pitchFamily="34" charset="0"/>
              </a:rPr>
              <a:t/>
            </a:r>
            <a:br>
              <a:rPr lang="es-MX" sz="1200" dirty="0" smtClean="0">
                <a:latin typeface="Arial" pitchFamily="34" charset="0"/>
                <a:cs typeface="Arial" pitchFamily="34" charset="0"/>
              </a:rPr>
            </a:br>
            <a:r>
              <a:rPr lang="es-MX" sz="1400" dirty="0" smtClean="0">
                <a:solidFill>
                  <a:schemeClr val="tx1"/>
                </a:solidFill>
                <a:latin typeface="Arial" pitchFamily="34" charset="0"/>
                <a:cs typeface="Arial" pitchFamily="34" charset="0"/>
              </a:rPr>
              <a:t>Es </a:t>
            </a:r>
            <a:r>
              <a:rPr lang="es-MX" sz="1400" dirty="0">
                <a:solidFill>
                  <a:schemeClr val="tx1"/>
                </a:solidFill>
                <a:latin typeface="Arial" pitchFamily="34" charset="0"/>
                <a:cs typeface="Arial" pitchFamily="34" charset="0"/>
              </a:rPr>
              <a:t>un conjunto o reunión de dos o más ecuaciones con dos o más incógnitas de grado uno;  cuya solución confluye en un mismo punto o en un mismo momento.</a:t>
            </a:r>
            <a:br>
              <a:rPr lang="es-MX" sz="1400" dirty="0">
                <a:solidFill>
                  <a:schemeClr val="tx1"/>
                </a:solidFill>
                <a:latin typeface="Arial" pitchFamily="34" charset="0"/>
                <a:cs typeface="Arial" pitchFamily="34" charset="0"/>
              </a:rPr>
            </a:br>
            <a:r>
              <a:rPr lang="es-MX" sz="1400" dirty="0">
                <a:solidFill>
                  <a:schemeClr val="tx1"/>
                </a:solidFill>
                <a:latin typeface="Arial" pitchFamily="34" charset="0"/>
                <a:cs typeface="Arial" pitchFamily="34" charset="0"/>
              </a:rPr>
              <a:t>La solución al sistema de ecuaciones puede ser:</a:t>
            </a:r>
            <a:br>
              <a:rPr lang="es-MX" sz="1400" dirty="0">
                <a:solidFill>
                  <a:schemeClr val="tx1"/>
                </a:solidFill>
                <a:latin typeface="Arial" pitchFamily="34" charset="0"/>
                <a:cs typeface="Arial" pitchFamily="34" charset="0"/>
              </a:rPr>
            </a:br>
            <a:r>
              <a:rPr lang="es-MX" sz="1400" dirty="0">
                <a:solidFill>
                  <a:schemeClr val="tx1"/>
                </a:solidFill>
                <a:latin typeface="Arial" pitchFamily="34" charset="0"/>
                <a:cs typeface="Arial" pitchFamily="34" charset="0"/>
              </a:rPr>
              <a:t/>
            </a:r>
            <a:br>
              <a:rPr lang="es-MX" sz="1400" dirty="0">
                <a:solidFill>
                  <a:schemeClr val="tx1"/>
                </a:solidFill>
                <a:latin typeface="Arial" pitchFamily="34" charset="0"/>
                <a:cs typeface="Arial" pitchFamily="34" charset="0"/>
              </a:rPr>
            </a:br>
            <a:endParaRPr lang="es-MX" sz="1400" dirty="0">
              <a:solidFill>
                <a:schemeClr val="tx1"/>
              </a:solidFill>
              <a:latin typeface="Arial" pitchFamily="34" charset="0"/>
              <a:cs typeface="Arial" pitchFamily="34" charset="0"/>
            </a:endParaRPr>
          </a:p>
        </p:txBody>
      </p:sp>
      <p:sp>
        <p:nvSpPr>
          <p:cNvPr id="9" name="8 Marcador de contenido"/>
          <p:cNvSpPr>
            <a:spLocks noGrp="1"/>
          </p:cNvSpPr>
          <p:nvPr>
            <p:ph idx="1"/>
          </p:nvPr>
        </p:nvSpPr>
        <p:spPr>
          <a:xfrm>
            <a:off x="1655392" y="2132856"/>
            <a:ext cx="7043758" cy="3705275"/>
          </a:xfrm>
        </p:spPr>
        <p:txBody>
          <a:bodyPr/>
          <a:lstStyle/>
          <a:p>
            <a:pPr marL="0" indent="0" algn="ctr">
              <a:buNone/>
            </a:pPr>
            <a:r>
              <a:rPr lang="es-MX" sz="2000" dirty="0" smtClean="0"/>
              <a:t>Figura 1. Sistema de Ecuaciones Simultáneas</a:t>
            </a:r>
          </a:p>
          <a:p>
            <a:pPr marL="0" indent="0">
              <a:buNone/>
            </a:pPr>
            <a:endParaRPr lang="es-MX" dirty="0" smtClean="0"/>
          </a:p>
          <a:p>
            <a:pPr marL="0" indent="0">
              <a:buNone/>
            </a:pPr>
            <a:endParaRPr lang="es-MX" dirty="0">
              <a:latin typeface="Arial" pitchFamily="34" charset="0"/>
              <a:cs typeface="Arial" pitchFamily="34" charset="0"/>
            </a:endParaRPr>
          </a:p>
        </p:txBody>
      </p:sp>
      <p:graphicFrame>
        <p:nvGraphicFramePr>
          <p:cNvPr id="4" name="Diagrama 3"/>
          <p:cNvGraphicFramePr/>
          <p:nvPr>
            <p:extLst>
              <p:ext uri="{D42A27DB-BD31-4B8C-83A1-F6EECF244321}">
                <p14:modId xmlns:p14="http://schemas.microsoft.com/office/powerpoint/2010/main" val="3501084281"/>
              </p:ext>
            </p:extLst>
          </p:nvPr>
        </p:nvGraphicFramePr>
        <p:xfrm>
          <a:off x="2424838" y="2565757"/>
          <a:ext cx="5688632" cy="3096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ángulo 2"/>
          <p:cNvSpPr/>
          <p:nvPr/>
        </p:nvSpPr>
        <p:spPr>
          <a:xfrm>
            <a:off x="2411760" y="5373216"/>
            <a:ext cx="5832648" cy="276999"/>
          </a:xfrm>
          <a:prstGeom prst="rect">
            <a:avLst/>
          </a:prstGeom>
        </p:spPr>
        <p:txBody>
          <a:bodyPr wrap="square">
            <a:spAutoFit/>
          </a:bodyPr>
          <a:lstStyle/>
          <a:p>
            <a:pPr lvl="0"/>
            <a:r>
              <a:rPr lang="es-MX" sz="1200" b="1" dirty="0">
                <a:latin typeface="Arial" panose="020B0604020202020204" pitchFamily="34" charset="0"/>
                <a:ea typeface="Calibri" panose="020F0502020204030204" pitchFamily="34" charset="0"/>
                <a:cs typeface="Arial" panose="020B0604020202020204" pitchFamily="34" charset="0"/>
              </a:rPr>
              <a:t>Fuente: </a:t>
            </a:r>
            <a:r>
              <a:rPr lang="es-MX" sz="1200" dirty="0">
                <a:latin typeface="Arial" panose="020B0604020202020204" pitchFamily="34" charset="0"/>
                <a:ea typeface="Calibri" panose="020F0502020204030204" pitchFamily="34" charset="0"/>
                <a:cs typeface="Arial" panose="020B0604020202020204" pitchFamily="34" charset="0"/>
              </a:rPr>
              <a:t>Elaboración </a:t>
            </a:r>
            <a:r>
              <a:rPr lang="es-MX" sz="1200" dirty="0" smtClean="0">
                <a:latin typeface="Arial" panose="020B0604020202020204" pitchFamily="34" charset="0"/>
                <a:ea typeface="Calibri" panose="020F0502020204030204" pitchFamily="34" charset="0"/>
                <a:cs typeface="Arial" panose="020B0604020202020204" pitchFamily="34" charset="0"/>
              </a:rPr>
              <a:t>propia</a:t>
            </a:r>
            <a:endParaRPr lang="es-MX" sz="1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442562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691680" y="620688"/>
            <a:ext cx="7054552" cy="1470025"/>
          </a:xfrm>
        </p:spPr>
        <p:txBody>
          <a:bodyPr/>
          <a:lstStyle/>
          <a:p>
            <a:r>
              <a:rPr lang="es-MX" dirty="0">
                <a:effectLst/>
              </a:rPr>
              <a:t>Métodos de solución:</a:t>
            </a:r>
            <a:br>
              <a:rPr lang="es-MX" dirty="0">
                <a:effectLst/>
              </a:rPr>
            </a:br>
            <a:endParaRPr lang="es-MX" dirty="0">
              <a:effectLst/>
            </a:endParaRPr>
          </a:p>
        </p:txBody>
      </p:sp>
      <p:sp>
        <p:nvSpPr>
          <p:cNvPr id="3" name="Subtítulo 2"/>
          <p:cNvSpPr>
            <a:spLocks noGrp="1"/>
          </p:cNvSpPr>
          <p:nvPr>
            <p:ph type="subTitle" idx="1"/>
          </p:nvPr>
        </p:nvSpPr>
        <p:spPr>
          <a:xfrm>
            <a:off x="1371600" y="1628800"/>
            <a:ext cx="7088832" cy="4392488"/>
          </a:xfrm>
        </p:spPr>
        <p:txBody>
          <a:bodyPr>
            <a:normAutofit fontScale="92500" lnSpcReduction="20000"/>
          </a:bodyPr>
          <a:lstStyle/>
          <a:p>
            <a:pPr marL="457200" lvl="0" indent="-457200" algn="l">
              <a:buFont typeface="Wingdings" panose="05000000000000000000" pitchFamily="2" charset="2"/>
              <a:buChar char="Ø"/>
            </a:pPr>
            <a:r>
              <a:rPr lang="es-MX" dirty="0" smtClean="0"/>
              <a:t>GRÁFICO</a:t>
            </a:r>
            <a:endParaRPr lang="es-MX" dirty="0"/>
          </a:p>
          <a:p>
            <a:pPr marL="457200" lvl="0" indent="-457200" algn="l">
              <a:buFont typeface="Wingdings" panose="05000000000000000000" pitchFamily="2" charset="2"/>
              <a:buChar char="Ø"/>
            </a:pPr>
            <a:r>
              <a:rPr lang="es-MX" dirty="0"/>
              <a:t>Igualación</a:t>
            </a:r>
          </a:p>
          <a:p>
            <a:pPr marL="457200" lvl="0" indent="-457200" algn="l">
              <a:buFont typeface="Wingdings" panose="05000000000000000000" pitchFamily="2" charset="2"/>
              <a:buChar char="Ø"/>
            </a:pPr>
            <a:r>
              <a:rPr lang="es-MX" dirty="0"/>
              <a:t>Sustitución</a:t>
            </a:r>
          </a:p>
          <a:p>
            <a:pPr marL="457200" lvl="0" indent="-457200" algn="l">
              <a:buFont typeface="Wingdings" panose="05000000000000000000" pitchFamily="2" charset="2"/>
              <a:buChar char="Ø"/>
            </a:pPr>
            <a:r>
              <a:rPr lang="es-MX" dirty="0"/>
              <a:t>Reducción</a:t>
            </a:r>
          </a:p>
          <a:p>
            <a:pPr marL="457200" lvl="0" indent="-457200" algn="l">
              <a:buFont typeface="Wingdings" panose="05000000000000000000" pitchFamily="2" charset="2"/>
              <a:buChar char="Ø"/>
            </a:pPr>
            <a:r>
              <a:rPr lang="es-MX" dirty="0" smtClean="0"/>
              <a:t>Determinantes</a:t>
            </a:r>
          </a:p>
          <a:p>
            <a:pPr lvl="0" algn="l"/>
            <a:endParaRPr lang="es-MX" dirty="0"/>
          </a:p>
          <a:p>
            <a:pPr algn="just"/>
            <a:r>
              <a:rPr lang="es-MX" sz="2400" dirty="0"/>
              <a:t>Si bien es cierto que dentro de los métodos de solución de ecuaciones simultáneas el Gráfico es el menos usual. Para conceptualizar y visualizar la implicación de la consistencia o inconsistencia de un sistema de este tipo es muy útil recurrir a este método.</a:t>
            </a:r>
          </a:p>
        </p:txBody>
      </p:sp>
    </p:spTree>
    <p:extLst>
      <p:ext uri="{BB962C8B-B14F-4D97-AF65-F5344CB8AC3E}">
        <p14:creationId xmlns:p14="http://schemas.microsoft.com/office/powerpoint/2010/main" val="715038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91680" y="620688"/>
            <a:ext cx="6995120" cy="1143000"/>
          </a:xfrm>
        </p:spPr>
        <p:txBody>
          <a:bodyPr/>
          <a:lstStyle/>
          <a:p>
            <a:r>
              <a:rPr lang="es-MX" sz="2800" dirty="0"/>
              <a:t>MÉTODO GRÁFICO</a:t>
            </a:r>
          </a:p>
        </p:txBody>
      </p:sp>
      <p:sp>
        <p:nvSpPr>
          <p:cNvPr id="3" name="Marcador de contenido 2"/>
          <p:cNvSpPr>
            <a:spLocks noGrp="1"/>
          </p:cNvSpPr>
          <p:nvPr>
            <p:ph idx="1"/>
          </p:nvPr>
        </p:nvSpPr>
        <p:spPr/>
        <p:txBody>
          <a:bodyPr>
            <a:normAutofit fontScale="62500" lnSpcReduction="20000"/>
          </a:bodyPr>
          <a:lstStyle/>
          <a:p>
            <a:pPr marL="0" indent="0">
              <a:buNone/>
            </a:pPr>
            <a:endParaRPr lang="es-MX" dirty="0"/>
          </a:p>
          <a:p>
            <a:pPr algn="just"/>
            <a:r>
              <a:rPr lang="es-MX" dirty="0">
                <a:solidFill>
                  <a:schemeClr val="tx1"/>
                </a:solidFill>
                <a:latin typeface="Arial" panose="020B0604020202020204" pitchFamily="34" charset="0"/>
                <a:cs typeface="Arial" panose="020B0604020202020204" pitchFamily="34" charset="0"/>
              </a:rPr>
              <a:t>Este método consiste en </a:t>
            </a:r>
            <a:r>
              <a:rPr lang="es-MX" dirty="0" smtClean="0">
                <a:solidFill>
                  <a:schemeClr val="tx1"/>
                </a:solidFill>
                <a:latin typeface="Arial" panose="020B0604020202020204" pitchFamily="34" charset="0"/>
                <a:cs typeface="Arial" panose="020B0604020202020204" pitchFamily="34" charset="0"/>
              </a:rPr>
              <a:t>graficar </a:t>
            </a:r>
            <a:r>
              <a:rPr lang="es-MX" dirty="0">
                <a:solidFill>
                  <a:schemeClr val="tx1"/>
                </a:solidFill>
                <a:latin typeface="Arial" panose="020B0604020202020204" pitchFamily="34" charset="0"/>
                <a:cs typeface="Arial" panose="020B0604020202020204" pitchFamily="34" charset="0"/>
              </a:rPr>
              <a:t>cada una de las ecuaciones. Para ello es necesario expresar una de las variables en términos de la otra. Es decir despejar a una de las variables para darle valores y en consecuencia determinar el valor de la otra</a:t>
            </a:r>
            <a:r>
              <a:rPr lang="es-MX" dirty="0" smtClean="0">
                <a:solidFill>
                  <a:schemeClr val="tx1"/>
                </a:solidFill>
                <a:latin typeface="Arial" panose="020B0604020202020204" pitchFamily="34" charset="0"/>
                <a:cs typeface="Arial" panose="020B0604020202020204" pitchFamily="34" charset="0"/>
              </a:rPr>
              <a:t>.</a:t>
            </a:r>
          </a:p>
          <a:p>
            <a:pPr marL="0" indent="0" algn="just">
              <a:buNone/>
            </a:pPr>
            <a:endParaRPr lang="es-MX" dirty="0">
              <a:solidFill>
                <a:schemeClr val="tx1"/>
              </a:solidFill>
              <a:latin typeface="Arial" panose="020B0604020202020204" pitchFamily="34" charset="0"/>
              <a:cs typeface="Arial" panose="020B0604020202020204" pitchFamily="34" charset="0"/>
            </a:endParaRPr>
          </a:p>
          <a:p>
            <a:pPr algn="just"/>
            <a:r>
              <a:rPr lang="es-MX" dirty="0">
                <a:solidFill>
                  <a:schemeClr val="tx1"/>
                </a:solidFill>
                <a:latin typeface="Arial" panose="020B0604020202020204" pitchFamily="34" charset="0"/>
                <a:cs typeface="Arial" panose="020B0604020202020204" pitchFamily="34" charset="0"/>
              </a:rPr>
              <a:t>Convencionalmente la variable que se despeja, denominada dependiente, generalmente se identifica como “Y”, mientras la variable independiente a la cual se le otorgan valores aleatorio se connota como “X”, aunque pueden definirse con otras literales</a:t>
            </a:r>
            <a:r>
              <a:rPr lang="es-MX" dirty="0" smtClean="0">
                <a:solidFill>
                  <a:schemeClr val="tx1"/>
                </a:solidFill>
                <a:latin typeface="Arial" panose="020B0604020202020204" pitchFamily="34" charset="0"/>
                <a:cs typeface="Arial" panose="020B0604020202020204" pitchFamily="34" charset="0"/>
              </a:rPr>
              <a:t>.</a:t>
            </a:r>
          </a:p>
          <a:p>
            <a:pPr algn="just"/>
            <a:endParaRPr lang="es-MX" dirty="0" smtClean="0">
              <a:solidFill>
                <a:schemeClr val="tx1"/>
              </a:solidFill>
              <a:latin typeface="Arial" panose="020B0604020202020204" pitchFamily="34" charset="0"/>
              <a:cs typeface="Arial" panose="020B0604020202020204" pitchFamily="34" charset="0"/>
            </a:endParaRPr>
          </a:p>
          <a:p>
            <a:pPr algn="just"/>
            <a:r>
              <a:rPr lang="es-MX" dirty="0">
                <a:solidFill>
                  <a:schemeClr val="tx1"/>
                </a:solidFill>
                <a:latin typeface="Arial" panose="020B0604020202020204" pitchFamily="34" charset="0"/>
                <a:cs typeface="Arial" panose="020B0604020202020204" pitchFamily="34" charset="0"/>
              </a:rPr>
              <a:t>Para dar solución se debe encontrar, si es que existe, el conjunto de raíces o valores que hacen coincidir todas las rectas en un solo punto.</a:t>
            </a:r>
          </a:p>
          <a:p>
            <a:pPr algn="just"/>
            <a:endParaRPr lang="es-MX" dirty="0">
              <a:solidFill>
                <a:schemeClr val="tx1"/>
              </a:solidFill>
              <a:latin typeface="Arial" panose="020B0604020202020204" pitchFamily="34" charset="0"/>
              <a:cs typeface="Arial" panose="020B0604020202020204" pitchFamily="34" charset="0"/>
            </a:endParaRPr>
          </a:p>
          <a:p>
            <a:pPr marL="0" indent="0">
              <a:buNone/>
            </a:pPr>
            <a:endParaRPr lang="es-MX" dirty="0"/>
          </a:p>
        </p:txBody>
      </p:sp>
    </p:spTree>
    <p:extLst>
      <p:ext uri="{BB962C8B-B14F-4D97-AF65-F5344CB8AC3E}">
        <p14:creationId xmlns:p14="http://schemas.microsoft.com/office/powerpoint/2010/main" val="2563107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91316" y="476672"/>
            <a:ext cx="6995120" cy="1143000"/>
          </a:xfrm>
        </p:spPr>
        <p:txBody>
          <a:bodyPr/>
          <a:lstStyle/>
          <a:p>
            <a:r>
              <a:rPr lang="es-MX" sz="3200" dirty="0">
                <a:effectLst/>
              </a:rPr>
              <a:t>Sistema de </a:t>
            </a:r>
            <a:r>
              <a:rPr lang="es-MX" sz="3200" dirty="0" smtClean="0">
                <a:effectLst/>
              </a:rPr>
              <a:t>Ecuaciones </a:t>
            </a:r>
            <a:r>
              <a:rPr lang="es-MX" sz="3200" dirty="0">
                <a:effectLst/>
              </a:rPr>
              <a:t>1</a:t>
            </a:r>
            <a:br>
              <a:rPr lang="es-MX" sz="3200" dirty="0">
                <a:effectLst/>
              </a:rPr>
            </a:br>
            <a:endParaRPr lang="es-MX" sz="3200" dirty="0">
              <a:effectLst/>
            </a:endParaRPr>
          </a:p>
        </p:txBody>
      </p:sp>
      <mc:AlternateContent xmlns:mc="http://schemas.openxmlformats.org/markup-compatibility/2006" xmlns:a14="http://schemas.microsoft.com/office/drawing/2010/main">
        <mc:Choice Requires="a14">
          <p:sp>
            <p:nvSpPr>
              <p:cNvPr id="3" name="Marcador de contenido 2"/>
              <p:cNvSpPr>
                <a:spLocks noGrp="1"/>
              </p:cNvSpPr>
              <p:nvPr>
                <p:ph idx="1"/>
              </p:nvPr>
            </p:nvSpPr>
            <p:spPr>
              <a:xfrm>
                <a:off x="1331640" y="1417638"/>
                <a:ext cx="7355160" cy="4708525"/>
              </a:xfrm>
            </p:spPr>
            <p:txBody>
              <a:bodyPr>
                <a:normAutofit/>
              </a:bodyPr>
              <a:lstStyle/>
              <a:p>
                <a:pPr marL="0" indent="0">
                  <a:buNone/>
                </a:pPr>
                <a:r>
                  <a:rPr lang="es-MX" dirty="0" smtClean="0"/>
                  <a:t>	</a:t>
                </a:r>
                <a:r>
                  <a:rPr lang="es-MX" sz="2600" dirty="0" smtClean="0">
                    <a:solidFill>
                      <a:schemeClr val="tx1"/>
                    </a:solidFill>
                    <a:latin typeface="Arial" panose="020B0604020202020204" pitchFamily="34" charset="0"/>
                    <a:cs typeface="Arial" panose="020B0604020202020204" pitchFamily="34" charset="0"/>
                  </a:rPr>
                  <a:t>Ecuación </a:t>
                </a:r>
                <a:r>
                  <a:rPr lang="es-MX" sz="2600" dirty="0">
                    <a:solidFill>
                      <a:schemeClr val="tx1"/>
                    </a:solidFill>
                    <a:latin typeface="Arial" panose="020B0604020202020204" pitchFamily="34" charset="0"/>
                    <a:cs typeface="Arial" panose="020B0604020202020204" pitchFamily="34" charset="0"/>
                  </a:rPr>
                  <a:t>1: 	</a:t>
                </a:r>
                <a:r>
                  <a:rPr lang="es-MX" sz="2600" dirty="0" smtClean="0">
                    <a:solidFill>
                      <a:schemeClr val="tx1"/>
                    </a:solidFill>
                    <a:latin typeface="Arial" panose="020B0604020202020204" pitchFamily="34" charset="0"/>
                    <a:cs typeface="Arial" panose="020B0604020202020204" pitchFamily="34" charset="0"/>
                  </a:rPr>
                  <a:t>	2x </a:t>
                </a:r>
                <a:r>
                  <a:rPr lang="es-MX" sz="2600" dirty="0">
                    <a:solidFill>
                      <a:schemeClr val="tx1"/>
                    </a:solidFill>
                    <a:latin typeface="Arial" panose="020B0604020202020204" pitchFamily="34" charset="0"/>
                    <a:cs typeface="Arial" panose="020B0604020202020204" pitchFamily="34" charset="0"/>
                  </a:rPr>
                  <a:t>+ y = 5</a:t>
                </a:r>
              </a:p>
              <a:p>
                <a:pPr marL="0" indent="0">
                  <a:buNone/>
                </a:pPr>
                <a:r>
                  <a:rPr lang="es-MX" sz="2600" dirty="0" smtClean="0">
                    <a:solidFill>
                      <a:schemeClr val="tx1"/>
                    </a:solidFill>
                    <a:latin typeface="Arial" panose="020B0604020202020204" pitchFamily="34" charset="0"/>
                    <a:cs typeface="Arial" panose="020B0604020202020204" pitchFamily="34" charset="0"/>
                  </a:rPr>
                  <a:t>	Ecuación </a:t>
                </a:r>
                <a:r>
                  <a:rPr lang="es-MX" sz="2600" dirty="0">
                    <a:solidFill>
                      <a:schemeClr val="tx1"/>
                    </a:solidFill>
                    <a:latin typeface="Arial" panose="020B0604020202020204" pitchFamily="34" charset="0"/>
                    <a:cs typeface="Arial" panose="020B0604020202020204" pitchFamily="34" charset="0"/>
                  </a:rPr>
                  <a:t>2: 	</a:t>
                </a:r>
                <a:r>
                  <a:rPr lang="es-MX" sz="2600" dirty="0" smtClean="0">
                    <a:solidFill>
                      <a:schemeClr val="tx1"/>
                    </a:solidFill>
                    <a:latin typeface="Arial" panose="020B0604020202020204" pitchFamily="34" charset="0"/>
                    <a:cs typeface="Arial" panose="020B0604020202020204" pitchFamily="34" charset="0"/>
                  </a:rPr>
                  <a:t>	4x </a:t>
                </a:r>
                <a:r>
                  <a:rPr lang="es-MX" sz="2600" dirty="0">
                    <a:solidFill>
                      <a:schemeClr val="tx1"/>
                    </a:solidFill>
                    <a:latin typeface="Arial" panose="020B0604020202020204" pitchFamily="34" charset="0"/>
                    <a:cs typeface="Arial" panose="020B0604020202020204" pitchFamily="34" charset="0"/>
                  </a:rPr>
                  <a:t>– y = 1</a:t>
                </a:r>
              </a:p>
              <a:p>
                <a:pPr marL="0" indent="0">
                  <a:buNone/>
                </a:pPr>
                <a:r>
                  <a:rPr lang="es-MX" sz="2600" dirty="0">
                    <a:solidFill>
                      <a:schemeClr val="tx1"/>
                    </a:solidFill>
                    <a:latin typeface="Arial" panose="020B0604020202020204" pitchFamily="34" charset="0"/>
                    <a:cs typeface="Arial" panose="020B0604020202020204" pitchFamily="34" charset="0"/>
                  </a:rPr>
                  <a:t> </a:t>
                </a:r>
              </a:p>
              <a:p>
                <a:pPr marL="0" indent="0" algn="just">
                  <a:buNone/>
                </a:pPr>
                <a:r>
                  <a:rPr lang="es-MX" sz="2600" dirty="0">
                    <a:solidFill>
                      <a:schemeClr val="tx1"/>
                    </a:solidFill>
                    <a:latin typeface="Arial" panose="020B0604020202020204" pitchFamily="34" charset="0"/>
                    <a:cs typeface="Arial" panose="020B0604020202020204" pitchFamily="34" charset="0"/>
                  </a:rPr>
                  <a:t>Para el sistema se despeja “y” en ambas ecuaciones, teniendo:</a:t>
                </a:r>
              </a:p>
              <a:p>
                <a:pPr marL="0" indent="0">
                  <a:buNone/>
                </a:pPr>
                <a:r>
                  <a:rPr lang="es-MX" sz="2600" dirty="0" smtClean="0">
                    <a:solidFill>
                      <a:schemeClr val="tx1"/>
                    </a:solidFill>
                    <a:latin typeface="Arial" panose="020B0604020202020204" pitchFamily="34" charset="0"/>
                    <a:cs typeface="Arial" panose="020B0604020202020204" pitchFamily="34" charset="0"/>
                  </a:rPr>
                  <a:t>	Ecuación </a:t>
                </a:r>
                <a:r>
                  <a:rPr lang="es-MX" sz="2600" dirty="0">
                    <a:solidFill>
                      <a:schemeClr val="tx1"/>
                    </a:solidFill>
                    <a:latin typeface="Arial" panose="020B0604020202020204" pitchFamily="34" charset="0"/>
                    <a:cs typeface="Arial" panose="020B0604020202020204" pitchFamily="34" charset="0"/>
                  </a:rPr>
                  <a:t>1: 	</a:t>
                </a:r>
                <a:r>
                  <a:rPr lang="es-MX" sz="2600" dirty="0" smtClean="0">
                    <a:solidFill>
                      <a:schemeClr val="tx1"/>
                    </a:solidFill>
                    <a:latin typeface="Arial" panose="020B0604020202020204" pitchFamily="34" charset="0"/>
                    <a:cs typeface="Arial" panose="020B0604020202020204" pitchFamily="34" charset="0"/>
                  </a:rPr>
                  <a:t>	</a:t>
                </a:r>
                <a14:m>
                  <m:oMath xmlns:m="http://schemas.openxmlformats.org/officeDocument/2006/math">
                    <m:r>
                      <a:rPr lang="es-MX" sz="2600" i="1">
                        <a:solidFill>
                          <a:schemeClr val="tx1"/>
                        </a:solidFill>
                        <a:latin typeface="Cambria Math" panose="02040503050406030204" pitchFamily="18" charset="0"/>
                      </a:rPr>
                      <m:t>𝑦</m:t>
                    </m:r>
                    <m:r>
                      <a:rPr lang="es-MX" sz="2600" i="1">
                        <a:solidFill>
                          <a:schemeClr val="tx1"/>
                        </a:solidFill>
                        <a:latin typeface="Cambria Math" panose="02040503050406030204" pitchFamily="18" charset="0"/>
                      </a:rPr>
                      <m:t>=−2</m:t>
                    </m:r>
                    <m:r>
                      <a:rPr lang="es-MX" sz="2600" i="1">
                        <a:solidFill>
                          <a:schemeClr val="tx1"/>
                        </a:solidFill>
                        <a:latin typeface="Cambria Math" panose="02040503050406030204" pitchFamily="18" charset="0"/>
                      </a:rPr>
                      <m:t>𝑥</m:t>
                    </m:r>
                    <m:r>
                      <a:rPr lang="es-MX" sz="2600" i="1">
                        <a:solidFill>
                          <a:schemeClr val="tx1"/>
                        </a:solidFill>
                        <a:latin typeface="Cambria Math" panose="02040503050406030204" pitchFamily="18" charset="0"/>
                      </a:rPr>
                      <m:t>+5</m:t>
                    </m:r>
                  </m:oMath>
                </a14:m>
                <a:r>
                  <a:rPr lang="es-MX" sz="2600" dirty="0">
                    <a:solidFill>
                      <a:schemeClr val="tx1"/>
                    </a:solidFill>
                    <a:latin typeface="Arial" panose="020B0604020202020204" pitchFamily="34" charset="0"/>
                    <a:cs typeface="Arial" panose="020B0604020202020204" pitchFamily="34" charset="0"/>
                  </a:rPr>
                  <a:t> </a:t>
                </a:r>
              </a:p>
              <a:p>
                <a:pPr marL="0" indent="0">
                  <a:buNone/>
                </a:pPr>
                <a:r>
                  <a:rPr lang="es-MX" sz="2600" dirty="0" smtClean="0">
                    <a:solidFill>
                      <a:schemeClr val="tx1"/>
                    </a:solidFill>
                    <a:latin typeface="Arial" panose="020B0604020202020204" pitchFamily="34" charset="0"/>
                    <a:cs typeface="Arial" panose="020B0604020202020204" pitchFamily="34" charset="0"/>
                  </a:rPr>
                  <a:t>	Ecuación </a:t>
                </a:r>
                <a:r>
                  <a:rPr lang="es-MX" sz="2600" dirty="0">
                    <a:solidFill>
                      <a:schemeClr val="tx1"/>
                    </a:solidFill>
                    <a:latin typeface="Arial" panose="020B0604020202020204" pitchFamily="34" charset="0"/>
                    <a:cs typeface="Arial" panose="020B0604020202020204" pitchFamily="34" charset="0"/>
                  </a:rPr>
                  <a:t>2</a:t>
                </a:r>
                <a:r>
                  <a:rPr lang="es-MX" sz="2600" dirty="0" smtClean="0">
                    <a:solidFill>
                      <a:schemeClr val="tx1"/>
                    </a:solidFill>
                    <a:latin typeface="Arial" panose="020B0604020202020204" pitchFamily="34" charset="0"/>
                    <a:cs typeface="Arial" panose="020B0604020202020204" pitchFamily="34" charset="0"/>
                  </a:rPr>
                  <a:t>:	 </a:t>
                </a:r>
                <a:r>
                  <a:rPr lang="es-MX" sz="2600" dirty="0">
                    <a:solidFill>
                      <a:schemeClr val="tx1"/>
                    </a:solidFill>
                    <a:latin typeface="Arial" panose="020B0604020202020204" pitchFamily="34" charset="0"/>
                    <a:cs typeface="Arial" panose="020B0604020202020204" pitchFamily="34" charset="0"/>
                  </a:rPr>
                  <a:t>	 </a:t>
                </a:r>
                <a14:m>
                  <m:oMath xmlns:m="http://schemas.openxmlformats.org/officeDocument/2006/math">
                    <m:r>
                      <a:rPr lang="es-MX" sz="2600" i="1">
                        <a:solidFill>
                          <a:schemeClr val="tx1"/>
                        </a:solidFill>
                        <a:latin typeface="Cambria Math" panose="02040503050406030204" pitchFamily="18" charset="0"/>
                      </a:rPr>
                      <m:t>𝑦</m:t>
                    </m:r>
                    <m:r>
                      <a:rPr lang="es-MX" sz="2600" i="1">
                        <a:solidFill>
                          <a:schemeClr val="tx1"/>
                        </a:solidFill>
                        <a:latin typeface="Cambria Math" panose="02040503050406030204" pitchFamily="18" charset="0"/>
                      </a:rPr>
                      <m:t>=4</m:t>
                    </m:r>
                    <m:r>
                      <a:rPr lang="es-MX" sz="2600" i="1">
                        <a:solidFill>
                          <a:schemeClr val="tx1"/>
                        </a:solidFill>
                        <a:latin typeface="Cambria Math" panose="02040503050406030204" pitchFamily="18" charset="0"/>
                      </a:rPr>
                      <m:t>𝑥</m:t>
                    </m:r>
                    <m:r>
                      <a:rPr lang="es-MX" sz="2600" i="1">
                        <a:solidFill>
                          <a:schemeClr val="tx1"/>
                        </a:solidFill>
                        <a:latin typeface="Cambria Math" panose="02040503050406030204" pitchFamily="18" charset="0"/>
                      </a:rPr>
                      <m:t>−1</m:t>
                    </m:r>
                  </m:oMath>
                </a14:m>
                <a:r>
                  <a:rPr lang="es-MX" sz="2600" dirty="0">
                    <a:solidFill>
                      <a:schemeClr val="tx1"/>
                    </a:solidFill>
                    <a:latin typeface="Arial" panose="020B0604020202020204" pitchFamily="34" charset="0"/>
                    <a:cs typeface="Arial" panose="020B0604020202020204" pitchFamily="34" charset="0"/>
                  </a:rPr>
                  <a:t> </a:t>
                </a:r>
                <a:endParaRPr lang="es-MX" sz="2600" dirty="0" smtClean="0">
                  <a:solidFill>
                    <a:schemeClr val="tx1"/>
                  </a:solidFill>
                  <a:latin typeface="Arial" panose="020B0604020202020204" pitchFamily="34" charset="0"/>
                  <a:cs typeface="Arial" panose="020B0604020202020204" pitchFamily="34" charset="0"/>
                </a:endParaRPr>
              </a:p>
              <a:p>
                <a:pPr marL="0" indent="0">
                  <a:buNone/>
                </a:pPr>
                <a:endParaRPr lang="es-MX" sz="2600" dirty="0">
                  <a:solidFill>
                    <a:schemeClr val="tx1"/>
                  </a:solidFill>
                  <a:latin typeface="Arial" panose="020B0604020202020204" pitchFamily="34" charset="0"/>
                  <a:cs typeface="Arial" panose="020B0604020202020204" pitchFamily="34" charset="0"/>
                </a:endParaRPr>
              </a:p>
              <a:p>
                <a:pPr marL="0" indent="0" algn="just">
                  <a:buNone/>
                </a:pPr>
                <a:r>
                  <a:rPr lang="es-MX" sz="2600" dirty="0">
                    <a:solidFill>
                      <a:schemeClr val="tx1"/>
                    </a:solidFill>
                    <a:latin typeface="Arial" panose="020B0604020202020204" pitchFamily="34" charset="0"/>
                    <a:cs typeface="Arial" panose="020B0604020202020204" pitchFamily="34" charset="0"/>
                  </a:rPr>
                  <a:t>Posterior a esto se procede a la tabulación asignados aleatorios a “x”.</a:t>
                </a:r>
              </a:p>
              <a:p>
                <a:pPr marL="0" indent="0">
                  <a:buNone/>
                </a:pPr>
                <a:endParaRPr lang="es-MX" dirty="0"/>
              </a:p>
            </p:txBody>
          </p:sp>
        </mc:Choice>
        <mc:Fallback xmlns="">
          <p:sp>
            <p:nvSpPr>
              <p:cNvPr id="3" name="Marcador de contenido 2"/>
              <p:cNvSpPr>
                <a:spLocks noGrp="1" noRot="1" noChangeAspect="1" noMove="1" noResize="1" noEditPoints="1" noAdjustHandles="1" noChangeArrowheads="1" noChangeShapeType="1" noTextEdit="1"/>
              </p:cNvSpPr>
              <p:nvPr>
                <p:ph idx="1"/>
              </p:nvPr>
            </p:nvSpPr>
            <p:spPr>
              <a:xfrm>
                <a:off x="1331640" y="1417638"/>
                <a:ext cx="7355160" cy="4708525"/>
              </a:xfrm>
              <a:blipFill rotWithShape="0">
                <a:blip r:embed="rId2"/>
                <a:stretch>
                  <a:fillRect l="-1491" r="-1408" b="-3109"/>
                </a:stretch>
              </a:blipFill>
            </p:spPr>
            <p:txBody>
              <a:bodyPr/>
              <a:lstStyle/>
              <a:p>
                <a:r>
                  <a:rPr lang="es-MX">
                    <a:noFill/>
                  </a:rPr>
                  <a:t> </a:t>
                </a:r>
              </a:p>
            </p:txBody>
          </p:sp>
        </mc:Fallback>
      </mc:AlternateContent>
    </p:spTree>
    <p:extLst>
      <p:ext uri="{BB962C8B-B14F-4D97-AF65-F5344CB8AC3E}">
        <p14:creationId xmlns:p14="http://schemas.microsoft.com/office/powerpoint/2010/main" val="160538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379549" y="764704"/>
            <a:ext cx="7054552" cy="1080120"/>
          </a:xfrm>
        </p:spPr>
        <p:txBody>
          <a:bodyPr/>
          <a:lstStyle/>
          <a:p>
            <a:pPr lvl="0"/>
            <a:r>
              <a:rPr lang="es-MX" sz="3200" dirty="0">
                <a:effectLst/>
                <a:ea typeface="Calibri" panose="020F0502020204030204" pitchFamily="34" charset="0"/>
                <a:cs typeface="Times New Roman" panose="02020603050405020304" pitchFamily="18" charset="0"/>
              </a:rPr>
              <a:t>Tabla 1. Tabulación de valores de Sistema 1</a:t>
            </a:r>
            <a:r>
              <a:rPr lang="es-MX" sz="3200" dirty="0">
                <a:effectLst/>
              </a:rPr>
              <a:t/>
            </a:r>
            <a:br>
              <a:rPr lang="es-MX" sz="3200" dirty="0">
                <a:effectLst/>
              </a:rPr>
            </a:br>
            <a:endParaRPr lang="es-MX" sz="3200" dirty="0"/>
          </a:p>
        </p:txBody>
      </p:sp>
      <mc:AlternateContent xmlns:mc="http://schemas.openxmlformats.org/markup-compatibility/2006" xmlns:a14="http://schemas.microsoft.com/office/drawing/2010/main">
        <mc:Choice Requires="a14">
          <p:graphicFrame>
            <p:nvGraphicFramePr>
              <p:cNvPr id="4" name="Tabla 3"/>
              <p:cNvGraphicFramePr>
                <a:graphicFrameLocks noGrp="1"/>
              </p:cNvGraphicFramePr>
              <p:nvPr>
                <p:extLst>
                  <p:ext uri="{D42A27DB-BD31-4B8C-83A1-F6EECF244321}">
                    <p14:modId xmlns:p14="http://schemas.microsoft.com/office/powerpoint/2010/main" val="2910236005"/>
                  </p:ext>
                </p:extLst>
              </p:nvPr>
            </p:nvGraphicFramePr>
            <p:xfrm>
              <a:off x="1371600" y="2132854"/>
              <a:ext cx="6942585" cy="2736304"/>
            </p:xfrm>
            <a:graphic>
              <a:graphicData uri="http://schemas.openxmlformats.org/drawingml/2006/table">
                <a:tbl>
                  <a:tblPr firstRow="1" firstCol="1" bandRow="1">
                    <a:tableStyleId>{5C22544A-7EE6-4342-B048-85BDC9FD1C3A}</a:tableStyleId>
                  </a:tblPr>
                  <a:tblGrid>
                    <a:gridCol w="2313671"/>
                    <a:gridCol w="2314457"/>
                    <a:gridCol w="2314457"/>
                  </a:tblGrid>
                  <a:tr h="794644">
                    <a:tc>
                      <a:txBody>
                        <a:bodyPr/>
                        <a:lstStyle/>
                        <a:p>
                          <a:pPr>
                            <a:lnSpc>
                              <a:spcPct val="107000"/>
                            </a:lnSpc>
                            <a:spcAft>
                              <a:spcPts val="0"/>
                            </a:spcAft>
                          </a:pPr>
                          <a:r>
                            <a:rPr lang="es-MX" sz="1100" dirty="0">
                              <a:effectLst/>
                            </a:rPr>
                            <a:t>Valores aleatorios “x”</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14:m>
                            <m:oMathPara xmlns:m="http://schemas.openxmlformats.org/officeDocument/2006/math">
                              <m:oMathParaPr>
                                <m:jc m:val="centerGroup"/>
                              </m:oMathParaPr>
                              <m:oMath xmlns:m="http://schemas.openxmlformats.org/officeDocument/2006/math">
                                <m:r>
                                  <a:rPr lang="es-MX" sz="1100">
                                    <a:effectLst/>
                                    <a:latin typeface="Cambria Math" panose="02040503050406030204" pitchFamily="18" charset="0"/>
                                  </a:rPr>
                                  <m:t>𝑦</m:t>
                                </m:r>
                                <m:r>
                                  <a:rPr lang="es-MX" sz="1100">
                                    <a:effectLst/>
                                    <a:latin typeface="Cambria Math" panose="02040503050406030204" pitchFamily="18" charset="0"/>
                                  </a:rPr>
                                  <m:t>=−2</m:t>
                                </m:r>
                                <m:r>
                                  <a:rPr lang="es-MX" sz="1100">
                                    <a:effectLst/>
                                    <a:latin typeface="Cambria Math" panose="02040503050406030204" pitchFamily="18" charset="0"/>
                                  </a:rPr>
                                  <m:t>𝑥</m:t>
                                </m:r>
                                <m:r>
                                  <a:rPr lang="es-MX" sz="1100">
                                    <a:effectLst/>
                                    <a:latin typeface="Cambria Math" panose="02040503050406030204" pitchFamily="18" charset="0"/>
                                  </a:rPr>
                                  <m:t>+5</m:t>
                                </m:r>
                              </m:oMath>
                            </m:oMathPara>
                          </a14:m>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14:m>
                            <m:oMath xmlns:m="http://schemas.openxmlformats.org/officeDocument/2006/math">
                              <m:r>
                                <a:rPr lang="es-MX" sz="1100">
                                  <a:effectLst/>
                                  <a:latin typeface="Cambria Math" panose="02040503050406030204" pitchFamily="18" charset="0"/>
                                </a:rPr>
                                <m:t>𝑦</m:t>
                              </m:r>
                              <m:r>
                                <a:rPr lang="es-MX" sz="1100">
                                  <a:effectLst/>
                                  <a:latin typeface="Cambria Math" panose="02040503050406030204" pitchFamily="18" charset="0"/>
                                </a:rPr>
                                <m:t>=4</m:t>
                              </m:r>
                              <m:r>
                                <a:rPr lang="es-MX" sz="1100">
                                  <a:effectLst/>
                                  <a:latin typeface="Cambria Math" panose="02040503050406030204" pitchFamily="18" charset="0"/>
                                </a:rPr>
                                <m:t>𝑥</m:t>
                              </m:r>
                              <m:r>
                                <a:rPr lang="es-MX" sz="1100">
                                  <a:effectLst/>
                                  <a:latin typeface="Cambria Math" panose="02040503050406030204" pitchFamily="18" charset="0"/>
                                </a:rPr>
                                <m:t>−1</m:t>
                              </m:r>
                            </m:oMath>
                          </a14:m>
                          <a:r>
                            <a:rPr lang="es-MX" sz="1100">
                              <a:effectLst/>
                            </a:rPr>
                            <a:t> </a:t>
                          </a:r>
                        </a:p>
                        <a:p>
                          <a:pPr>
                            <a:lnSpc>
                              <a:spcPct val="107000"/>
                            </a:lnSpc>
                            <a:spcAft>
                              <a:spcPts val="0"/>
                            </a:spcAft>
                          </a:pPr>
                          <a:r>
                            <a:rPr lang="es-MX" sz="11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88332">
                    <a:tc>
                      <a:txBody>
                        <a:bodyPr/>
                        <a:lstStyle/>
                        <a:p>
                          <a:pPr>
                            <a:lnSpc>
                              <a:spcPct val="107000"/>
                            </a:lnSpc>
                            <a:spcAft>
                              <a:spcPts val="0"/>
                            </a:spcAft>
                          </a:pPr>
                          <a:r>
                            <a:rPr lang="es-MX" sz="1100">
                              <a:effectLst/>
                            </a:rPr>
                            <a:t>2</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1</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7</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88332">
                    <a:tc>
                      <a:txBody>
                        <a:bodyPr/>
                        <a:lstStyle/>
                        <a:p>
                          <a:pPr>
                            <a:lnSpc>
                              <a:spcPct val="107000"/>
                            </a:lnSpc>
                            <a:spcAft>
                              <a:spcPts val="0"/>
                            </a:spcAft>
                          </a:pPr>
                          <a:r>
                            <a:rPr lang="es-MX" sz="1100">
                              <a:effectLst/>
                            </a:rPr>
                            <a:t>1</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3</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3</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88332">
                    <a:tc>
                      <a:txBody>
                        <a:bodyPr/>
                        <a:lstStyle/>
                        <a:p>
                          <a:pPr>
                            <a:lnSpc>
                              <a:spcPct val="107000"/>
                            </a:lnSpc>
                            <a:spcAft>
                              <a:spcPts val="0"/>
                            </a:spcAft>
                          </a:pPr>
                          <a:r>
                            <a:rPr lang="es-MX" sz="1100">
                              <a:effectLst/>
                            </a:rPr>
                            <a:t>0</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5</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-1</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88332">
                    <a:tc>
                      <a:txBody>
                        <a:bodyPr/>
                        <a:lstStyle/>
                        <a:p>
                          <a:pPr>
                            <a:lnSpc>
                              <a:spcPct val="107000"/>
                            </a:lnSpc>
                            <a:spcAft>
                              <a:spcPts val="0"/>
                            </a:spcAft>
                          </a:pPr>
                          <a:r>
                            <a:rPr lang="es-MX" sz="1100">
                              <a:effectLst/>
                            </a:rPr>
                            <a:t>-1</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7</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-5</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88332">
                    <a:tc>
                      <a:txBody>
                        <a:bodyPr/>
                        <a:lstStyle/>
                        <a:p>
                          <a:pPr>
                            <a:lnSpc>
                              <a:spcPct val="107000"/>
                            </a:lnSpc>
                            <a:spcAft>
                              <a:spcPts val="0"/>
                            </a:spcAft>
                          </a:pPr>
                          <a:r>
                            <a:rPr lang="es-MX" sz="1100" dirty="0">
                              <a:effectLst/>
                            </a:rPr>
                            <a:t>-2</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dirty="0">
                              <a:effectLst/>
                            </a:rPr>
                            <a:t>9</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dirty="0">
                              <a:effectLst/>
                            </a:rPr>
                            <a:t>-9</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mc:Choice>
        <mc:Fallback xmlns="">
          <p:graphicFrame>
            <p:nvGraphicFramePr>
              <p:cNvPr id="4" name="Tabla 3"/>
              <p:cNvGraphicFramePr>
                <a:graphicFrameLocks noGrp="1"/>
              </p:cNvGraphicFramePr>
              <p:nvPr>
                <p:extLst>
                  <p:ext uri="{D42A27DB-BD31-4B8C-83A1-F6EECF244321}">
                    <p14:modId xmlns:p14="http://schemas.microsoft.com/office/powerpoint/2010/main" val="2910236005"/>
                  </p:ext>
                </p:extLst>
              </p:nvPr>
            </p:nvGraphicFramePr>
            <p:xfrm>
              <a:off x="1371600" y="2132854"/>
              <a:ext cx="6942585" cy="2736304"/>
            </p:xfrm>
            <a:graphic>
              <a:graphicData uri="http://schemas.openxmlformats.org/drawingml/2006/table">
                <a:tbl>
                  <a:tblPr firstRow="1" firstCol="1" bandRow="1">
                    <a:tableStyleId>{5C22544A-7EE6-4342-B048-85BDC9FD1C3A}</a:tableStyleId>
                  </a:tblPr>
                  <a:tblGrid>
                    <a:gridCol w="2313671"/>
                    <a:gridCol w="2314457"/>
                    <a:gridCol w="2314457"/>
                  </a:tblGrid>
                  <a:tr h="794644">
                    <a:tc>
                      <a:txBody>
                        <a:bodyPr/>
                        <a:lstStyle/>
                        <a:p>
                          <a:pPr>
                            <a:lnSpc>
                              <a:spcPct val="107000"/>
                            </a:lnSpc>
                            <a:spcAft>
                              <a:spcPts val="0"/>
                            </a:spcAft>
                          </a:pPr>
                          <a:r>
                            <a:rPr lang="es-MX" sz="1100" dirty="0">
                              <a:effectLst/>
                            </a:rPr>
                            <a:t>Valores aleatorios “x”</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s-MX"/>
                        </a:p>
                      </a:txBody>
                      <a:tcPr marL="68580" marR="68580" marT="0" marB="0">
                        <a:blipFill rotWithShape="0">
                          <a:blip r:embed="rId2"/>
                          <a:stretch>
                            <a:fillRect l="-100792" t="-5344" r="-101583" b="-245038"/>
                          </a:stretch>
                        </a:blipFill>
                      </a:tcPr>
                    </a:tc>
                    <a:tc>
                      <a:txBody>
                        <a:bodyPr/>
                        <a:lstStyle/>
                        <a:p>
                          <a:endParaRPr lang="es-MX"/>
                        </a:p>
                      </a:txBody>
                      <a:tcPr marL="68580" marR="68580" marT="0" marB="0">
                        <a:blipFill rotWithShape="0">
                          <a:blip r:embed="rId2"/>
                          <a:stretch>
                            <a:fillRect l="-200263" t="-5344" r="-1316" b="-245038"/>
                          </a:stretch>
                        </a:blipFill>
                      </a:tcPr>
                    </a:tc>
                  </a:tr>
                  <a:tr h="388332">
                    <a:tc>
                      <a:txBody>
                        <a:bodyPr/>
                        <a:lstStyle/>
                        <a:p>
                          <a:pPr>
                            <a:lnSpc>
                              <a:spcPct val="107000"/>
                            </a:lnSpc>
                            <a:spcAft>
                              <a:spcPts val="0"/>
                            </a:spcAft>
                          </a:pPr>
                          <a:r>
                            <a:rPr lang="es-MX" sz="1100">
                              <a:effectLst/>
                            </a:rPr>
                            <a:t>2</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1</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7</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88332">
                    <a:tc>
                      <a:txBody>
                        <a:bodyPr/>
                        <a:lstStyle/>
                        <a:p>
                          <a:pPr>
                            <a:lnSpc>
                              <a:spcPct val="107000"/>
                            </a:lnSpc>
                            <a:spcAft>
                              <a:spcPts val="0"/>
                            </a:spcAft>
                          </a:pPr>
                          <a:r>
                            <a:rPr lang="es-MX" sz="1100">
                              <a:effectLst/>
                            </a:rPr>
                            <a:t>1</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3</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3</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88332">
                    <a:tc>
                      <a:txBody>
                        <a:bodyPr/>
                        <a:lstStyle/>
                        <a:p>
                          <a:pPr>
                            <a:lnSpc>
                              <a:spcPct val="107000"/>
                            </a:lnSpc>
                            <a:spcAft>
                              <a:spcPts val="0"/>
                            </a:spcAft>
                          </a:pPr>
                          <a:r>
                            <a:rPr lang="es-MX" sz="1100">
                              <a:effectLst/>
                            </a:rPr>
                            <a:t>0</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5</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-1</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88332">
                    <a:tc>
                      <a:txBody>
                        <a:bodyPr/>
                        <a:lstStyle/>
                        <a:p>
                          <a:pPr>
                            <a:lnSpc>
                              <a:spcPct val="107000"/>
                            </a:lnSpc>
                            <a:spcAft>
                              <a:spcPts val="0"/>
                            </a:spcAft>
                          </a:pPr>
                          <a:r>
                            <a:rPr lang="es-MX" sz="1100">
                              <a:effectLst/>
                            </a:rPr>
                            <a:t>-1</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7</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-5</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88332">
                    <a:tc>
                      <a:txBody>
                        <a:bodyPr/>
                        <a:lstStyle/>
                        <a:p>
                          <a:pPr>
                            <a:lnSpc>
                              <a:spcPct val="107000"/>
                            </a:lnSpc>
                            <a:spcAft>
                              <a:spcPts val="0"/>
                            </a:spcAft>
                          </a:pPr>
                          <a:r>
                            <a:rPr lang="es-MX" sz="1100" dirty="0">
                              <a:effectLst/>
                            </a:rPr>
                            <a:t>-2</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dirty="0">
                              <a:effectLst/>
                            </a:rPr>
                            <a:t>9</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dirty="0">
                              <a:effectLst/>
                            </a:rPr>
                            <a:t>-9</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mc:Fallback>
      </mc:AlternateContent>
      <p:sp>
        <p:nvSpPr>
          <p:cNvPr id="5" name="Rectangle 1"/>
          <p:cNvSpPr>
            <a:spLocks noGrp="1" noChangeArrowheads="1"/>
          </p:cNvSpPr>
          <p:nvPr>
            <p:ph type="subTitle" idx="1"/>
          </p:nvPr>
        </p:nvSpPr>
        <p:spPr bwMode="auto">
          <a:xfrm>
            <a:off x="1475656" y="4861466"/>
            <a:ext cx="6984776" cy="14927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s-MX"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s-MX" sz="12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Fuente: </a:t>
            </a:r>
            <a:r>
              <a:rPr kumimoji="0" lang="es-MX"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Elaboración propia con base al</a:t>
            </a:r>
            <a:r>
              <a:rPr kumimoji="0" lang="es-MX" sz="1200" b="0" i="0" u="none" strike="noStrike" cap="none" normalizeH="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Sistema de ecuaciones 1.</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MX" sz="6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MX"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s-MX" sz="11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MX"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MX" sz="20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Con la Tabla 1, se grafican las líneas correspondientes a la Ecuación 1 y 2,</a:t>
            </a:r>
            <a:r>
              <a:rPr kumimoji="0" lang="es-MX" sz="2000" b="0" i="0" u="none" strike="noStrike" cap="none" normalizeH="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s-MX" sz="20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como se muestra en el Gráfico 1. </a:t>
            </a:r>
            <a:endParaRPr kumimoji="0" lang="es-MX" sz="2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135854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47664" y="764704"/>
            <a:ext cx="7054552" cy="1470025"/>
          </a:xfrm>
        </p:spPr>
        <p:txBody>
          <a:bodyPr/>
          <a:lstStyle/>
          <a:p>
            <a:r>
              <a:rPr lang="es-MX" sz="1800" dirty="0">
                <a:solidFill>
                  <a:schemeClr val="tx1"/>
                </a:solidFill>
                <a:effectLst/>
                <a:latin typeface="Arial" panose="020B0604020202020204" pitchFamily="34" charset="0"/>
                <a:cs typeface="Arial" panose="020B0604020202020204" pitchFamily="34" charset="0"/>
              </a:rPr>
              <a:t>En este se observa que el ÚNICO punto de intersección se tiene cuando “x” vale 1 y “y” 3, es decir en (1,3). </a:t>
            </a:r>
            <a:r>
              <a:rPr lang="es-MX" sz="1800" dirty="0" smtClean="0">
                <a:solidFill>
                  <a:schemeClr val="tx1"/>
                </a:solidFill>
                <a:effectLst/>
                <a:latin typeface="Arial" panose="020B0604020202020204" pitchFamily="34" charset="0"/>
                <a:cs typeface="Arial" panose="020B0604020202020204" pitchFamily="34" charset="0"/>
              </a:rPr>
              <a:t/>
            </a:r>
            <a:br>
              <a:rPr lang="es-MX" sz="1800" dirty="0" smtClean="0">
                <a:solidFill>
                  <a:schemeClr val="tx1"/>
                </a:solidFill>
                <a:effectLst/>
                <a:latin typeface="Arial" panose="020B0604020202020204" pitchFamily="34" charset="0"/>
                <a:cs typeface="Arial" panose="020B0604020202020204" pitchFamily="34" charset="0"/>
              </a:rPr>
            </a:br>
            <a:r>
              <a:rPr lang="es-MX" sz="1800" dirty="0" smtClean="0">
                <a:solidFill>
                  <a:schemeClr val="tx1"/>
                </a:solidFill>
                <a:effectLst/>
                <a:latin typeface="Arial" panose="020B0604020202020204" pitchFamily="34" charset="0"/>
                <a:cs typeface="Arial" panose="020B0604020202020204" pitchFamily="34" charset="0"/>
              </a:rPr>
              <a:t>En </a:t>
            </a:r>
            <a:r>
              <a:rPr lang="es-MX" sz="1800" dirty="0">
                <a:solidFill>
                  <a:schemeClr val="tx1"/>
                </a:solidFill>
                <a:effectLst/>
                <a:latin typeface="Arial" panose="020B0604020202020204" pitchFamily="34" charset="0"/>
                <a:cs typeface="Arial" panose="020B0604020202020204" pitchFamily="34" charset="0"/>
              </a:rPr>
              <a:t>consecuencia el sistema </a:t>
            </a:r>
            <a:r>
              <a:rPr lang="es-MX" sz="1800" dirty="0" smtClean="0">
                <a:solidFill>
                  <a:schemeClr val="tx1"/>
                </a:solidFill>
                <a:effectLst/>
                <a:latin typeface="Arial" panose="020B0604020202020204" pitchFamily="34" charset="0"/>
                <a:cs typeface="Arial" panose="020B0604020202020204" pitchFamily="34" charset="0"/>
              </a:rPr>
              <a:t>es:</a:t>
            </a:r>
            <a:br>
              <a:rPr lang="es-MX" sz="1800" dirty="0" smtClean="0">
                <a:solidFill>
                  <a:schemeClr val="tx1"/>
                </a:solidFill>
                <a:effectLst/>
                <a:latin typeface="Arial" panose="020B0604020202020204" pitchFamily="34" charset="0"/>
                <a:cs typeface="Arial" panose="020B0604020202020204" pitchFamily="34" charset="0"/>
              </a:rPr>
            </a:br>
            <a:r>
              <a:rPr lang="es-MX" sz="1800" dirty="0" smtClean="0">
                <a:effectLst/>
                <a:latin typeface="Arial" panose="020B0604020202020204" pitchFamily="34" charset="0"/>
                <a:cs typeface="Arial" panose="020B0604020202020204" pitchFamily="34" charset="0"/>
              </a:rPr>
              <a:t> </a:t>
            </a:r>
            <a:r>
              <a:rPr lang="es-MX" sz="1800" dirty="0">
                <a:effectLst/>
                <a:latin typeface="Arial" panose="020B0604020202020204" pitchFamily="34" charset="0"/>
                <a:cs typeface="Arial" panose="020B0604020202020204" pitchFamily="34" charset="0"/>
              </a:rPr>
              <a:t>DETERMINADO, con  </a:t>
            </a:r>
            <a:r>
              <a:rPr lang="es-MX" sz="1800" u="sng" dirty="0">
                <a:effectLst/>
                <a:latin typeface="Arial" panose="020B0604020202020204" pitchFamily="34" charset="0"/>
                <a:cs typeface="Arial" panose="020B0604020202020204" pitchFamily="34" charset="0"/>
              </a:rPr>
              <a:t>SOLUCIÓN ÚNICA</a:t>
            </a:r>
            <a:r>
              <a:rPr lang="es-MX" sz="1800" dirty="0">
                <a:effectLst/>
                <a:latin typeface="Arial" panose="020B0604020202020204" pitchFamily="34" charset="0"/>
                <a:cs typeface="Arial" panose="020B0604020202020204" pitchFamily="34" charset="0"/>
              </a:rPr>
              <a:t>.</a:t>
            </a:r>
            <a:br>
              <a:rPr lang="es-MX" sz="1800" dirty="0">
                <a:effectLst/>
                <a:latin typeface="Arial" panose="020B0604020202020204" pitchFamily="34" charset="0"/>
                <a:cs typeface="Arial" panose="020B0604020202020204" pitchFamily="34" charset="0"/>
              </a:rPr>
            </a:br>
            <a:endParaRPr lang="es-MX" sz="18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1513384" y="5517232"/>
            <a:ext cx="7088832" cy="432048"/>
          </a:xfrm>
        </p:spPr>
        <p:txBody>
          <a:bodyPr>
            <a:normAutofit/>
          </a:bodyPr>
          <a:lstStyle/>
          <a:p>
            <a:pPr lvl="0"/>
            <a:r>
              <a:rPr lang="es-MX" sz="1200" b="1" dirty="0">
                <a:solidFill>
                  <a:schemeClr val="tx1"/>
                </a:solidFill>
                <a:latin typeface="Arial" panose="020B0604020202020204" pitchFamily="34" charset="0"/>
                <a:ea typeface="Calibri" panose="020F0502020204030204" pitchFamily="34" charset="0"/>
                <a:cs typeface="Arial" panose="020B0604020202020204" pitchFamily="34" charset="0"/>
              </a:rPr>
              <a:t>Fuente: </a:t>
            </a:r>
            <a:r>
              <a:rPr lang="es-MX" sz="1200" dirty="0">
                <a:solidFill>
                  <a:schemeClr val="tx1"/>
                </a:solidFill>
                <a:latin typeface="Arial" panose="020B0604020202020204" pitchFamily="34" charset="0"/>
                <a:ea typeface="Calibri" panose="020F0502020204030204" pitchFamily="34" charset="0"/>
                <a:cs typeface="Arial" panose="020B0604020202020204" pitchFamily="34" charset="0"/>
              </a:rPr>
              <a:t>Elaboración propia con base al Sistema de ecuaciones 1.</a:t>
            </a:r>
          </a:p>
          <a:p>
            <a:endParaRPr lang="es-MX" sz="1200" dirty="0">
              <a:latin typeface="Arial" panose="020B0604020202020204" pitchFamily="34" charset="0"/>
              <a:cs typeface="Arial" panose="020B0604020202020204" pitchFamily="34" charset="0"/>
            </a:endParaRPr>
          </a:p>
        </p:txBody>
      </p:sp>
      <p:graphicFrame>
        <p:nvGraphicFramePr>
          <p:cNvPr id="5" name="Gráfico 4"/>
          <p:cNvGraphicFramePr/>
          <p:nvPr>
            <p:extLst>
              <p:ext uri="{D42A27DB-BD31-4B8C-83A1-F6EECF244321}">
                <p14:modId xmlns:p14="http://schemas.microsoft.com/office/powerpoint/2010/main" val="3271363706"/>
              </p:ext>
            </p:extLst>
          </p:nvPr>
        </p:nvGraphicFramePr>
        <p:xfrm>
          <a:off x="1763688" y="2492896"/>
          <a:ext cx="6336704" cy="306647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0651606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497</TotalTime>
  <Words>859</Words>
  <Application>Microsoft Office PowerPoint</Application>
  <PresentationFormat>Presentación en pantalla (4:3)</PresentationFormat>
  <Paragraphs>162</Paragraphs>
  <Slides>15</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15</vt:i4>
      </vt:variant>
    </vt:vector>
  </HeadingPairs>
  <TitlesOfParts>
    <vt:vector size="22" baseType="lpstr">
      <vt:lpstr>Arial</vt:lpstr>
      <vt:lpstr>Berlin Sans FB</vt:lpstr>
      <vt:lpstr>Calibri</vt:lpstr>
      <vt:lpstr>Cambria Math</vt:lpstr>
      <vt:lpstr>Times New Roman</vt:lpstr>
      <vt:lpstr>Wingdings</vt:lpstr>
      <vt:lpstr>Tema de Office</vt:lpstr>
      <vt:lpstr>UNIVERSIDAD AUTÓNOMA DEL ESTADO DE HIDALGO</vt:lpstr>
      <vt:lpstr>Presentación de PowerPoint</vt:lpstr>
      <vt:lpstr>Tema: Ecuaciones simultáneas: Determinación e indeterminación por método gráfico </vt:lpstr>
      <vt:lpstr>SISTEMA DE ECUACIONES SIMULTÁNEAS Es un conjunto o reunión de dos o más ecuaciones con dos o más incógnitas de grado uno;  cuya solución confluye en un mismo punto o en un mismo momento. La solución al sistema de ecuaciones puede ser:  </vt:lpstr>
      <vt:lpstr>Métodos de solución: </vt:lpstr>
      <vt:lpstr>MÉTODO GRÁFICO</vt:lpstr>
      <vt:lpstr>Sistema de Ecuaciones 1 </vt:lpstr>
      <vt:lpstr>Tabla 1. Tabulación de valores de Sistema 1 </vt:lpstr>
      <vt:lpstr>En este se observa que el ÚNICO punto de intersección se tiene cuando “x” vale 1 y “y” 3, es decir en (1,3).  En consecuencia el sistema es:  DETERMINADO, con  SOLUCIÓN ÚNICA. </vt:lpstr>
      <vt:lpstr>Sistema de Ecuaciones 2 </vt:lpstr>
      <vt:lpstr>Al graficar los valores, se tiene: </vt:lpstr>
      <vt:lpstr>Sistema de Ecuaciones 3 </vt:lpstr>
      <vt:lpstr>Al graficar los valores, se tiene: </vt:lpstr>
      <vt:lpstr>Conclusión: </vt:lpstr>
      <vt:lpstr>Referencias Bibliográficas</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uaeh</dc:creator>
  <cp:lastModifiedBy>JHP</cp:lastModifiedBy>
  <cp:revision>35</cp:revision>
  <dcterms:created xsi:type="dcterms:W3CDTF">2014-12-12T16:57:31Z</dcterms:created>
  <dcterms:modified xsi:type="dcterms:W3CDTF">2016-10-14T12:01:25Z</dcterms:modified>
</cp:coreProperties>
</file>