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7" r:id="rId4"/>
    <p:sldId id="262" r:id="rId5"/>
    <p:sldId id="260" r:id="rId6"/>
    <p:sldId id="263" r:id="rId7"/>
    <p:sldId id="264" r:id="rId8"/>
    <p:sldId id="266" r:id="rId9"/>
    <p:sldId id="269" r:id="rId10"/>
    <p:sldId id="265" r:id="rId11"/>
    <p:sldId id="267" r:id="rId12"/>
    <p:sldId id="268" r:id="rId13"/>
    <p:sldId id="261" r:id="rId14"/>
  </p:sldIdLst>
  <p:sldSz cx="9144000" cy="6858000" type="screen4x3"/>
  <p:notesSz cx="6858000" cy="9144000"/>
  <p:defaultTex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22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403648" y="2130425"/>
            <a:ext cx="7054552"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7088832" cy="1752600"/>
          </a:xfrm>
        </p:spPr>
        <p:txBody>
          <a:bodyPr/>
          <a:lstStyle>
            <a:lvl1pPr marL="0" indent="0" algn="ctr">
              <a:buNone/>
              <a:defRPr>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pPr>
              <a:defRPr/>
            </a:pPr>
            <a:fld id="{93AFA0DB-FE19-421E-AE35-8AD4B5168CD7}" type="datetimeFigureOut">
              <a:rPr lang="es-MX"/>
              <a:pPr>
                <a:defRPr/>
              </a:pPr>
              <a:t>23/05/2016</a:t>
            </a:fld>
            <a:endParaRPr lang="es-MX" dirty="0"/>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3E0826B5-F290-4B9C-AC70-47586DC167A7}" type="slidenum">
              <a:rPr lang="es-MX"/>
              <a:pPr>
                <a:defRPr/>
              </a:pPr>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D6A265A8-1651-4C9F-93D7-63D4FB7EDAAE}" type="datetimeFigureOut">
              <a:rPr lang="es-MX"/>
              <a:pPr>
                <a:defRPr/>
              </a:pPr>
              <a:t>23/05/2016</a:t>
            </a:fld>
            <a:endParaRPr lang="es-MX" dirty="0"/>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0C8815B8-E0E1-4025-A92D-796221BDB786}" type="slidenum">
              <a:rPr lang="es-MX"/>
              <a:pPr>
                <a:defRPr/>
              </a:pPr>
              <a:t>‹Nº›</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43608" y="4077072"/>
            <a:ext cx="7772400" cy="2016224"/>
          </a:xfrm>
        </p:spPr>
        <p:txBody>
          <a:bodyPr anchor="t"/>
          <a:lstStyle>
            <a:lvl1pPr algn="ctr">
              <a:defRPr sz="36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115616" y="220486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91A63522-5875-44F3-B86C-8083C2B077B2}" type="datetimeFigureOut">
              <a:rPr lang="es-MX"/>
              <a:pPr>
                <a:defRPr/>
              </a:pPr>
              <a:t>23/05/2016</a:t>
            </a:fld>
            <a:endParaRPr lang="es-MX" dirty="0"/>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6A590B87-33D2-4AE3-BF31-309CF8702204}" type="slidenum">
              <a:rPr lang="es-MX"/>
              <a:pPr>
                <a:defRPr/>
              </a:pPr>
              <a:t>‹Nº›</a:t>
            </a:fld>
            <a:endParaRPr lang="es-MX"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1475656" y="1600200"/>
            <a:ext cx="34563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5220072" y="1600200"/>
            <a:ext cx="346672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fld id="{1B687F50-4408-458D-BC92-90C2F2EC4DC7}" type="datetimeFigureOut">
              <a:rPr lang="es-MX"/>
              <a:pPr>
                <a:defRPr/>
              </a:pPr>
              <a:t>23/05/2016</a:t>
            </a:fld>
            <a:endParaRPr lang="es-MX" dirty="0"/>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A2DD3A98-5CFF-42F6-B314-DB24F2A333C8}" type="slidenum">
              <a:rPr lang="es-MX"/>
              <a:pPr>
                <a:defRPr/>
              </a:pPr>
              <a:t>‹Nº›</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331640" y="1535113"/>
            <a:ext cx="3528392" cy="639762"/>
          </a:xfrm>
        </p:spPr>
        <p:txBody>
          <a:bodyPr anchor="b">
            <a:noAutofit/>
          </a:bodyPr>
          <a:lstStyle>
            <a:lvl1pPr marL="0" indent="0" algn="ctr">
              <a:buNone/>
              <a:defRPr sz="1800" b="0">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1331640" y="2174875"/>
            <a:ext cx="35283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5004048" y="1535113"/>
            <a:ext cx="3682752" cy="639762"/>
          </a:xfrm>
        </p:spPr>
        <p:txBody>
          <a:bodyPr anchor="b">
            <a:noAutofit/>
          </a:bodyPr>
          <a:lstStyle>
            <a:lvl1pPr marL="0" indent="0">
              <a:buNone/>
              <a:defRPr sz="1800" b="0">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5004048" y="2174875"/>
            <a:ext cx="36827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fecha"/>
          <p:cNvSpPr>
            <a:spLocks noGrp="1"/>
          </p:cNvSpPr>
          <p:nvPr>
            <p:ph type="dt" sz="half" idx="10"/>
          </p:nvPr>
        </p:nvSpPr>
        <p:spPr/>
        <p:txBody>
          <a:bodyPr/>
          <a:lstStyle>
            <a:lvl1pPr>
              <a:defRPr/>
            </a:lvl1pPr>
          </a:lstStyle>
          <a:p>
            <a:pPr>
              <a:defRPr/>
            </a:pPr>
            <a:fld id="{B773285A-325B-4CC3-BDBB-619872146552}" type="datetimeFigureOut">
              <a:rPr lang="es-MX"/>
              <a:pPr>
                <a:defRPr/>
              </a:pPr>
              <a:t>23/05/2016</a:t>
            </a:fld>
            <a:endParaRPr lang="es-MX" dirty="0"/>
          </a:p>
        </p:txBody>
      </p:sp>
      <p:sp>
        <p:nvSpPr>
          <p:cNvPr id="8" name="4 Marcador de pie de página"/>
          <p:cNvSpPr>
            <a:spLocks noGrp="1"/>
          </p:cNvSpPr>
          <p:nvPr>
            <p:ph type="ftr" sz="quarter" idx="11"/>
          </p:nvPr>
        </p:nvSpPr>
        <p:spPr/>
        <p:txBody>
          <a:bodyPr/>
          <a:lstStyle>
            <a:lvl1pPr>
              <a:defRPr/>
            </a:lvl1pPr>
          </a:lstStyle>
          <a:p>
            <a:pPr>
              <a:defRPr/>
            </a:pPr>
            <a:endParaRPr lang="es-MX"/>
          </a:p>
        </p:txBody>
      </p:sp>
      <p:sp>
        <p:nvSpPr>
          <p:cNvPr id="9" name="5 Marcador de número de diapositiva"/>
          <p:cNvSpPr>
            <a:spLocks noGrp="1"/>
          </p:cNvSpPr>
          <p:nvPr>
            <p:ph type="sldNum" sz="quarter" idx="12"/>
          </p:nvPr>
        </p:nvSpPr>
        <p:spPr/>
        <p:txBody>
          <a:bodyPr/>
          <a:lstStyle>
            <a:lvl1pPr>
              <a:defRPr/>
            </a:lvl1pPr>
          </a:lstStyle>
          <a:p>
            <a:pPr>
              <a:defRPr/>
            </a:pPr>
            <a:fld id="{EA92312F-92F8-4E93-935A-E50A1171FA99}" type="slidenum">
              <a:rPr lang="es-MX"/>
              <a:pPr>
                <a:defRPr/>
              </a:pPr>
              <a:t>‹Nº›</a:t>
            </a:fld>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fld id="{BEC4E08D-CDB3-4219-8381-0BBCDA0786E8}" type="datetimeFigureOut">
              <a:rPr lang="es-MX"/>
              <a:pPr>
                <a:defRPr/>
              </a:pPr>
              <a:t>23/05/2016</a:t>
            </a:fld>
            <a:endParaRPr lang="es-MX" dirty="0"/>
          </a:p>
        </p:txBody>
      </p:sp>
      <p:sp>
        <p:nvSpPr>
          <p:cNvPr id="4" name="4 Marcador de pie de página"/>
          <p:cNvSpPr>
            <a:spLocks noGrp="1"/>
          </p:cNvSpPr>
          <p:nvPr>
            <p:ph type="ftr" sz="quarter" idx="11"/>
          </p:nvPr>
        </p:nvSpPr>
        <p:spPr/>
        <p:txBody>
          <a:bodyPr/>
          <a:lstStyle>
            <a:lvl1pPr>
              <a:defRPr/>
            </a:lvl1pPr>
          </a:lstStyle>
          <a:p>
            <a:pPr>
              <a:defRPr/>
            </a:pPr>
            <a:endParaRPr lang="es-MX"/>
          </a:p>
        </p:txBody>
      </p:sp>
      <p:sp>
        <p:nvSpPr>
          <p:cNvPr id="5" name="5 Marcador de número de diapositiva"/>
          <p:cNvSpPr>
            <a:spLocks noGrp="1"/>
          </p:cNvSpPr>
          <p:nvPr>
            <p:ph type="sldNum" sz="quarter" idx="12"/>
          </p:nvPr>
        </p:nvSpPr>
        <p:spPr/>
        <p:txBody>
          <a:bodyPr/>
          <a:lstStyle>
            <a:lvl1pPr>
              <a:defRPr/>
            </a:lvl1pPr>
          </a:lstStyle>
          <a:p>
            <a:pPr>
              <a:defRPr/>
            </a:pPr>
            <a:fld id="{E0E06012-6670-496E-9DB2-AB8A95D1F659}" type="slidenum">
              <a:rPr lang="es-MX"/>
              <a:pPr>
                <a:defRPr/>
              </a:pPr>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C23F2038-36BE-4C8A-AD8E-7AF241F31DEF}" type="datetimeFigureOut">
              <a:rPr lang="es-MX"/>
              <a:pPr>
                <a:defRPr/>
              </a:pPr>
              <a:t>23/05/2016</a:t>
            </a:fld>
            <a:endParaRPr lang="es-MX" dirty="0"/>
          </a:p>
        </p:txBody>
      </p:sp>
      <p:sp>
        <p:nvSpPr>
          <p:cNvPr id="3" name="4 Marcador de pie de página"/>
          <p:cNvSpPr>
            <a:spLocks noGrp="1"/>
          </p:cNvSpPr>
          <p:nvPr>
            <p:ph type="ftr" sz="quarter" idx="11"/>
          </p:nvPr>
        </p:nvSpPr>
        <p:spPr/>
        <p:txBody>
          <a:bodyPr/>
          <a:lstStyle>
            <a:lvl1pPr>
              <a:defRPr/>
            </a:lvl1pPr>
          </a:lstStyle>
          <a:p>
            <a:pPr>
              <a:defRPr/>
            </a:pPr>
            <a:endParaRPr lang="es-MX"/>
          </a:p>
        </p:txBody>
      </p:sp>
      <p:sp>
        <p:nvSpPr>
          <p:cNvPr id="4" name="5 Marcador de número de diapositiva"/>
          <p:cNvSpPr>
            <a:spLocks noGrp="1"/>
          </p:cNvSpPr>
          <p:nvPr>
            <p:ph type="sldNum" sz="quarter" idx="12"/>
          </p:nvPr>
        </p:nvSpPr>
        <p:spPr/>
        <p:txBody>
          <a:bodyPr/>
          <a:lstStyle>
            <a:lvl1pPr>
              <a:defRPr/>
            </a:lvl1pPr>
          </a:lstStyle>
          <a:p>
            <a:pPr>
              <a:defRPr/>
            </a:pPr>
            <a:fld id="{611F38F9-B12F-4FCB-B689-CFDFC3FF4EA7}" type="slidenum">
              <a:rPr lang="es-MX"/>
              <a:pPr>
                <a:defRPr/>
              </a:pPr>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DE57E7A-ECC3-4F37-A23F-0307660565D4}" type="datetimeFigureOut">
              <a:rPr lang="es-MX"/>
              <a:pPr>
                <a:defRPr/>
              </a:pPr>
              <a:t>23/05/2016</a:t>
            </a:fld>
            <a:endParaRPr lang="es-MX" dirty="0"/>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7417C315-5E94-4DA2-BF80-CF98095E2035}" type="slidenum">
              <a:rPr lang="es-MX"/>
              <a:pPr>
                <a:defRPr/>
              </a:pPr>
              <a:t>‹Nº›</a:t>
            </a:fld>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09936" y="4800600"/>
            <a:ext cx="5486400" cy="566738"/>
          </a:xfrm>
        </p:spPr>
        <p:txBody>
          <a:bodyPr anchor="b"/>
          <a:lstStyle>
            <a:lvl1pPr algn="ctr">
              <a:defRPr sz="2000" b="0"/>
            </a:lvl1pPr>
          </a:lstStyle>
          <a:p>
            <a:r>
              <a:rPr lang="es-ES" dirty="0" smtClean="0"/>
              <a:t>Haga clic para modificar el estilo de título del patrón</a:t>
            </a:r>
            <a:endParaRPr lang="es-MX" dirty="0"/>
          </a:p>
        </p:txBody>
      </p:sp>
      <p:sp>
        <p:nvSpPr>
          <p:cNvPr id="3" name="2 Marcador de posición de imagen"/>
          <p:cNvSpPr>
            <a:spLocks noGrp="1"/>
          </p:cNvSpPr>
          <p:nvPr>
            <p:ph type="pic" idx="1"/>
          </p:nvPr>
        </p:nvSpPr>
        <p:spPr>
          <a:xfrm>
            <a:off x="2109936"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dirty="0"/>
          </a:p>
        </p:txBody>
      </p:sp>
      <p:sp>
        <p:nvSpPr>
          <p:cNvPr id="4" name="3 Marcador de texto"/>
          <p:cNvSpPr>
            <a:spLocks noGrp="1"/>
          </p:cNvSpPr>
          <p:nvPr>
            <p:ph type="body" sz="half" idx="2"/>
          </p:nvPr>
        </p:nvSpPr>
        <p:spPr>
          <a:xfrm>
            <a:off x="210993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6B9D70A-E499-49C6-B65B-67D64F9917A2}" type="datetimeFigureOut">
              <a:rPr lang="es-MX"/>
              <a:pPr>
                <a:defRPr/>
              </a:pPr>
              <a:t>23/05/2016</a:t>
            </a:fld>
            <a:endParaRPr lang="es-MX" dirty="0"/>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D8ED120B-BDFF-4086-B4F7-FE829D22507D}" type="slidenum">
              <a:rPr lang="es-MX"/>
              <a:pPr>
                <a:defRPr/>
              </a:pPr>
              <a:t>‹Nº›</a:t>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692275" y="274638"/>
            <a:ext cx="6994525" cy="1143000"/>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MX" dirty="0"/>
          </a:p>
        </p:txBody>
      </p:sp>
      <p:sp>
        <p:nvSpPr>
          <p:cNvPr id="1027" name="2 Marcador de texto"/>
          <p:cNvSpPr>
            <a:spLocks noGrp="1"/>
          </p:cNvSpPr>
          <p:nvPr>
            <p:ph type="body" idx="1"/>
          </p:nvPr>
        </p:nvSpPr>
        <p:spPr bwMode="auto">
          <a:xfrm>
            <a:off x="1331913" y="1600200"/>
            <a:ext cx="73548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4" name="3 Marcador de fecha"/>
          <p:cNvSpPr>
            <a:spLocks noGrp="1"/>
          </p:cNvSpPr>
          <p:nvPr>
            <p:ph type="dt" sz="half" idx="2"/>
          </p:nvPr>
        </p:nvSpPr>
        <p:spPr>
          <a:xfrm>
            <a:off x="971550" y="6519863"/>
            <a:ext cx="2133600" cy="365125"/>
          </a:xfrm>
          <a:prstGeom prst="rect">
            <a:avLst/>
          </a:prstGeom>
        </p:spPr>
        <p:txBody>
          <a:bodyPr vert="horz" lIns="91440" tIns="45720" rIns="91440" bIns="45720" rtlCol="0" anchor="ctr"/>
          <a:lstStyle>
            <a:lvl1pPr algn="ctr" fontAlgn="auto">
              <a:spcBef>
                <a:spcPts val="0"/>
              </a:spcBef>
              <a:spcAft>
                <a:spcPts val="0"/>
              </a:spcAft>
              <a:defRPr sz="800" smtClean="0">
                <a:solidFill>
                  <a:schemeClr val="tx1">
                    <a:tint val="75000"/>
                  </a:schemeClr>
                </a:solidFill>
                <a:latin typeface="Berlin Sans FB" panose="020E0602020502020306" pitchFamily="34" charset="0"/>
              </a:defRPr>
            </a:lvl1pPr>
          </a:lstStyle>
          <a:p>
            <a:pPr>
              <a:defRPr/>
            </a:pPr>
            <a:fld id="{5B1D606B-44B7-45BF-8C28-1D7A425E8698}" type="datetimeFigureOut">
              <a:rPr lang="es-MX"/>
              <a:pPr>
                <a:defRPr/>
              </a:pPr>
              <a:t>23/05/2016</a:t>
            </a:fld>
            <a:endParaRPr lang="es-MX" dirty="0"/>
          </a:p>
        </p:txBody>
      </p:sp>
      <p:sp>
        <p:nvSpPr>
          <p:cNvPr id="5" name="4 Marcador de pie de página"/>
          <p:cNvSpPr>
            <a:spLocks noGrp="1"/>
          </p:cNvSpPr>
          <p:nvPr>
            <p:ph type="ftr" sz="quarter" idx="3"/>
          </p:nvPr>
        </p:nvSpPr>
        <p:spPr>
          <a:xfrm>
            <a:off x="3476625" y="6524625"/>
            <a:ext cx="2895600" cy="365125"/>
          </a:xfrm>
          <a:prstGeom prst="rect">
            <a:avLst/>
          </a:prstGeom>
        </p:spPr>
        <p:txBody>
          <a:bodyPr vert="horz" lIns="91440" tIns="45720" rIns="91440" bIns="45720" rtlCol="0" anchor="ctr"/>
          <a:lstStyle>
            <a:lvl1pPr algn="ctr" fontAlgn="auto">
              <a:spcBef>
                <a:spcPts val="0"/>
              </a:spcBef>
              <a:spcAft>
                <a:spcPts val="0"/>
              </a:spcAft>
              <a:defRPr sz="1000" dirty="0">
                <a:solidFill>
                  <a:schemeClr val="tx1">
                    <a:tint val="75000"/>
                  </a:schemeClr>
                </a:solidFill>
                <a:latin typeface="Berlin Sans FB" panose="020E0602020502020306" pitchFamily="34" charset="0"/>
              </a:defRPr>
            </a:lvl1pPr>
          </a:lstStyle>
          <a:p>
            <a:pPr>
              <a:defRPr/>
            </a:pPr>
            <a:endParaRPr lang="es-MX"/>
          </a:p>
        </p:txBody>
      </p:sp>
      <p:sp>
        <p:nvSpPr>
          <p:cNvPr id="6" name="5 Marcador de número de diapositiva"/>
          <p:cNvSpPr>
            <a:spLocks noGrp="1"/>
          </p:cNvSpPr>
          <p:nvPr>
            <p:ph type="sldNum" sz="quarter" idx="4"/>
          </p:nvPr>
        </p:nvSpPr>
        <p:spPr>
          <a:xfrm>
            <a:off x="6804025" y="6524625"/>
            <a:ext cx="2133600"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tint val="75000"/>
                  </a:schemeClr>
                </a:solidFill>
                <a:latin typeface="Berlin Sans FB" panose="020E0602020502020306" pitchFamily="34" charset="0"/>
              </a:defRPr>
            </a:lvl1pPr>
          </a:lstStyle>
          <a:p>
            <a:pPr>
              <a:defRPr/>
            </a:pPr>
            <a:fld id="{A452747D-D364-40C4-9B56-B62F98F4B9B5}" type="slidenum">
              <a:rPr lang="es-MX"/>
              <a:pPr>
                <a:defRPr/>
              </a:pPr>
              <a:t>‹Nº›</a:t>
            </a:fld>
            <a:endParaRPr lang="es-MX" dirty="0"/>
          </a:p>
        </p:txBody>
      </p:sp>
    </p:spTree>
  </p:cSld>
  <p:clrMap bg1="lt1" tx1="dk1" bg2="lt2" tx2="dk2" accent1="accent1" accent2="accent2" accent3="accent3" accent4="accent4" accent5="accent5" accent6="accent6" hlink="hlink" folHlink="folHlink"/>
  <p:sldLayoutIdLst>
    <p:sldLayoutId id="2147483657" r:id="rId1"/>
    <p:sldLayoutId id="2147483656" r:id="rId2"/>
    <p:sldLayoutId id="2147483655" r:id="rId3"/>
    <p:sldLayoutId id="2147483654" r:id="rId4"/>
    <p:sldLayoutId id="2147483653" r:id="rId5"/>
    <p:sldLayoutId id="2147483652" r:id="rId6"/>
    <p:sldLayoutId id="2147483651" r:id="rId7"/>
    <p:sldLayoutId id="2147483650" r:id="rId8"/>
    <p:sldLayoutId id="2147483649" r:id="rId9"/>
  </p:sldLayoutIdLst>
  <p:timing>
    <p:tnLst>
      <p:par>
        <p:cTn id="1" dur="indefinite" restart="never" nodeType="tmRoot"/>
      </p:par>
    </p:tnLst>
  </p:timing>
  <p:txStyles>
    <p:titleStyle>
      <a:lvl1pPr algn="ctr" rtl="0" fontAlgn="base">
        <a:spcBef>
          <a:spcPct val="0"/>
        </a:spcBef>
        <a:spcAft>
          <a:spcPct val="0"/>
        </a:spcAft>
        <a:defRPr sz="3600" kern="1200">
          <a:solidFill>
            <a:srgbClr val="6A221D"/>
          </a:solidFill>
          <a:effectLst>
            <a:outerShdw blurRad="38100" dist="38100" dir="2700000" algn="tl">
              <a:srgbClr val="000000">
                <a:alpha val="43137"/>
              </a:srgbClr>
            </a:outerShdw>
          </a:effectLst>
          <a:latin typeface="Berlin Sans FB" panose="020E0602020502020306" pitchFamily="34" charset="0"/>
          <a:ea typeface="+mj-ea"/>
          <a:cs typeface="+mj-cs"/>
        </a:defRPr>
      </a:lvl1pPr>
      <a:lvl2pPr algn="ctr" rtl="0" fontAlgn="base">
        <a:spcBef>
          <a:spcPct val="0"/>
        </a:spcBef>
        <a:spcAft>
          <a:spcPct val="0"/>
        </a:spcAft>
        <a:defRPr sz="3600">
          <a:solidFill>
            <a:srgbClr val="6A221D"/>
          </a:solidFill>
          <a:latin typeface="Berlin Sans FB"/>
        </a:defRPr>
      </a:lvl2pPr>
      <a:lvl3pPr algn="ctr" rtl="0" fontAlgn="base">
        <a:spcBef>
          <a:spcPct val="0"/>
        </a:spcBef>
        <a:spcAft>
          <a:spcPct val="0"/>
        </a:spcAft>
        <a:defRPr sz="3600">
          <a:solidFill>
            <a:srgbClr val="6A221D"/>
          </a:solidFill>
          <a:latin typeface="Berlin Sans FB"/>
        </a:defRPr>
      </a:lvl3pPr>
      <a:lvl4pPr algn="ctr" rtl="0" fontAlgn="base">
        <a:spcBef>
          <a:spcPct val="0"/>
        </a:spcBef>
        <a:spcAft>
          <a:spcPct val="0"/>
        </a:spcAft>
        <a:defRPr sz="3600">
          <a:solidFill>
            <a:srgbClr val="6A221D"/>
          </a:solidFill>
          <a:latin typeface="Berlin Sans FB"/>
        </a:defRPr>
      </a:lvl4pPr>
      <a:lvl5pPr algn="ctr" rtl="0" fontAlgn="base">
        <a:spcBef>
          <a:spcPct val="0"/>
        </a:spcBef>
        <a:spcAft>
          <a:spcPct val="0"/>
        </a:spcAft>
        <a:defRPr sz="3600">
          <a:solidFill>
            <a:srgbClr val="6A221D"/>
          </a:solidFill>
          <a:latin typeface="Berlin Sans FB"/>
        </a:defRPr>
      </a:lvl5pPr>
      <a:lvl6pPr marL="457200" algn="ctr" rtl="0" fontAlgn="base">
        <a:spcBef>
          <a:spcPct val="0"/>
        </a:spcBef>
        <a:spcAft>
          <a:spcPct val="0"/>
        </a:spcAft>
        <a:defRPr sz="3600">
          <a:solidFill>
            <a:srgbClr val="6A221D"/>
          </a:solidFill>
          <a:latin typeface="Berlin Sans FB"/>
        </a:defRPr>
      </a:lvl6pPr>
      <a:lvl7pPr marL="914400" algn="ctr" rtl="0" fontAlgn="base">
        <a:spcBef>
          <a:spcPct val="0"/>
        </a:spcBef>
        <a:spcAft>
          <a:spcPct val="0"/>
        </a:spcAft>
        <a:defRPr sz="3600">
          <a:solidFill>
            <a:srgbClr val="6A221D"/>
          </a:solidFill>
          <a:latin typeface="Berlin Sans FB"/>
        </a:defRPr>
      </a:lvl7pPr>
      <a:lvl8pPr marL="1371600" algn="ctr" rtl="0" fontAlgn="base">
        <a:spcBef>
          <a:spcPct val="0"/>
        </a:spcBef>
        <a:spcAft>
          <a:spcPct val="0"/>
        </a:spcAft>
        <a:defRPr sz="3600">
          <a:solidFill>
            <a:srgbClr val="6A221D"/>
          </a:solidFill>
          <a:latin typeface="Berlin Sans FB"/>
        </a:defRPr>
      </a:lvl8pPr>
      <a:lvl9pPr marL="1828800" algn="ctr" rtl="0" fontAlgn="base">
        <a:spcBef>
          <a:spcPct val="0"/>
        </a:spcBef>
        <a:spcAft>
          <a:spcPct val="0"/>
        </a:spcAft>
        <a:defRPr sz="3600">
          <a:solidFill>
            <a:srgbClr val="6A221D"/>
          </a:solidFill>
          <a:latin typeface="Berlin Sans FB"/>
        </a:defRPr>
      </a:lvl9pPr>
    </p:titleStyle>
    <p:bodyStyle>
      <a:lvl1pPr marL="342900" indent="-342900" algn="l" rtl="0" fontAlgn="base">
        <a:spcBef>
          <a:spcPct val="20000"/>
        </a:spcBef>
        <a:spcAft>
          <a:spcPct val="0"/>
        </a:spcAft>
        <a:buFont typeface="Arial" charset="0"/>
        <a:buChar char="•"/>
        <a:defRPr sz="3200" kern="1200">
          <a:solidFill>
            <a:srgbClr val="6A221D"/>
          </a:solidFill>
          <a:latin typeface="Berlin Sans FB" panose="020E0602020502020306" pitchFamily="34" charset="0"/>
          <a:ea typeface="+mn-ea"/>
          <a:cs typeface="+mn-cs"/>
        </a:defRPr>
      </a:lvl1pPr>
      <a:lvl2pPr marL="742950" indent="-285750" algn="l" rtl="0" fontAlgn="base">
        <a:spcBef>
          <a:spcPct val="20000"/>
        </a:spcBef>
        <a:spcAft>
          <a:spcPct val="0"/>
        </a:spcAft>
        <a:buFont typeface="Arial" charset="0"/>
        <a:buChar char="–"/>
        <a:defRPr sz="2800" kern="1200">
          <a:solidFill>
            <a:srgbClr val="6A221D"/>
          </a:solidFill>
          <a:latin typeface="Berlin Sans FB" panose="020E0602020502020306" pitchFamily="34" charset="0"/>
          <a:ea typeface="+mn-ea"/>
          <a:cs typeface="+mn-cs"/>
        </a:defRPr>
      </a:lvl2pPr>
      <a:lvl3pPr marL="1143000" indent="-228600" algn="l" rtl="0" fontAlgn="base">
        <a:spcBef>
          <a:spcPct val="20000"/>
        </a:spcBef>
        <a:spcAft>
          <a:spcPct val="0"/>
        </a:spcAft>
        <a:buFont typeface="Arial" charset="0"/>
        <a:buChar char="•"/>
        <a:defRPr sz="2400" kern="1200">
          <a:solidFill>
            <a:srgbClr val="6A221D"/>
          </a:solidFill>
          <a:latin typeface="Berlin Sans FB" panose="020E0602020502020306" pitchFamily="34" charset="0"/>
          <a:ea typeface="+mn-ea"/>
          <a:cs typeface="+mn-cs"/>
        </a:defRPr>
      </a:lvl3pPr>
      <a:lvl4pPr marL="1600200" indent="-228600" algn="l" rtl="0" fontAlgn="base">
        <a:spcBef>
          <a:spcPct val="20000"/>
        </a:spcBef>
        <a:spcAft>
          <a:spcPct val="0"/>
        </a:spcAft>
        <a:buFont typeface="Arial" charset="0"/>
        <a:buChar char="–"/>
        <a:defRPr sz="2000" kern="1200">
          <a:solidFill>
            <a:srgbClr val="6A221D"/>
          </a:solidFill>
          <a:latin typeface="Berlin Sans FB" panose="020E0602020502020306" pitchFamily="34" charset="0"/>
          <a:ea typeface="+mn-ea"/>
          <a:cs typeface="+mn-cs"/>
        </a:defRPr>
      </a:lvl4pPr>
      <a:lvl5pPr marL="2057400" indent="-228600" algn="l" rtl="0" fontAlgn="base">
        <a:spcBef>
          <a:spcPct val="20000"/>
        </a:spcBef>
        <a:spcAft>
          <a:spcPct val="0"/>
        </a:spcAft>
        <a:buFont typeface="Arial" charset="0"/>
        <a:buChar char="»"/>
        <a:defRPr sz="2000" kern="1200">
          <a:solidFill>
            <a:srgbClr val="6A221D"/>
          </a:solidFill>
          <a:latin typeface="Berlin Sans FB" panose="020E0602020502020306"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403350" y="1785938"/>
            <a:ext cx="7054850" cy="1470025"/>
          </a:xfrm>
        </p:spPr>
        <p:txBody>
          <a:bodyPr/>
          <a:lstStyle/>
          <a:p>
            <a:pPr fontAlgn="auto">
              <a:spcAft>
                <a:spcPts val="0"/>
              </a:spcAft>
              <a:defRPr/>
            </a:pPr>
            <a:r>
              <a:rPr lang="es-ES" dirty="0" smtClean="0">
                <a:latin typeface="Arial" pitchFamily="34" charset="0"/>
                <a:cs typeface="Arial" pitchFamily="34" charset="0"/>
              </a:rPr>
              <a:t>UNIVERSIDAD AUTÓNOMA DEL ESTADO DE HIDALGO</a:t>
            </a:r>
            <a:endParaRPr lang="es-MX" dirty="0">
              <a:latin typeface="Arial" pitchFamily="34" charset="0"/>
              <a:cs typeface="Arial" pitchFamily="34" charset="0"/>
            </a:endParaRPr>
          </a:p>
        </p:txBody>
      </p:sp>
      <p:sp>
        <p:nvSpPr>
          <p:cNvPr id="5" name="4 Subtítulo"/>
          <p:cNvSpPr>
            <a:spLocks noGrp="1"/>
          </p:cNvSpPr>
          <p:nvPr>
            <p:ph type="subTitle" idx="1"/>
          </p:nvPr>
        </p:nvSpPr>
        <p:spPr>
          <a:xfrm>
            <a:off x="1371600" y="4105275"/>
            <a:ext cx="7088188" cy="1752600"/>
          </a:xfrm>
        </p:spPr>
        <p:txBody>
          <a:bodyPr rtlCol="0">
            <a:normAutofit/>
          </a:bodyPr>
          <a:lstStyle/>
          <a:p>
            <a:pPr fontAlgn="auto">
              <a:spcAft>
                <a:spcPts val="0"/>
              </a:spcAft>
              <a:buFont typeface="Arial" panose="020B0604020202020204" pitchFamily="34" charset="0"/>
              <a:buNone/>
              <a:defRPr/>
            </a:pPr>
            <a:r>
              <a:rPr lang="es-ES" b="1" dirty="0" smtClean="0">
                <a:latin typeface="Arial" pitchFamily="34" charset="0"/>
                <a:cs typeface="Arial" pitchFamily="34" charset="0"/>
              </a:rPr>
              <a:t>Instituto de Ciencias Económico Administrativas</a:t>
            </a:r>
            <a:endParaRPr lang="es-MX"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8 Marcador de contenido"/>
          <p:cNvSpPr>
            <a:spLocks noGrp="1"/>
          </p:cNvSpPr>
          <p:nvPr>
            <p:ph idx="1"/>
          </p:nvPr>
        </p:nvSpPr>
        <p:spPr>
          <a:xfrm>
            <a:off x="1643063" y="1600200"/>
            <a:ext cx="7043737" cy="4525963"/>
          </a:xfrm>
        </p:spPr>
        <p:txBody>
          <a:bodyPr/>
          <a:lstStyle/>
          <a:p>
            <a:pPr algn="just">
              <a:buFont typeface="Arial" charset="0"/>
              <a:buNone/>
            </a:pPr>
            <a:r>
              <a:rPr lang="es-MX" dirty="0" smtClean="0">
                <a:latin typeface="Arial" charset="0"/>
                <a:cs typeface="Arial" charset="0"/>
              </a:rPr>
              <a:t>Salarios: el salario representa el precio del trabajo, y conforme lo indica la teoría neoclásica, éste será igual a la productividad marginal  </a:t>
            </a:r>
          </a:p>
        </p:txBody>
      </p:sp>
      <p:sp>
        <p:nvSpPr>
          <p:cNvPr id="4" name="3 Título"/>
          <p:cNvSpPr>
            <a:spLocks noGrp="1"/>
          </p:cNvSpPr>
          <p:nvPr>
            <p:ph type="title"/>
          </p:nvPr>
        </p:nvSpPr>
        <p:spPr/>
        <p:txBody>
          <a:bodyPr/>
          <a:lstStyle/>
          <a:p>
            <a:pPr fontAlgn="auto">
              <a:spcAft>
                <a:spcPts val="0"/>
              </a:spcAft>
              <a:defRPr/>
            </a:pPr>
            <a:r>
              <a:rPr lang="es-MX" dirty="0" smtClean="0"/>
              <a:t>Conceptos</a:t>
            </a:r>
            <a:endParaRPr lang="es-MX" dirty="0"/>
          </a:p>
        </p:txBody>
      </p:sp>
      <p:pic>
        <p:nvPicPr>
          <p:cNvPr id="5126" name="Picture 2" descr="http://cdn.morguefile.com/imageData/public/files/c/cohdra/preview/fldr_2008_11_08/file000300156717.jpg"/>
          <p:cNvPicPr>
            <a:picLocks noChangeAspect="1" noChangeArrowheads="1"/>
          </p:cNvPicPr>
          <p:nvPr/>
        </p:nvPicPr>
        <p:blipFill>
          <a:blip r:embed="rId3"/>
          <a:srcRect/>
          <a:stretch>
            <a:fillRect/>
          </a:stretch>
        </p:blipFill>
        <p:spPr bwMode="auto">
          <a:xfrm>
            <a:off x="6588125" y="4797425"/>
            <a:ext cx="2376488" cy="1778000"/>
          </a:xfrm>
          <a:prstGeom prst="rect">
            <a:avLst/>
          </a:prstGeom>
          <a:noFill/>
          <a:ln w="9525">
            <a:noFill/>
            <a:miter lim="800000"/>
            <a:headEnd/>
            <a:tailEnd/>
          </a:ln>
        </p:spPr>
      </p:pic>
      <p:graphicFrame>
        <p:nvGraphicFramePr>
          <p:cNvPr id="5123" name="Object 3"/>
          <p:cNvGraphicFramePr>
            <a:graphicFrameLocks noChangeAspect="1"/>
          </p:cNvGraphicFramePr>
          <p:nvPr/>
        </p:nvGraphicFramePr>
        <p:xfrm>
          <a:off x="2987675" y="4217988"/>
          <a:ext cx="2141538" cy="1443037"/>
        </p:xfrm>
        <a:graphic>
          <a:graphicData uri="http://schemas.openxmlformats.org/presentationml/2006/ole">
            <mc:AlternateContent xmlns:mc="http://schemas.openxmlformats.org/markup-compatibility/2006">
              <mc:Choice xmlns:v="urn:schemas-microsoft-com:vml" Requires="v">
                <p:oleObj spid="_x0000_s5125" name="Ecuación" r:id="rId4" imgW="583920" imgH="393480" progId="Equation.3">
                  <p:embed/>
                </p:oleObj>
              </mc:Choice>
              <mc:Fallback>
                <p:oleObj name="Ecuación" r:id="rId4" imgW="583920" imgH="39348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675" y="4217988"/>
                        <a:ext cx="2141538" cy="1443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fontAlgn="auto">
              <a:spcAft>
                <a:spcPts val="0"/>
              </a:spcAft>
              <a:defRPr/>
            </a:pPr>
            <a:r>
              <a:rPr lang="es-MX" dirty="0" smtClean="0"/>
              <a:t>Resultados</a:t>
            </a:r>
            <a:endParaRPr lang="es-MX" dirty="0"/>
          </a:p>
        </p:txBody>
      </p:sp>
      <p:pic>
        <p:nvPicPr>
          <p:cNvPr id="22530" name="Picture 31"/>
          <p:cNvPicPr>
            <a:picLocks noChangeAspect="1" noChangeArrowheads="1"/>
          </p:cNvPicPr>
          <p:nvPr/>
        </p:nvPicPr>
        <p:blipFill>
          <a:blip r:embed="rId2"/>
          <a:srcRect l="20946" t="27852" r="30077" b="10133"/>
          <a:stretch>
            <a:fillRect/>
          </a:stretch>
        </p:blipFill>
        <p:spPr bwMode="auto">
          <a:xfrm>
            <a:off x="1536700" y="1125538"/>
            <a:ext cx="7283450" cy="5183187"/>
          </a:xfrm>
          <a:prstGeom prst="rect">
            <a:avLst/>
          </a:prstGeom>
          <a:noFill/>
          <a:ln w="9525">
            <a:noFill/>
            <a:miter lim="800000"/>
            <a:headEnd/>
            <a:tailEnd/>
          </a:ln>
        </p:spPr>
      </p:pic>
      <p:sp>
        <p:nvSpPr>
          <p:cNvPr id="22531" name="33 CuadroTexto"/>
          <p:cNvSpPr txBox="1">
            <a:spLocks noChangeArrowheads="1"/>
          </p:cNvSpPr>
          <p:nvPr/>
        </p:nvSpPr>
        <p:spPr bwMode="auto">
          <a:xfrm>
            <a:off x="1476375" y="6308725"/>
            <a:ext cx="3689350" cy="369888"/>
          </a:xfrm>
          <a:prstGeom prst="rect">
            <a:avLst/>
          </a:prstGeom>
          <a:noFill/>
          <a:ln w="9525">
            <a:noFill/>
            <a:miter lim="800000"/>
            <a:headEnd/>
            <a:tailEnd/>
          </a:ln>
        </p:spPr>
        <p:txBody>
          <a:bodyPr wrap="none">
            <a:spAutoFit/>
          </a:bodyPr>
          <a:lstStyle/>
          <a:p>
            <a:r>
              <a:rPr lang="es-MX">
                <a:latin typeface="Calibri" pitchFamily="34" charset="0"/>
              </a:rPr>
              <a:t>Fuente: Rodríguez y Velázquez (2014)</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8 Marcador de contenido"/>
          <p:cNvSpPr>
            <a:spLocks noGrp="1"/>
          </p:cNvSpPr>
          <p:nvPr>
            <p:ph idx="1"/>
          </p:nvPr>
        </p:nvSpPr>
        <p:spPr>
          <a:xfrm>
            <a:off x="1643063" y="1600200"/>
            <a:ext cx="7043737" cy="4525963"/>
          </a:xfrm>
        </p:spPr>
        <p:txBody>
          <a:bodyPr/>
          <a:lstStyle/>
          <a:p>
            <a:pPr algn="just"/>
            <a:r>
              <a:rPr lang="es-MX" dirty="0" smtClean="0">
                <a:latin typeface="Berlin Sans FB"/>
              </a:rPr>
              <a:t>Cuando el mercado de trabajo se encuentre en equilibrio el mercado de bienes también lo está. Cuando alguien interfiere en la determinación del salario y lo fija por encima del salario real de pleno empleo, surge el desempleo. </a:t>
            </a:r>
          </a:p>
          <a:p>
            <a:pPr>
              <a:buFont typeface="Arial" charset="0"/>
              <a:buNone/>
            </a:pPr>
            <a:endParaRPr lang="es-MX" dirty="0" smtClean="0">
              <a:latin typeface="Arial" charset="0"/>
              <a:cs typeface="Arial" charset="0"/>
            </a:endParaRPr>
          </a:p>
        </p:txBody>
      </p:sp>
      <p:sp>
        <p:nvSpPr>
          <p:cNvPr id="4" name="3 Título"/>
          <p:cNvSpPr>
            <a:spLocks noGrp="1"/>
          </p:cNvSpPr>
          <p:nvPr>
            <p:ph type="title"/>
          </p:nvPr>
        </p:nvSpPr>
        <p:spPr/>
        <p:txBody>
          <a:bodyPr/>
          <a:lstStyle/>
          <a:p>
            <a:pPr fontAlgn="auto">
              <a:spcAft>
                <a:spcPts val="0"/>
              </a:spcAft>
              <a:defRPr/>
            </a:pPr>
            <a:r>
              <a:rPr lang="es-MX" dirty="0" smtClean="0"/>
              <a:t>Resultados</a:t>
            </a:r>
            <a:endParaRPr lang="es-MX"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pPr algn="l" fontAlgn="auto">
              <a:spcAft>
                <a:spcPts val="0"/>
              </a:spcAft>
              <a:defRPr/>
            </a:pPr>
            <a:r>
              <a:rPr lang="es-ES" dirty="0" smtClean="0">
                <a:latin typeface="Arial" pitchFamily="34" charset="0"/>
                <a:cs typeface="Arial" pitchFamily="34" charset="0"/>
              </a:rPr>
              <a:t>Referencias Bibliográficas</a:t>
            </a:r>
            <a:endParaRPr lang="es-MX" dirty="0">
              <a:latin typeface="Arial" pitchFamily="34" charset="0"/>
              <a:cs typeface="Arial" pitchFamily="34" charset="0"/>
            </a:endParaRPr>
          </a:p>
        </p:txBody>
      </p:sp>
      <p:sp>
        <p:nvSpPr>
          <p:cNvPr id="24578" name="8 Marcador de contenido"/>
          <p:cNvSpPr>
            <a:spLocks noGrp="1"/>
          </p:cNvSpPr>
          <p:nvPr>
            <p:ph idx="1"/>
          </p:nvPr>
        </p:nvSpPr>
        <p:spPr>
          <a:xfrm>
            <a:off x="1643063" y="1600200"/>
            <a:ext cx="7043737" cy="4525963"/>
          </a:xfrm>
        </p:spPr>
        <p:txBody>
          <a:bodyPr/>
          <a:lstStyle/>
          <a:p>
            <a:r>
              <a:rPr lang="en-US" sz="2400" smtClean="0">
                <a:latin typeface="Berlin Sans FB"/>
              </a:rPr>
              <a:t>Dornbusch, R., Fisher, S., &amp; Startz, R. (2009). </a:t>
            </a:r>
            <a:r>
              <a:rPr lang="es-MX" sz="2400" i="1" smtClean="0">
                <a:latin typeface="Berlin Sans FB"/>
              </a:rPr>
              <a:t>Macroeconomía.</a:t>
            </a:r>
            <a:r>
              <a:rPr lang="es-MX" sz="2400" smtClean="0">
                <a:latin typeface="Berlin Sans FB"/>
              </a:rPr>
              <a:t> México: Mc. Graw Hill.</a:t>
            </a:r>
          </a:p>
          <a:p>
            <a:r>
              <a:rPr lang="es-MX" sz="2400" smtClean="0">
                <a:latin typeface="Berlin Sans FB"/>
              </a:rPr>
              <a:t>Rodríguez, E., &amp; Orihuela, D. (2014). Empleo, salarios y precarización del trabajo en México: una crítica a la propuesta de la reforma laboral. En D. Castro, &amp; R. Rodríguez, </a:t>
            </a:r>
            <a:r>
              <a:rPr lang="es-MX" sz="2400" i="1" smtClean="0">
                <a:latin typeface="Berlin Sans FB"/>
              </a:rPr>
              <a:t>El mercado laboral frente a las transformaciones económicas de México</a:t>
            </a:r>
            <a:r>
              <a:rPr lang="es-MX" sz="2400" smtClean="0">
                <a:latin typeface="Berlin Sans FB"/>
              </a:rPr>
              <a:t> (págs. 235-256). México D.F.: Plaza y Valdez .</a:t>
            </a:r>
          </a:p>
          <a:p>
            <a:r>
              <a:rPr lang="es-MX" sz="2400" smtClean="0">
                <a:latin typeface="Berlin Sans FB"/>
              </a:rPr>
              <a:t>Samuelson, P., &amp; Nordhaus, W. (2002). </a:t>
            </a:r>
            <a:r>
              <a:rPr lang="es-MX" sz="2400" i="1" smtClean="0">
                <a:latin typeface="Berlin Sans FB"/>
              </a:rPr>
              <a:t>Economía .</a:t>
            </a:r>
            <a:r>
              <a:rPr lang="es-MX" sz="2400" smtClean="0">
                <a:latin typeface="Berlin Sans FB"/>
              </a:rPr>
              <a:t> México D.F.: Mc. Graw Hill.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idx="1"/>
          </p:nvPr>
        </p:nvSpPr>
        <p:spPr/>
        <p:txBody>
          <a:bodyPr>
            <a:normAutofit/>
          </a:bodyPr>
          <a:lstStyle/>
          <a:p>
            <a:pPr lvl="1"/>
            <a:r>
              <a:rPr lang="es-MX" smtClean="0">
                <a:effectLst>
                  <a:outerShdw blurRad="38100" dist="38100" dir="2700000" algn="tl">
                    <a:srgbClr val="C0C0C0"/>
                  </a:outerShdw>
                </a:effectLst>
                <a:latin typeface="Arial" charset="0"/>
                <a:cs typeface="Arial" charset="0"/>
              </a:rPr>
              <a:t>Área Académica: Economía</a:t>
            </a:r>
            <a:r>
              <a:rPr lang="es-MX" smtClean="0">
                <a:latin typeface="Arial" charset="0"/>
                <a:cs typeface="Arial" charset="0"/>
              </a:rPr>
              <a:t> </a:t>
            </a:r>
          </a:p>
          <a:p>
            <a:pPr lvl="1"/>
            <a:endParaRPr lang="es-MX" sz="2000" b="1" smtClean="0">
              <a:effectLst>
                <a:outerShdw blurRad="38100" dist="38100" dir="2700000" algn="tl">
                  <a:srgbClr val="C0C0C0"/>
                </a:outerShdw>
              </a:effectLst>
              <a:latin typeface="Arial" charset="0"/>
              <a:cs typeface="Arial" charset="0"/>
            </a:endParaRPr>
          </a:p>
          <a:p>
            <a:pPr lvl="1"/>
            <a:r>
              <a:rPr lang="es-MX" smtClean="0">
                <a:effectLst>
                  <a:outerShdw blurRad="38100" dist="38100" dir="2700000" algn="tl">
                    <a:srgbClr val="C0C0C0"/>
                  </a:outerShdw>
                </a:effectLst>
                <a:latin typeface="Arial" charset="0"/>
                <a:cs typeface="Arial" charset="0"/>
              </a:rPr>
              <a:t>Tema: El mercado de trabajo </a:t>
            </a:r>
            <a:endParaRPr lang="es-MX" smtClean="0">
              <a:latin typeface="Arial" charset="0"/>
              <a:cs typeface="Arial" charset="0"/>
            </a:endParaRPr>
          </a:p>
          <a:p>
            <a:pPr lvl="1"/>
            <a:endParaRPr lang="es-MX" sz="2000" b="1" smtClean="0">
              <a:effectLst>
                <a:outerShdw blurRad="38100" dist="38100" dir="2700000" algn="tl">
                  <a:srgbClr val="C0C0C0"/>
                </a:outerShdw>
              </a:effectLst>
              <a:latin typeface="Arial" charset="0"/>
              <a:cs typeface="Arial" charset="0"/>
            </a:endParaRPr>
          </a:p>
          <a:p>
            <a:pPr lvl="1"/>
            <a:r>
              <a:rPr lang="es-MX" smtClean="0">
                <a:effectLst>
                  <a:outerShdw blurRad="38100" dist="38100" dir="2700000" algn="tl">
                    <a:srgbClr val="C0C0C0"/>
                  </a:outerShdw>
                </a:effectLst>
                <a:latin typeface="Arial" charset="0"/>
                <a:cs typeface="Arial" charset="0"/>
              </a:rPr>
              <a:t>Profesor: Eduardo Rodríguez Juárez</a:t>
            </a:r>
            <a:endParaRPr lang="es-MX" smtClean="0">
              <a:latin typeface="Arial" charset="0"/>
              <a:cs typeface="Arial" charset="0"/>
            </a:endParaRPr>
          </a:p>
          <a:p>
            <a:pPr lvl="1"/>
            <a:endParaRPr lang="es-MX" sz="2000" smtClean="0">
              <a:effectLst>
                <a:outerShdw blurRad="38100" dist="38100" dir="2700000" algn="tl">
                  <a:srgbClr val="C0C0C0"/>
                </a:outerShdw>
              </a:effectLst>
              <a:latin typeface="Arial" charset="0"/>
              <a:cs typeface="Arial" charset="0"/>
            </a:endParaRPr>
          </a:p>
          <a:p>
            <a:pPr lvl="1"/>
            <a:r>
              <a:rPr lang="es-MX" smtClean="0">
                <a:effectLst>
                  <a:outerShdw blurRad="38100" dist="38100" dir="2700000" algn="tl">
                    <a:srgbClr val="C0C0C0"/>
                  </a:outerShdw>
                </a:effectLst>
                <a:latin typeface="Arial" charset="0"/>
                <a:cs typeface="Arial" charset="0"/>
              </a:rPr>
              <a:t>Periodo:</a:t>
            </a:r>
            <a:r>
              <a:rPr lang="es-MX" smtClean="0">
                <a:latin typeface="Arial" charset="0"/>
                <a:cs typeface="Arial" charset="0"/>
              </a:rPr>
              <a:t> Enero-junio de 2016</a:t>
            </a:r>
            <a:endParaRPr lang="es-MX" sz="2000" smtClean="0">
              <a:latin typeface="Arial" charset="0"/>
              <a:cs typeface="Arial" charset="0"/>
            </a:endParaRPr>
          </a:p>
          <a:p>
            <a:endParaRPr lang="es-MX" smtClean="0">
              <a:latin typeface="Berlin Sans FB"/>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n-US" b="1" u="sng" dirty="0" smtClean="0">
                <a:latin typeface="Arial" pitchFamily="34" charset="0"/>
                <a:cs typeface="Arial" pitchFamily="34" charset="0"/>
              </a:rPr>
              <a:t/>
            </a:r>
            <a:br>
              <a:rPr lang="en-US" b="1" u="sng" dirty="0" smtClean="0">
                <a:latin typeface="Arial" pitchFamily="34" charset="0"/>
                <a:cs typeface="Arial" pitchFamily="34" charset="0"/>
              </a:rPr>
            </a:br>
            <a:r>
              <a:rPr lang="en-US" b="1" u="sng" dirty="0" smtClean="0">
                <a:latin typeface="Arial" pitchFamily="34" charset="0"/>
                <a:cs typeface="Arial" pitchFamily="34" charset="0"/>
              </a:rPr>
              <a:t>Topic: The labor market</a:t>
            </a:r>
            <a:r>
              <a:rPr lang="es-MX" dirty="0" smtClean="0"/>
              <a:t/>
            </a:r>
            <a:br>
              <a:rPr lang="es-MX" dirty="0" smtClean="0"/>
            </a:br>
            <a:endParaRPr lang="es-MX" dirty="0">
              <a:latin typeface="Arial" pitchFamily="34" charset="0"/>
              <a:cs typeface="Arial" pitchFamily="34" charset="0"/>
            </a:endParaRPr>
          </a:p>
        </p:txBody>
      </p:sp>
      <p:sp>
        <p:nvSpPr>
          <p:cNvPr id="3" name="2 Marcador de contenido"/>
          <p:cNvSpPr>
            <a:spLocks noGrp="1"/>
          </p:cNvSpPr>
          <p:nvPr>
            <p:ph idx="1"/>
          </p:nvPr>
        </p:nvSpPr>
        <p:spPr/>
        <p:txBody>
          <a:bodyPr rtlCol="0">
            <a:normAutofit fontScale="85000" lnSpcReduction="10000"/>
          </a:bodyPr>
          <a:lstStyle/>
          <a:p>
            <a:pPr algn="ctr" fontAlgn="auto">
              <a:lnSpc>
                <a:spcPct val="90000"/>
              </a:lnSpc>
              <a:spcAft>
                <a:spcPts val="0"/>
              </a:spcAft>
              <a:buFont typeface="Arial" panose="020B0604020202020204" pitchFamily="34" charset="0"/>
              <a:buNone/>
              <a:defRPr/>
            </a:pPr>
            <a:r>
              <a:rPr lang="fr-FR" b="1" u="sng" dirty="0">
                <a:effectLst>
                  <a:outerShdw blurRad="38100" dist="38100" dir="2700000" algn="tl">
                    <a:srgbClr val="000000">
                      <a:alpha val="43137"/>
                    </a:srgbClr>
                  </a:outerShdw>
                </a:effectLst>
                <a:latin typeface="Arial" pitchFamily="34" charset="0"/>
                <a:cs typeface="Arial" pitchFamily="34" charset="0"/>
              </a:rPr>
              <a:t> Abstract:</a:t>
            </a:r>
          </a:p>
          <a:p>
            <a:pPr fontAlgn="auto">
              <a:lnSpc>
                <a:spcPct val="90000"/>
              </a:lnSpc>
              <a:spcAft>
                <a:spcPts val="0"/>
              </a:spcAft>
              <a:buFont typeface="Arial" panose="020B0604020202020204" pitchFamily="34" charset="0"/>
              <a:buNone/>
              <a:defRPr/>
            </a:pPr>
            <a:endParaRPr lang="fr-FR" dirty="0">
              <a:latin typeface="Arial" pitchFamily="34" charset="0"/>
              <a:cs typeface="Arial" pitchFamily="34" charset="0"/>
            </a:endParaRPr>
          </a:p>
          <a:p>
            <a:pPr algn="just" fontAlgn="auto">
              <a:lnSpc>
                <a:spcPct val="90000"/>
              </a:lnSpc>
              <a:spcAft>
                <a:spcPts val="0"/>
              </a:spcAft>
              <a:buFont typeface="Arial" panose="020B0604020202020204" pitchFamily="34" charset="0"/>
              <a:buChar char="•"/>
              <a:defRPr/>
            </a:pPr>
            <a:r>
              <a:rPr lang="en-US" dirty="0" smtClean="0">
                <a:latin typeface="Arial" pitchFamily="34" charset="0"/>
                <a:cs typeface="Arial" pitchFamily="34" charset="0"/>
              </a:rPr>
              <a:t>This material shows the operation of the labor market. Analyzes the labor supply and demand in order to provide elements that lead us to explain the economic problem of involuntary unemployment according to the neoclassical conception.</a:t>
            </a:r>
            <a:endParaRPr lang="fr-FR" dirty="0">
              <a:latin typeface="Arial" pitchFamily="34" charset="0"/>
              <a:cs typeface="Arial" pitchFamily="34" charset="0"/>
            </a:endParaRPr>
          </a:p>
          <a:p>
            <a:pPr fontAlgn="auto">
              <a:lnSpc>
                <a:spcPct val="90000"/>
              </a:lnSpc>
              <a:spcAft>
                <a:spcPts val="0"/>
              </a:spcAft>
              <a:buFont typeface="Arial" panose="020B0604020202020204" pitchFamily="34" charset="0"/>
              <a:buNone/>
              <a:defRPr/>
            </a:pPr>
            <a:endParaRPr lang="fr-FR" dirty="0">
              <a:latin typeface="Arial" pitchFamily="34" charset="0"/>
              <a:cs typeface="Arial" pitchFamily="34" charset="0"/>
            </a:endParaRPr>
          </a:p>
          <a:p>
            <a:pPr fontAlgn="auto">
              <a:lnSpc>
                <a:spcPct val="90000"/>
              </a:lnSpc>
              <a:spcAft>
                <a:spcPts val="0"/>
              </a:spcAft>
              <a:buFont typeface="Arial" panose="020B0604020202020204" pitchFamily="34" charset="0"/>
              <a:buNone/>
              <a:defRPr/>
            </a:pPr>
            <a:endParaRPr lang="fr-FR" dirty="0">
              <a:latin typeface="Arial" pitchFamily="34" charset="0"/>
              <a:cs typeface="Arial" pitchFamily="34" charset="0"/>
            </a:endParaRPr>
          </a:p>
          <a:p>
            <a:pPr fontAlgn="auto">
              <a:lnSpc>
                <a:spcPct val="90000"/>
              </a:lnSpc>
              <a:spcAft>
                <a:spcPts val="0"/>
              </a:spcAft>
              <a:buFont typeface="Arial" panose="020B0604020202020204" pitchFamily="34" charset="0"/>
              <a:buNone/>
              <a:defRPr/>
            </a:pPr>
            <a:r>
              <a:rPr lang="fr-FR" b="1" u="sng" dirty="0" smtClean="0">
                <a:effectLst>
                  <a:outerShdw blurRad="38100" dist="38100" dir="2700000" algn="tl">
                    <a:srgbClr val="000000">
                      <a:alpha val="43137"/>
                    </a:srgbClr>
                  </a:outerShdw>
                </a:effectLst>
                <a:latin typeface="Arial" pitchFamily="34" charset="0"/>
                <a:cs typeface="Arial" pitchFamily="34" charset="0"/>
              </a:rPr>
              <a:t>Keywords</a:t>
            </a:r>
            <a:r>
              <a:rPr lang="fr-FR" b="1" dirty="0" smtClean="0">
                <a:effectLst>
                  <a:outerShdw blurRad="38100" dist="38100" dir="2700000" algn="tl">
                    <a:srgbClr val="000000">
                      <a:alpha val="43137"/>
                    </a:srgbClr>
                  </a:outerShdw>
                </a:effectLst>
                <a:latin typeface="Arial" pitchFamily="34" charset="0"/>
                <a:cs typeface="Arial" pitchFamily="34" charset="0"/>
              </a:rPr>
              <a:t>: </a:t>
            </a:r>
            <a:r>
              <a:rPr lang="en-US" dirty="0">
                <a:latin typeface="Arial" pitchFamily="34" charset="0"/>
                <a:cs typeface="Arial" pitchFamily="34" charset="0"/>
              </a:rPr>
              <a:t>Wage</a:t>
            </a:r>
            <a:r>
              <a:rPr lang="fr-FR" dirty="0">
                <a:latin typeface="Arial" pitchFamily="34" charset="0"/>
                <a:cs typeface="Arial" pitchFamily="34" charset="0"/>
              </a:rPr>
              <a:t>, </a:t>
            </a:r>
            <a:r>
              <a:rPr lang="en-US" dirty="0">
                <a:latin typeface="Arial" pitchFamily="34" charset="0"/>
                <a:cs typeface="Arial" pitchFamily="34" charset="0"/>
              </a:rPr>
              <a:t>work, equilibrium, </a:t>
            </a:r>
            <a:r>
              <a:rPr lang="en-US" dirty="0" smtClean="0">
                <a:latin typeface="Arial" pitchFamily="34" charset="0"/>
                <a:cs typeface="Arial" pitchFamily="34" charset="0"/>
              </a:rPr>
              <a:t>unemployment</a:t>
            </a:r>
            <a:r>
              <a:rPr lang="en-US" dirty="0">
                <a:latin typeface="Arial" pitchFamily="34" charset="0"/>
                <a:cs typeface="Arial" pitchFamily="34" charset="0"/>
              </a:rPr>
              <a:t>.</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fr-FR" b="1" u="sng" dirty="0">
                <a:latin typeface="Arial" pitchFamily="34" charset="0"/>
                <a:cs typeface="Arial" pitchFamily="34" charset="0"/>
              </a:rPr>
              <a:t>Tema</a:t>
            </a:r>
            <a:r>
              <a:rPr lang="fr-FR" b="1" u="sng" dirty="0" smtClean="0">
                <a:latin typeface="Arial" pitchFamily="34" charset="0"/>
                <a:cs typeface="Arial" pitchFamily="34" charset="0"/>
              </a:rPr>
              <a:t>: </a:t>
            </a:r>
            <a:r>
              <a:rPr lang="es-MX" b="1" i="1" dirty="0" smtClean="0"/>
              <a:t>El mercado de Trabajo</a:t>
            </a:r>
            <a:r>
              <a:rPr lang="es-MX" dirty="0" smtClean="0"/>
              <a:t/>
            </a:r>
            <a:br>
              <a:rPr lang="es-MX" dirty="0" smtClean="0"/>
            </a:br>
            <a:endParaRPr lang="es-MX" dirty="0">
              <a:latin typeface="Arial" pitchFamily="34" charset="0"/>
              <a:cs typeface="Arial" pitchFamily="34" charset="0"/>
            </a:endParaRPr>
          </a:p>
        </p:txBody>
      </p:sp>
      <p:sp>
        <p:nvSpPr>
          <p:cNvPr id="3" name="2 Marcador de contenido"/>
          <p:cNvSpPr>
            <a:spLocks noGrp="1"/>
          </p:cNvSpPr>
          <p:nvPr>
            <p:ph idx="1"/>
          </p:nvPr>
        </p:nvSpPr>
        <p:spPr/>
        <p:txBody>
          <a:bodyPr rtlCol="0">
            <a:normAutofit fontScale="70000" lnSpcReduction="20000"/>
          </a:bodyPr>
          <a:lstStyle/>
          <a:p>
            <a:pPr algn="ctr" fontAlgn="auto">
              <a:lnSpc>
                <a:spcPct val="90000"/>
              </a:lnSpc>
              <a:spcAft>
                <a:spcPts val="0"/>
              </a:spcAft>
              <a:buFont typeface="Arial" panose="020B0604020202020204" pitchFamily="34" charset="0"/>
              <a:buNone/>
              <a:defRPr/>
            </a:pPr>
            <a:r>
              <a:rPr lang="fr-FR" b="1" u="sng" dirty="0">
                <a:effectLst>
                  <a:outerShdw blurRad="38100" dist="38100" dir="2700000" algn="tl">
                    <a:srgbClr val="000000">
                      <a:alpha val="43137"/>
                    </a:srgbClr>
                  </a:outerShdw>
                </a:effectLst>
                <a:latin typeface="Arial" pitchFamily="34" charset="0"/>
                <a:cs typeface="Arial" pitchFamily="34" charset="0"/>
              </a:rPr>
              <a:t> </a:t>
            </a:r>
            <a:r>
              <a:rPr lang="fr-FR" b="1" u="sng" dirty="0" err="1" smtClean="0">
                <a:effectLst>
                  <a:outerShdw blurRad="38100" dist="38100" dir="2700000" algn="tl">
                    <a:srgbClr val="000000">
                      <a:alpha val="43137"/>
                    </a:srgbClr>
                  </a:outerShdw>
                </a:effectLst>
                <a:latin typeface="Arial" pitchFamily="34" charset="0"/>
                <a:cs typeface="Arial" pitchFamily="34" charset="0"/>
              </a:rPr>
              <a:t>Resumen</a:t>
            </a:r>
            <a:r>
              <a:rPr lang="fr-FR" b="1" u="sng" dirty="0" smtClean="0">
                <a:effectLst>
                  <a:outerShdw blurRad="38100" dist="38100" dir="2700000" algn="tl">
                    <a:srgbClr val="000000">
                      <a:alpha val="43137"/>
                    </a:srgbClr>
                  </a:outerShdw>
                </a:effectLst>
                <a:latin typeface="Arial" pitchFamily="34" charset="0"/>
                <a:cs typeface="Arial" pitchFamily="34" charset="0"/>
              </a:rPr>
              <a:t>:</a:t>
            </a:r>
            <a:endParaRPr lang="fr-FR" b="1" u="sng" dirty="0">
              <a:effectLst>
                <a:outerShdw blurRad="38100" dist="38100" dir="2700000" algn="tl">
                  <a:srgbClr val="000000">
                    <a:alpha val="43137"/>
                  </a:srgbClr>
                </a:outerShdw>
              </a:effectLst>
              <a:latin typeface="Arial" pitchFamily="34" charset="0"/>
              <a:cs typeface="Arial" pitchFamily="34" charset="0"/>
            </a:endParaRPr>
          </a:p>
          <a:p>
            <a:pPr fontAlgn="auto">
              <a:lnSpc>
                <a:spcPct val="90000"/>
              </a:lnSpc>
              <a:spcAft>
                <a:spcPts val="0"/>
              </a:spcAft>
              <a:buFont typeface="Arial" panose="020B0604020202020204" pitchFamily="34" charset="0"/>
              <a:buNone/>
              <a:defRPr/>
            </a:pPr>
            <a:endParaRPr lang="fr-FR" dirty="0">
              <a:latin typeface="Arial" pitchFamily="34" charset="0"/>
              <a:cs typeface="Arial" pitchFamily="34" charset="0"/>
            </a:endParaRPr>
          </a:p>
          <a:p>
            <a:pPr algn="just" fontAlgn="auto">
              <a:lnSpc>
                <a:spcPct val="90000"/>
              </a:lnSpc>
              <a:spcAft>
                <a:spcPts val="0"/>
              </a:spcAft>
              <a:buFont typeface="Arial" panose="020B0604020202020204" pitchFamily="34" charset="0"/>
              <a:buChar char="•"/>
              <a:defRPr/>
            </a:pPr>
            <a:r>
              <a:rPr lang="es-MX" dirty="0" smtClean="0">
                <a:latin typeface="Arial" pitchFamily="34" charset="0"/>
                <a:cs typeface="Arial" pitchFamily="34" charset="0"/>
              </a:rPr>
              <a:t>El presente material permite explicar el funcionamiento del mercado de trabajo. Analiza la oferta y demanda laboral con el fin de proporcionar elementos que nos lleven a explicar el problema económico del desempleo involuntario de acuerdo a la concepción neoclásica.</a:t>
            </a:r>
          </a:p>
          <a:p>
            <a:pPr fontAlgn="auto">
              <a:lnSpc>
                <a:spcPct val="90000"/>
              </a:lnSpc>
              <a:spcAft>
                <a:spcPts val="0"/>
              </a:spcAft>
              <a:buFont typeface="Arial" panose="020B0604020202020204" pitchFamily="34" charset="0"/>
              <a:buNone/>
              <a:defRPr/>
            </a:pPr>
            <a:endParaRPr lang="es-MX" dirty="0" smtClean="0">
              <a:latin typeface="Arial" pitchFamily="34" charset="0"/>
              <a:cs typeface="Arial" pitchFamily="34" charset="0"/>
            </a:endParaRPr>
          </a:p>
          <a:p>
            <a:pPr fontAlgn="auto">
              <a:lnSpc>
                <a:spcPct val="90000"/>
              </a:lnSpc>
              <a:spcAft>
                <a:spcPts val="0"/>
              </a:spcAft>
              <a:buFont typeface="Arial" panose="020B0604020202020204" pitchFamily="34" charset="0"/>
              <a:buNone/>
              <a:defRPr/>
            </a:pPr>
            <a:endParaRPr lang="es-MX" dirty="0" smtClean="0">
              <a:latin typeface="Arial" pitchFamily="34" charset="0"/>
              <a:cs typeface="Arial" pitchFamily="34" charset="0"/>
            </a:endParaRPr>
          </a:p>
          <a:p>
            <a:pPr fontAlgn="auto">
              <a:lnSpc>
                <a:spcPct val="90000"/>
              </a:lnSpc>
              <a:spcAft>
                <a:spcPts val="0"/>
              </a:spcAft>
              <a:buFont typeface="Arial" panose="020B0604020202020204" pitchFamily="34" charset="0"/>
              <a:buNone/>
              <a:defRPr/>
            </a:pPr>
            <a:endParaRPr lang="es-MX" dirty="0" smtClean="0">
              <a:latin typeface="Arial" pitchFamily="34" charset="0"/>
              <a:cs typeface="Arial" pitchFamily="34" charset="0"/>
            </a:endParaRPr>
          </a:p>
          <a:p>
            <a:pPr fontAlgn="auto">
              <a:lnSpc>
                <a:spcPct val="90000"/>
              </a:lnSpc>
              <a:spcAft>
                <a:spcPts val="0"/>
              </a:spcAft>
              <a:buFont typeface="Arial" panose="020B0604020202020204" pitchFamily="34" charset="0"/>
              <a:buNone/>
              <a:defRPr/>
            </a:pPr>
            <a:endParaRPr lang="es-MX" dirty="0" smtClean="0">
              <a:latin typeface="Arial" pitchFamily="34" charset="0"/>
              <a:cs typeface="Arial" pitchFamily="34" charset="0"/>
            </a:endParaRPr>
          </a:p>
          <a:p>
            <a:pPr fontAlgn="auto">
              <a:lnSpc>
                <a:spcPct val="170000"/>
              </a:lnSpc>
              <a:spcAft>
                <a:spcPts val="0"/>
              </a:spcAft>
              <a:buFont typeface="Arial" panose="020B0604020202020204" pitchFamily="34" charset="0"/>
              <a:buNone/>
              <a:defRPr/>
            </a:pPr>
            <a:r>
              <a:rPr lang="fr-FR" b="1" u="sng" dirty="0" smtClean="0">
                <a:effectLst>
                  <a:outerShdw blurRad="38100" dist="38100" dir="2700000" algn="tl">
                    <a:srgbClr val="000000">
                      <a:alpha val="43137"/>
                    </a:srgbClr>
                  </a:outerShdw>
                </a:effectLst>
                <a:latin typeface="Arial" pitchFamily="34" charset="0"/>
                <a:cs typeface="Arial" pitchFamily="34" charset="0"/>
              </a:rPr>
              <a:t>Palabras clave</a:t>
            </a:r>
            <a:r>
              <a:rPr lang="fr-FR" b="1" dirty="0" smtClean="0">
                <a:effectLst>
                  <a:outerShdw blurRad="38100" dist="38100" dir="2700000" algn="tl">
                    <a:srgbClr val="000000">
                      <a:alpha val="43137"/>
                    </a:srgbClr>
                  </a:outerShdw>
                </a:effectLst>
                <a:latin typeface="Arial" pitchFamily="34" charset="0"/>
                <a:cs typeface="Arial" pitchFamily="34" charset="0"/>
              </a:rPr>
              <a:t>: </a:t>
            </a:r>
            <a:r>
              <a:rPr lang="fr-FR" b="1" dirty="0" err="1" smtClean="0">
                <a:effectLst>
                  <a:outerShdw blurRad="38100" dist="38100" dir="2700000" algn="tl">
                    <a:srgbClr val="000000">
                      <a:alpha val="43137"/>
                    </a:srgbClr>
                  </a:outerShdw>
                </a:effectLst>
                <a:latin typeface="Arial" pitchFamily="34" charset="0"/>
                <a:cs typeface="Arial" pitchFamily="34" charset="0"/>
              </a:rPr>
              <a:t>Salarios</a:t>
            </a:r>
            <a:r>
              <a:rPr lang="fr-FR" b="1" dirty="0" smtClean="0">
                <a:effectLst>
                  <a:outerShdw blurRad="38100" dist="38100" dir="2700000" algn="tl">
                    <a:srgbClr val="000000">
                      <a:alpha val="43137"/>
                    </a:srgbClr>
                  </a:outerShdw>
                </a:effectLst>
                <a:latin typeface="Arial" pitchFamily="34" charset="0"/>
                <a:cs typeface="Arial" pitchFamily="34" charset="0"/>
              </a:rPr>
              <a:t>, </a:t>
            </a:r>
            <a:r>
              <a:rPr lang="fr-FR" b="1" dirty="0" err="1" smtClean="0">
                <a:effectLst>
                  <a:outerShdw blurRad="38100" dist="38100" dir="2700000" algn="tl">
                    <a:srgbClr val="000000">
                      <a:alpha val="43137"/>
                    </a:srgbClr>
                  </a:outerShdw>
                </a:effectLst>
                <a:latin typeface="Arial" pitchFamily="34" charset="0"/>
                <a:cs typeface="Arial" pitchFamily="34" charset="0"/>
              </a:rPr>
              <a:t>trabajo</a:t>
            </a:r>
            <a:r>
              <a:rPr lang="fr-FR" b="1" dirty="0" smtClean="0">
                <a:effectLst>
                  <a:outerShdw blurRad="38100" dist="38100" dir="2700000" algn="tl">
                    <a:srgbClr val="000000">
                      <a:alpha val="43137"/>
                    </a:srgbClr>
                  </a:outerShdw>
                </a:effectLst>
                <a:latin typeface="Arial" pitchFamily="34" charset="0"/>
                <a:cs typeface="Arial" pitchFamily="34" charset="0"/>
              </a:rPr>
              <a:t>, </a:t>
            </a:r>
            <a:r>
              <a:rPr lang="fr-FR" b="1" dirty="0" err="1" smtClean="0">
                <a:effectLst>
                  <a:outerShdw blurRad="38100" dist="38100" dir="2700000" algn="tl">
                    <a:srgbClr val="000000">
                      <a:alpha val="43137"/>
                    </a:srgbClr>
                  </a:outerShdw>
                </a:effectLst>
                <a:latin typeface="Arial" pitchFamily="34" charset="0"/>
                <a:cs typeface="Arial" pitchFamily="34" charset="0"/>
              </a:rPr>
              <a:t>equilibrio</a:t>
            </a:r>
            <a:r>
              <a:rPr lang="fr-FR" b="1" dirty="0" smtClean="0">
                <a:effectLst>
                  <a:outerShdw blurRad="38100" dist="38100" dir="2700000" algn="tl">
                    <a:srgbClr val="000000">
                      <a:alpha val="43137"/>
                    </a:srgbClr>
                  </a:outerShdw>
                </a:effectLst>
                <a:latin typeface="Arial" pitchFamily="34" charset="0"/>
                <a:cs typeface="Arial" pitchFamily="34" charset="0"/>
              </a:rPr>
              <a:t>, </a:t>
            </a:r>
            <a:r>
              <a:rPr lang="fr-FR" b="1" dirty="0" err="1" smtClean="0">
                <a:effectLst>
                  <a:outerShdw blurRad="38100" dist="38100" dir="2700000" algn="tl">
                    <a:srgbClr val="000000">
                      <a:alpha val="43137"/>
                    </a:srgbClr>
                  </a:outerShdw>
                </a:effectLst>
                <a:latin typeface="Arial" pitchFamily="34" charset="0"/>
                <a:cs typeface="Arial" pitchFamily="34" charset="0"/>
              </a:rPr>
              <a:t>desempleo</a:t>
            </a:r>
            <a:r>
              <a:rPr lang="fr-FR" b="1" dirty="0" smtClean="0">
                <a:effectLst>
                  <a:outerShdw blurRad="38100" dist="38100" dir="2700000" algn="tl">
                    <a:srgbClr val="000000">
                      <a:alpha val="43137"/>
                    </a:srgbClr>
                  </a:outerShdw>
                </a:effectLst>
                <a:latin typeface="Arial" pitchFamily="34" charset="0"/>
                <a:cs typeface="Arial" pitchFamily="34" charset="0"/>
              </a:rPr>
              <a:t>.</a:t>
            </a:r>
            <a:endParaRPr lang="fr-FR"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8 Marcador de contenido"/>
          <p:cNvSpPr>
            <a:spLocks noGrp="1"/>
          </p:cNvSpPr>
          <p:nvPr>
            <p:ph idx="1"/>
          </p:nvPr>
        </p:nvSpPr>
        <p:spPr>
          <a:xfrm>
            <a:off x="1643063" y="1600200"/>
            <a:ext cx="7043737" cy="4525963"/>
          </a:xfrm>
        </p:spPr>
        <p:txBody>
          <a:bodyPr/>
          <a:lstStyle/>
          <a:p>
            <a:pPr algn="just">
              <a:buFont typeface="Arial" charset="0"/>
              <a:buNone/>
            </a:pPr>
            <a:r>
              <a:rPr lang="es-MX" b="1" smtClean="0">
                <a:latin typeface="Arial" charset="0"/>
                <a:cs typeface="Arial" charset="0"/>
              </a:rPr>
              <a:t>Objetivo: </a:t>
            </a:r>
            <a:r>
              <a:rPr lang="es-MX" smtClean="0">
                <a:latin typeface="Berlin Sans FB"/>
              </a:rPr>
              <a:t>Identificar y analizar el funcionamiento del mercado de trabajo a través del análisis de su oferta y demanda, así como el origen del desempleo en la concepción neoclásica.</a:t>
            </a:r>
            <a:endParaRPr lang="es-MX" b="1" smtClean="0">
              <a:latin typeface="Arial"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8 Marcador de contenido"/>
          <p:cNvSpPr>
            <a:spLocks noGrp="1"/>
          </p:cNvSpPr>
          <p:nvPr>
            <p:ph idx="1"/>
          </p:nvPr>
        </p:nvSpPr>
        <p:spPr>
          <a:xfrm>
            <a:off x="1643063" y="1600200"/>
            <a:ext cx="7043737" cy="4525963"/>
          </a:xfrm>
        </p:spPr>
        <p:txBody>
          <a:bodyPr/>
          <a:lstStyle/>
          <a:p>
            <a:pPr algn="just"/>
            <a:r>
              <a:rPr lang="es-MX" smtClean="0">
                <a:latin typeface="Arial" charset="0"/>
                <a:cs typeface="Arial" charset="0"/>
              </a:rPr>
              <a:t>El análisis de la oferta y la demanda de trabajo es de suma importancia en el ámbito de la economía, pues ésta siempre tiene como premisa proporcionar a la sociedad empleos con salarios adecuados de tal manera que la gente pueda comprar lo que necesita y quiere. </a:t>
            </a:r>
          </a:p>
          <a:p>
            <a:pPr>
              <a:buFont typeface="Arial" charset="0"/>
              <a:buNone/>
            </a:pPr>
            <a:endParaRPr lang="es-MX" smtClean="0">
              <a:latin typeface="Arial" charset="0"/>
              <a:cs typeface="Arial" charset="0"/>
            </a:endParaRPr>
          </a:p>
        </p:txBody>
      </p:sp>
      <p:sp>
        <p:nvSpPr>
          <p:cNvPr id="4" name="3 Título"/>
          <p:cNvSpPr>
            <a:spLocks noGrp="1"/>
          </p:cNvSpPr>
          <p:nvPr>
            <p:ph type="title"/>
          </p:nvPr>
        </p:nvSpPr>
        <p:spPr/>
        <p:txBody>
          <a:bodyPr/>
          <a:lstStyle/>
          <a:p>
            <a:pPr fontAlgn="auto">
              <a:spcAft>
                <a:spcPts val="0"/>
              </a:spcAft>
              <a:defRPr/>
            </a:pPr>
            <a:r>
              <a:rPr lang="es-MX" dirty="0" smtClean="0"/>
              <a:t>Introducción</a:t>
            </a:r>
            <a:endParaRPr lang="es-MX"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fontAlgn="auto">
              <a:spcAft>
                <a:spcPts val="0"/>
              </a:spcAft>
              <a:defRPr/>
            </a:pPr>
            <a:r>
              <a:rPr lang="es-MX" dirty="0" smtClean="0"/>
              <a:t>Introducción</a:t>
            </a:r>
            <a:endParaRPr lang="es-MX" dirty="0"/>
          </a:p>
        </p:txBody>
      </p:sp>
      <p:sp>
        <p:nvSpPr>
          <p:cNvPr id="9" name="8 Marcador de contenido"/>
          <p:cNvSpPr>
            <a:spLocks noGrp="1"/>
          </p:cNvSpPr>
          <p:nvPr>
            <p:ph sz="half" idx="1"/>
          </p:nvPr>
        </p:nvSpPr>
        <p:spPr>
          <a:xfrm>
            <a:off x="1476375" y="1600200"/>
            <a:ext cx="3455988" cy="4525963"/>
          </a:xfrm>
        </p:spPr>
        <p:txBody>
          <a:bodyPr rtlCol="0">
            <a:normAutofit lnSpcReduction="10000"/>
          </a:bodyPr>
          <a:lstStyle/>
          <a:p>
            <a:pPr algn="just" fontAlgn="auto">
              <a:spcAft>
                <a:spcPts val="0"/>
              </a:spcAft>
              <a:buFont typeface="Arial" panose="020B0604020202020204" pitchFamily="34" charset="0"/>
              <a:buChar char="•"/>
              <a:defRPr/>
            </a:pPr>
            <a:r>
              <a:rPr lang="es-MX" dirty="0" smtClean="0">
                <a:latin typeface="Arial" pitchFamily="34" charset="0"/>
                <a:cs typeface="Arial" pitchFamily="34" charset="0"/>
              </a:rPr>
              <a:t>Así en el ámbito de la teoría neoclásica el trabajo representa un factor de producción que se compra y se vende en un mercado, como cualquier otra mercancía.</a:t>
            </a:r>
          </a:p>
          <a:p>
            <a:pPr fontAlgn="auto">
              <a:spcAft>
                <a:spcPts val="0"/>
              </a:spcAft>
              <a:buFont typeface="Arial" panose="020B0604020202020204" pitchFamily="34" charset="0"/>
              <a:buNone/>
              <a:defRPr/>
            </a:pPr>
            <a:endParaRPr lang="es-MX" dirty="0">
              <a:latin typeface="Arial" pitchFamily="34" charset="0"/>
              <a:cs typeface="Arial" pitchFamily="34" charset="0"/>
            </a:endParaRPr>
          </a:p>
        </p:txBody>
      </p:sp>
      <p:pic>
        <p:nvPicPr>
          <p:cNvPr id="17411" name="Picture 2" descr="http://openphoto.net/volumes/sizes/taluda/21139/2.jpg"/>
          <p:cNvPicPr>
            <a:picLocks noChangeAspect="1" noChangeArrowheads="1"/>
          </p:cNvPicPr>
          <p:nvPr/>
        </p:nvPicPr>
        <p:blipFill>
          <a:blip r:embed="rId2"/>
          <a:srcRect l="16966" t="7825" r="13278" b="5856"/>
          <a:stretch>
            <a:fillRect/>
          </a:stretch>
        </p:blipFill>
        <p:spPr bwMode="auto">
          <a:xfrm>
            <a:off x="5526088" y="2276475"/>
            <a:ext cx="3438525" cy="2881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fontAlgn="auto">
              <a:spcAft>
                <a:spcPts val="0"/>
              </a:spcAft>
              <a:defRPr/>
            </a:pPr>
            <a:r>
              <a:rPr lang="es-MX" dirty="0" smtClean="0"/>
              <a:t>Conceptos</a:t>
            </a:r>
            <a:endParaRPr lang="es-MX" dirty="0"/>
          </a:p>
        </p:txBody>
      </p:sp>
      <p:sp>
        <p:nvSpPr>
          <p:cNvPr id="5" name="4 Marcador de texto"/>
          <p:cNvSpPr>
            <a:spLocks noGrp="1"/>
          </p:cNvSpPr>
          <p:nvPr>
            <p:ph type="body" idx="1"/>
          </p:nvPr>
        </p:nvSpPr>
        <p:spPr>
          <a:xfrm>
            <a:off x="1331913" y="1535113"/>
            <a:ext cx="3527425" cy="639762"/>
          </a:xfrm>
        </p:spPr>
        <p:txBody>
          <a:bodyPr rtlCol="0"/>
          <a:lstStyle/>
          <a:p>
            <a:pPr fontAlgn="auto">
              <a:spcAft>
                <a:spcPts val="0"/>
              </a:spcAft>
              <a:buFont typeface="Arial" panose="020B0604020202020204" pitchFamily="34" charset="0"/>
              <a:buNone/>
              <a:defRPr/>
            </a:pPr>
            <a:r>
              <a:rPr lang="es-MX" dirty="0" smtClean="0"/>
              <a:t>Mercado </a:t>
            </a:r>
            <a:endParaRPr lang="es-MX" dirty="0"/>
          </a:p>
        </p:txBody>
      </p:sp>
      <p:sp>
        <p:nvSpPr>
          <p:cNvPr id="9" name="8 Marcador de contenido"/>
          <p:cNvSpPr>
            <a:spLocks noGrp="1"/>
          </p:cNvSpPr>
          <p:nvPr>
            <p:ph sz="half" idx="2"/>
          </p:nvPr>
        </p:nvSpPr>
        <p:spPr>
          <a:xfrm>
            <a:off x="1331913" y="2174875"/>
            <a:ext cx="3527425" cy="3951288"/>
          </a:xfrm>
        </p:spPr>
        <p:txBody>
          <a:bodyPr rtlCol="0">
            <a:normAutofit fontScale="92500"/>
          </a:bodyPr>
          <a:lstStyle/>
          <a:p>
            <a:pPr algn="just" fontAlgn="auto">
              <a:spcAft>
                <a:spcPts val="0"/>
              </a:spcAft>
              <a:buFont typeface="Arial" panose="020B0604020202020204" pitchFamily="34" charset="0"/>
              <a:buChar char="•"/>
              <a:defRPr/>
            </a:pPr>
            <a:r>
              <a:rPr lang="es-MX" dirty="0" smtClean="0">
                <a:latin typeface="Arial" pitchFamily="34" charset="0"/>
                <a:cs typeface="Arial" pitchFamily="34" charset="0"/>
              </a:rPr>
              <a:t>Un mercado se define como el escenario donde se desarrolla el intercambio.  En él los oferentes y demandantes realizan sus planes de oferta y demanda, dando origen al precio por el cual logran vincularse e intercambiar.</a:t>
            </a:r>
          </a:p>
          <a:p>
            <a:pPr fontAlgn="auto">
              <a:spcAft>
                <a:spcPts val="0"/>
              </a:spcAft>
              <a:buFont typeface="Arial" panose="020B0604020202020204" pitchFamily="34" charset="0"/>
              <a:buNone/>
              <a:defRPr/>
            </a:pPr>
            <a:endParaRPr lang="es-MX" dirty="0">
              <a:latin typeface="Arial" pitchFamily="34" charset="0"/>
              <a:cs typeface="Arial" pitchFamily="34" charset="0"/>
            </a:endParaRPr>
          </a:p>
        </p:txBody>
      </p:sp>
      <p:pic>
        <p:nvPicPr>
          <p:cNvPr id="18436" name="Picture 2" descr="http://openphoto.net/volumes/sizes/horselover/9159/2.jpg"/>
          <p:cNvPicPr>
            <a:picLocks noChangeAspect="1" noChangeArrowheads="1"/>
          </p:cNvPicPr>
          <p:nvPr/>
        </p:nvPicPr>
        <p:blipFill>
          <a:blip r:embed="rId2"/>
          <a:srcRect/>
          <a:stretch>
            <a:fillRect/>
          </a:stretch>
        </p:blipFill>
        <p:spPr bwMode="auto">
          <a:xfrm>
            <a:off x="5354638" y="2636838"/>
            <a:ext cx="3536950" cy="268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fontAlgn="auto">
              <a:spcAft>
                <a:spcPts val="0"/>
              </a:spcAft>
              <a:defRPr/>
            </a:pPr>
            <a:r>
              <a:rPr lang="es-MX" dirty="0" smtClean="0"/>
              <a:t>Conceptos</a:t>
            </a:r>
            <a:endParaRPr lang="es-MX" dirty="0"/>
          </a:p>
        </p:txBody>
      </p:sp>
      <p:sp>
        <p:nvSpPr>
          <p:cNvPr id="5" name="4 Marcador de texto"/>
          <p:cNvSpPr>
            <a:spLocks noGrp="1"/>
          </p:cNvSpPr>
          <p:nvPr>
            <p:ph type="body" idx="1"/>
          </p:nvPr>
        </p:nvSpPr>
        <p:spPr>
          <a:xfrm>
            <a:off x="1331913" y="1535113"/>
            <a:ext cx="3527425" cy="639762"/>
          </a:xfrm>
        </p:spPr>
        <p:txBody>
          <a:bodyPr rtlCol="0"/>
          <a:lstStyle/>
          <a:p>
            <a:pPr fontAlgn="auto">
              <a:spcAft>
                <a:spcPts val="0"/>
              </a:spcAft>
              <a:buFont typeface="Arial" panose="020B0604020202020204" pitchFamily="34" charset="0"/>
              <a:buNone/>
              <a:defRPr/>
            </a:pPr>
            <a:r>
              <a:rPr lang="es-MX" dirty="0" smtClean="0"/>
              <a:t>Demanda de trabajo </a:t>
            </a:r>
            <a:endParaRPr lang="es-MX" dirty="0"/>
          </a:p>
        </p:txBody>
      </p:sp>
      <p:sp>
        <p:nvSpPr>
          <p:cNvPr id="19459" name="8 Marcador de contenido"/>
          <p:cNvSpPr>
            <a:spLocks noGrp="1"/>
          </p:cNvSpPr>
          <p:nvPr>
            <p:ph sz="half" idx="2"/>
          </p:nvPr>
        </p:nvSpPr>
        <p:spPr>
          <a:xfrm>
            <a:off x="1331913" y="2174875"/>
            <a:ext cx="3527425" cy="3951288"/>
          </a:xfrm>
        </p:spPr>
        <p:txBody>
          <a:bodyPr/>
          <a:lstStyle/>
          <a:p>
            <a:pPr algn="just"/>
            <a:r>
              <a:rPr lang="es-MX" smtClean="0">
                <a:latin typeface="Arial" charset="0"/>
                <a:cs typeface="Arial" charset="0"/>
              </a:rPr>
              <a:t>Esta determinada por la productividad marginal del trabajo en la generación del producto.</a:t>
            </a:r>
          </a:p>
        </p:txBody>
      </p:sp>
      <p:sp>
        <p:nvSpPr>
          <p:cNvPr id="6" name="5 Marcador de texto"/>
          <p:cNvSpPr>
            <a:spLocks noGrp="1"/>
          </p:cNvSpPr>
          <p:nvPr>
            <p:ph type="body" sz="quarter" idx="3"/>
          </p:nvPr>
        </p:nvSpPr>
        <p:spPr>
          <a:xfrm>
            <a:off x="5003800" y="1535113"/>
            <a:ext cx="3683000" cy="639762"/>
          </a:xfrm>
        </p:spPr>
        <p:txBody>
          <a:bodyPr rtlCol="0"/>
          <a:lstStyle/>
          <a:p>
            <a:pPr fontAlgn="auto">
              <a:spcAft>
                <a:spcPts val="0"/>
              </a:spcAft>
              <a:buFont typeface="Arial" panose="020B0604020202020204" pitchFamily="34" charset="0"/>
              <a:buNone/>
              <a:defRPr/>
            </a:pPr>
            <a:r>
              <a:rPr lang="es-MX" dirty="0" smtClean="0"/>
              <a:t>Oferta de Trabajo </a:t>
            </a:r>
            <a:endParaRPr lang="es-MX" dirty="0"/>
          </a:p>
        </p:txBody>
      </p:sp>
      <p:sp>
        <p:nvSpPr>
          <p:cNvPr id="19461" name="6 Marcador de contenido"/>
          <p:cNvSpPr>
            <a:spLocks noGrp="1"/>
          </p:cNvSpPr>
          <p:nvPr>
            <p:ph sz="quarter" idx="4"/>
          </p:nvPr>
        </p:nvSpPr>
        <p:spPr>
          <a:xfrm>
            <a:off x="5003800" y="2174875"/>
            <a:ext cx="3683000" cy="3951288"/>
          </a:xfrm>
        </p:spPr>
        <p:txBody>
          <a:bodyPr/>
          <a:lstStyle/>
          <a:p>
            <a:r>
              <a:rPr lang="es-MX" dirty="0" smtClean="0">
                <a:latin typeface="Berlin Sans FB"/>
              </a:rPr>
              <a:t>Está representada por el número de horas que desea  trabajar la población en actividades remuneradas.</a:t>
            </a:r>
          </a:p>
        </p:txBody>
      </p:sp>
      <p:pic>
        <p:nvPicPr>
          <p:cNvPr id="19462" name="Picture 2" descr="http://cdn.morguefile.com/imageData/public/files/q/quicksandala/04/l/14279407143bu2r.jpg"/>
          <p:cNvPicPr>
            <a:picLocks noChangeAspect="1" noChangeArrowheads="1"/>
          </p:cNvPicPr>
          <p:nvPr/>
        </p:nvPicPr>
        <p:blipFill>
          <a:blip r:embed="rId2"/>
          <a:srcRect l="1627" t="10974" r="5705" b="20743"/>
          <a:stretch>
            <a:fillRect/>
          </a:stretch>
        </p:blipFill>
        <p:spPr bwMode="auto">
          <a:xfrm>
            <a:off x="3519488" y="4076700"/>
            <a:ext cx="2492375" cy="244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658</TotalTime>
  <Words>525</Words>
  <Application>Microsoft Office PowerPoint</Application>
  <PresentationFormat>Presentación en pantalla (4:3)</PresentationFormat>
  <Paragraphs>48</Paragraphs>
  <Slides>13</Slides>
  <Notes>0</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13</vt:i4>
      </vt:variant>
    </vt:vector>
  </HeadingPairs>
  <TitlesOfParts>
    <vt:vector size="18" baseType="lpstr">
      <vt:lpstr>Arial</vt:lpstr>
      <vt:lpstr>Berlin Sans FB</vt:lpstr>
      <vt:lpstr>Calibri</vt:lpstr>
      <vt:lpstr>Tema de Office</vt:lpstr>
      <vt:lpstr>Ecuación</vt:lpstr>
      <vt:lpstr>UNIVERSIDAD AUTÓNOMA DEL ESTADO DE HIDALGO</vt:lpstr>
      <vt:lpstr>Presentación de PowerPoint</vt:lpstr>
      <vt:lpstr> Topic: The labor market </vt:lpstr>
      <vt:lpstr>Tema: El mercado de Trabajo </vt:lpstr>
      <vt:lpstr>Presentación de PowerPoint</vt:lpstr>
      <vt:lpstr>Introducción</vt:lpstr>
      <vt:lpstr>Introducción</vt:lpstr>
      <vt:lpstr>Conceptos</vt:lpstr>
      <vt:lpstr>Conceptos</vt:lpstr>
      <vt:lpstr>Conceptos</vt:lpstr>
      <vt:lpstr>Resultados</vt:lpstr>
      <vt:lpstr>Resultados</vt:lpstr>
      <vt:lpstr>Referencias Bibliográficas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uaeh</dc:creator>
  <cp:lastModifiedBy>Full name</cp:lastModifiedBy>
  <cp:revision>38</cp:revision>
  <dcterms:created xsi:type="dcterms:W3CDTF">2014-12-12T16:57:31Z</dcterms:created>
  <dcterms:modified xsi:type="dcterms:W3CDTF">2016-05-23T23:58:19Z</dcterms:modified>
</cp:coreProperties>
</file>