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261" r:id="rId6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0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imgres?imgurl=http://i33.tinypic.com/2exlau1.gif&amp;imgrefurl=http://www.taringa.net/posts/imagenes/2510878/Imagenes-animadas.html&amp;usg=__j-h5ZOM81w-rWaTL_H6IG0S5xzM=&amp;h=315&amp;w=416&amp;sz=139&amp;hl=es&amp;start=9&amp;itbs=1&amp;tbnid=BUjSMzuv4uwPOM:&amp;tbnh=95&amp;tbnw=125&amp;prev=/images?q=imagenes+animadas+de+economia&amp;hl=es&amp;sa=G&amp;gbv=2&amp;tbs=isch: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rikipedia.es/images/8/84/CofreTesoro.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rikipedia.es/images/9/9c/20070310181339-dinero.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rikipedia.es/images/6/66/Banco.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imgres?imgurl=http://generoyeconomia.files.wordpress.com/2009/04/economia-sumergida.jpg&amp;imgrefurl=http://generoyeconomia.wordpress.com/2009/04/28/gaditanas-sumergidas-la-economia-oculta-de-una-ciudad/&amp;usg=__822R_KOSGo3wbn88YfosSEk0bMc=&amp;h=279&amp;w=400&amp;sz=109&amp;hl=es&amp;start=54&amp;itbs=1&amp;tbnid=4rUcIsVaEQYryM:&amp;tbnh=86&amp;tbnw=124&amp;prev=/images?q=imagenes+economia&amp;start=40&amp;hl=es&amp;sa=N&amp;gbv=2&amp;ndsp=20&amp;tbs=isch: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omps.fotosearch.com/comp/UNN/UNN591/goldcoin-officework-economia_~u12876635.jp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www.toonpool.com/user/611/files/economia_677945.jpg&amp;imgrefurl=http://www.toonpool.com/cartoons/Economia_67794&amp;usg=__kZEB17Yl1xkNN5IyM6G1-4KwMm8=&amp;h=478&amp;w=500&amp;sz=52&amp;hl=es&amp;start=158&amp;itbs=1&amp;tbnid=J3dM1LOsHa3EoM:&amp;tbnh=124&amp;tbnw=130&amp;prev=/images?q=imagenes+economia&amp;start=140&amp;hl=es&amp;sa=N&amp;gbv=2&amp;ndsp=20&amp;tbs=isch: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smtClean="0"/>
              <a:t>Ejemplo</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268760"/>
            <a:ext cx="7043758" cy="4525963"/>
          </a:xfrm>
        </p:spPr>
        <p:txBody>
          <a:bodyPr>
            <a:normAutofit fontScale="77500" lnSpcReduction="20000"/>
          </a:bodyPr>
          <a:lstStyle/>
          <a:p>
            <a:pPr algn="just"/>
            <a:r>
              <a:rPr lang="es-MX" dirty="0"/>
              <a:t>Cuando el PIB real crece a su tasa media del 3%, la tasa de desempleo no varia.</a:t>
            </a:r>
          </a:p>
          <a:p>
            <a:pPr algn="just"/>
            <a:endParaRPr lang="es-MX" dirty="0"/>
          </a:p>
          <a:p>
            <a:pPr algn="just"/>
            <a:r>
              <a:rPr lang="es-MX" dirty="0"/>
              <a:t>Cuando la economía crece mas de un 3%  la tasa de desempleo disminuye alrededor de la mitad de la diferencia( si el PIB real crece 5% de un año a otro, un 2% mas de lo normal, la  ley  de Okun predice que la tasa de desempleo disminuye 1%.</a:t>
            </a:r>
          </a:p>
          <a:p>
            <a:pPr algn="just"/>
            <a:endParaRPr lang="es-MX" dirty="0"/>
          </a:p>
          <a:p>
            <a:pPr algn="just"/>
            <a:r>
              <a:rPr lang="es-MX" dirty="0"/>
              <a:t>Cuando el PIB real disminuye o aumenta menos de un 3% la tasa  de desempleo  aumenta, si disminuye 1% de un año a otro el desempleo aumenta 2%</a:t>
            </a:r>
          </a:p>
          <a:p>
            <a:pPr marL="0" indent="0">
              <a:buNone/>
            </a:pPr>
            <a:endParaRPr lang="es-MX" dirty="0">
              <a:latin typeface="Arial" pitchFamily="34" charset="0"/>
              <a:cs typeface="Arial" pitchFamily="34" charset="0"/>
            </a:endParaRPr>
          </a:p>
        </p:txBody>
      </p:sp>
      <p:pic>
        <p:nvPicPr>
          <p:cNvPr id="4" name="Picture 4" descr="http://t2.gstatic.com/images?q=tbn:BUjSMzuv4uwPOM:http://i33.tinypic.com/2exlau1.gif">
            <a:hlinkClick r:id="rId2"/>
          </p:cNvPr>
          <p:cNvPicPr>
            <a:picLocks noChangeAspect="1" noChangeArrowheads="1"/>
          </p:cNvPicPr>
          <p:nvPr/>
        </p:nvPicPr>
        <p:blipFill>
          <a:blip r:embed="rId3" cstate="print"/>
          <a:srcRect/>
          <a:stretch>
            <a:fillRect/>
          </a:stretch>
        </p:blipFill>
        <p:spPr bwMode="auto">
          <a:xfrm>
            <a:off x="6588224" y="5301208"/>
            <a:ext cx="1785937" cy="1357313"/>
          </a:xfrm>
          <a:prstGeom prst="rect">
            <a:avLst/>
          </a:prstGeom>
          <a:noFill/>
          <a:ln w="9525">
            <a:noFill/>
            <a:miter lim="800000"/>
            <a:headEnd/>
            <a:tailEnd/>
          </a:ln>
        </p:spPr>
      </p:pic>
    </p:spTree>
    <p:extLst>
      <p:ext uri="{BB962C8B-B14F-4D97-AF65-F5344CB8AC3E}">
        <p14:creationId xmlns:p14="http://schemas.microsoft.com/office/powerpoint/2010/main" val="1505306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En que se diferencia el corto plazo del largo </a:t>
            </a:r>
            <a:r>
              <a:rPr lang="es-MX" dirty="0" smtClean="0"/>
              <a:t>plazo</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85000" lnSpcReduction="20000"/>
          </a:bodyPr>
          <a:lstStyle/>
          <a:p>
            <a:pPr marR="0" algn="just"/>
            <a:r>
              <a:rPr lang="es-MX" dirty="0"/>
              <a:t>Este análisis se basa en dos ideas relacionadas entre sí: la dicotomía clásica y la neutralidad monetaria.</a:t>
            </a:r>
          </a:p>
          <a:p>
            <a:pPr marR="0" algn="just"/>
            <a:endParaRPr lang="es-MX" dirty="0"/>
          </a:p>
          <a:p>
            <a:pPr marR="0" algn="just"/>
            <a:r>
              <a:rPr lang="es-MX" dirty="0"/>
              <a:t>La dicotomía clásica es la separación de las variables reales y nominales, según la teoría macroeconómica clásica, las variaciones de la oferta monetaria afectan a las variables nominales pero no alas reales de acuerdo con lo anterior podemos decir que la teoría clásica describe el mundo a largo plazo pero no a corto plazo.</a:t>
            </a:r>
          </a:p>
          <a:p>
            <a:endParaRPr lang="es-MX" dirty="0">
              <a:latin typeface="Arial" pitchFamily="34" charset="0"/>
              <a:cs typeface="Arial" pitchFamily="34" charset="0"/>
            </a:endParaRPr>
          </a:p>
        </p:txBody>
      </p:sp>
      <p:pic>
        <p:nvPicPr>
          <p:cNvPr id="4" name="Picture 5" descr="Archivo:CofreTesoro.jpg">
            <a:hlinkClick r:id="rId2"/>
          </p:cNvPr>
          <p:cNvPicPr>
            <a:picLocks noChangeAspect="1" noChangeArrowheads="1"/>
          </p:cNvPicPr>
          <p:nvPr/>
        </p:nvPicPr>
        <p:blipFill>
          <a:blip r:embed="rId3" cstate="print"/>
          <a:srcRect/>
          <a:stretch>
            <a:fillRect/>
          </a:stretch>
        </p:blipFill>
        <p:spPr bwMode="auto">
          <a:xfrm>
            <a:off x="6876256" y="5805263"/>
            <a:ext cx="1944216" cy="1059351"/>
          </a:xfrm>
          <a:prstGeom prst="rect">
            <a:avLst/>
          </a:prstGeom>
          <a:noFill/>
          <a:ln w="9525">
            <a:noFill/>
            <a:miter lim="800000"/>
            <a:headEnd/>
            <a:tailEnd/>
          </a:ln>
        </p:spPr>
      </p:pic>
    </p:spTree>
    <p:extLst>
      <p:ext uri="{BB962C8B-B14F-4D97-AF65-F5344CB8AC3E}">
        <p14:creationId xmlns:p14="http://schemas.microsoft.com/office/powerpoint/2010/main" val="4153574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El modelo básico de las fluctuaciones económicas</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a:bodyPr>
          <a:lstStyle/>
          <a:p>
            <a:r>
              <a:rPr lang="es-MX" sz="2400" dirty="0"/>
              <a:t>Centra su atención en dos variables: </a:t>
            </a:r>
          </a:p>
          <a:p>
            <a:pPr algn="just">
              <a:buFont typeface="Wingdings 2" pitchFamily="18" charset="2"/>
              <a:buNone/>
            </a:pPr>
            <a:r>
              <a:rPr lang="es-MX" sz="2400" dirty="0"/>
              <a:t>Producción de bienes y servicios de la economía, medida por medio del PIB real y el nivel general de precios por medio del IPC o del deflactor del PIB.</a:t>
            </a:r>
          </a:p>
          <a:p>
            <a:pPr algn="just">
              <a:buFont typeface="Wingdings 2" pitchFamily="18" charset="2"/>
              <a:buNone/>
            </a:pPr>
            <a:r>
              <a:rPr lang="es-MX" sz="2400" dirty="0"/>
              <a:t>Las fluctuaciones de la economía en su conjunto también se analizan con el modelo de oferta y demanda </a:t>
            </a:r>
            <a:r>
              <a:rPr lang="es-MX" sz="2400" dirty="0" smtClean="0"/>
              <a:t>agregada.</a:t>
            </a:r>
            <a:endParaRPr lang="es-MX" sz="2400" dirty="0"/>
          </a:p>
          <a:p>
            <a:endParaRPr lang="es-MX" dirty="0">
              <a:latin typeface="Arial" pitchFamily="34" charset="0"/>
              <a:cs typeface="Arial" pitchFamily="34" charset="0"/>
            </a:endParaRPr>
          </a:p>
        </p:txBody>
      </p:sp>
      <p:pic>
        <p:nvPicPr>
          <p:cNvPr id="4" name="Picture 11" descr="Archivo:20070310181339-dinero.jpg">
            <a:hlinkClick r:id="rId2"/>
          </p:cNvPr>
          <p:cNvPicPr>
            <a:picLocks noChangeAspect="1" noChangeArrowheads="1"/>
          </p:cNvPicPr>
          <p:nvPr/>
        </p:nvPicPr>
        <p:blipFill>
          <a:blip r:embed="rId3" cstate="print"/>
          <a:srcRect/>
          <a:stretch>
            <a:fillRect/>
          </a:stretch>
        </p:blipFill>
        <p:spPr bwMode="auto">
          <a:xfrm>
            <a:off x="6084168" y="4653136"/>
            <a:ext cx="1643063" cy="1676400"/>
          </a:xfrm>
          <a:prstGeom prst="rect">
            <a:avLst/>
          </a:prstGeom>
          <a:noFill/>
          <a:ln w="9525">
            <a:noFill/>
            <a:miter lim="800000"/>
            <a:headEnd/>
            <a:tailEnd/>
          </a:ln>
        </p:spPr>
      </p:pic>
    </p:spTree>
    <p:extLst>
      <p:ext uri="{BB962C8B-B14F-4D97-AF65-F5344CB8AC3E}">
        <p14:creationId xmlns:p14="http://schemas.microsoft.com/office/powerpoint/2010/main" val="2774660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Demanda y Oferta Agregadas</a:t>
            </a:r>
            <a:endParaRPr lang="es-MX" dirty="0">
              <a:latin typeface="Arial" pitchFamily="34" charset="0"/>
              <a:cs typeface="Arial" pitchFamily="34" charset="0"/>
            </a:endParaRPr>
          </a:p>
        </p:txBody>
      </p:sp>
      <p:sp>
        <p:nvSpPr>
          <p:cNvPr id="9" name="8 Marcador de contenido"/>
          <p:cNvSpPr>
            <a:spLocks noGrp="1"/>
          </p:cNvSpPr>
          <p:nvPr>
            <p:ph idx="1"/>
          </p:nvPr>
        </p:nvSpPr>
        <p:spPr>
          <a:xfrm>
            <a:off x="5292080" y="1600200"/>
            <a:ext cx="3394720" cy="4525963"/>
          </a:xfrm>
        </p:spPr>
        <p:txBody>
          <a:bodyPr>
            <a:normAutofit fontScale="70000" lnSpcReduction="20000"/>
          </a:bodyPr>
          <a:lstStyle/>
          <a:p>
            <a:pPr algn="just"/>
            <a:r>
              <a:rPr lang="es-MX" dirty="0"/>
              <a:t>La curva de demanda agregada muestra la cantidad de todos bienes y servicios que desean comprar los hogares, las empresas y el estado a cualquier  nivel de precios.</a:t>
            </a:r>
          </a:p>
          <a:p>
            <a:pPr algn="just"/>
            <a:endParaRPr lang="es-MX" dirty="0"/>
          </a:p>
          <a:p>
            <a:pPr algn="just"/>
            <a:r>
              <a:rPr lang="es-MX" dirty="0"/>
              <a:t>La curva de oferta agregada  muestra la cantidad de todos  bienes y servicios que producen y venden las empresas a cualquier nivel de precios.</a:t>
            </a:r>
          </a:p>
          <a:p>
            <a:endParaRPr lang="es-MX" dirty="0">
              <a:latin typeface="Arial" pitchFamily="34" charset="0"/>
              <a:cs typeface="Arial" pitchFamily="34" charset="0"/>
            </a:endParaRPr>
          </a:p>
        </p:txBody>
      </p:sp>
      <p:pic>
        <p:nvPicPr>
          <p:cNvPr id="3" name="Imagen 2" descr="Captura de pantalla 2016-04-21 a la(s) 12.00.17.png"/>
          <p:cNvPicPr>
            <a:picLocks noChangeAspect="1"/>
          </p:cNvPicPr>
          <p:nvPr/>
        </p:nvPicPr>
        <p:blipFill rotWithShape="1">
          <a:blip r:embed="rId2" cstate="print">
            <a:extLst>
              <a:ext uri="{28A0092B-C50C-407E-A947-70E740481C1C}">
                <a14:useLocalDpi xmlns:a14="http://schemas.microsoft.com/office/drawing/2010/main" val="0"/>
              </a:ext>
            </a:extLst>
          </a:blip>
          <a:srcRect l="69178" t="26789" r="21127" b="55740"/>
          <a:stretch/>
        </p:blipFill>
        <p:spPr>
          <a:xfrm>
            <a:off x="1835696" y="2132856"/>
            <a:ext cx="3125768" cy="3168352"/>
          </a:xfrm>
          <a:prstGeom prst="rect">
            <a:avLst/>
          </a:prstGeom>
        </p:spPr>
      </p:pic>
    </p:spTree>
    <p:extLst>
      <p:ext uri="{BB962C8B-B14F-4D97-AF65-F5344CB8AC3E}">
        <p14:creationId xmlns:p14="http://schemas.microsoft.com/office/powerpoint/2010/main" val="4089580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691680" y="548680"/>
            <a:ext cx="6995120" cy="1143000"/>
          </a:xfrm>
        </p:spPr>
        <p:txBody>
          <a:bodyPr/>
          <a:lstStyle/>
          <a:p>
            <a:r>
              <a:rPr lang="es-MX" dirty="0" smtClean="0"/>
              <a:t>¿Por </a:t>
            </a:r>
            <a:r>
              <a:rPr lang="es-MX" dirty="0"/>
              <a:t>qué tiene pendiente negativa la curva de demanda agregada?</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988840"/>
            <a:ext cx="7043758" cy="4137323"/>
          </a:xfrm>
        </p:spPr>
        <p:txBody>
          <a:bodyPr>
            <a:normAutofit fontScale="70000" lnSpcReduction="20000"/>
          </a:bodyPr>
          <a:lstStyle/>
          <a:p>
            <a:pPr marR="0" algn="just"/>
            <a:r>
              <a:rPr lang="es-MX" dirty="0"/>
              <a:t>PIB= C+I+G+NX.</a:t>
            </a:r>
          </a:p>
          <a:p>
            <a:pPr marR="0" algn="just"/>
            <a:r>
              <a:rPr lang="es-MX" dirty="0"/>
              <a:t>Cada uno de los componentes contribuye a la demanda agregada de B y S. Se supone que el gasto público es una variable fija de política económica, los otros tres componentes dependen de la situación económica y en particular del nivel de precios. </a:t>
            </a:r>
          </a:p>
          <a:p>
            <a:pPr marR="0" algn="just"/>
            <a:endParaRPr lang="es-MX" dirty="0"/>
          </a:p>
          <a:p>
            <a:pPr marR="0" algn="just"/>
            <a:r>
              <a:rPr lang="es-MX" dirty="0"/>
              <a:t>Para comprender la pendiente negativa de la curva de demanda agregada, debemos de entender como afecta el nivel de precios a la cantidad de B y S para el consumo, la inversión y las exportaciones netas.</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213239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Demanda Agregada</a:t>
            </a:r>
            <a:endParaRPr lang="es-MX" dirty="0">
              <a:latin typeface="Arial" pitchFamily="34" charset="0"/>
              <a:cs typeface="Arial" pitchFamily="34" charset="0"/>
            </a:endParaRPr>
          </a:p>
        </p:txBody>
      </p:sp>
      <p:sp>
        <p:nvSpPr>
          <p:cNvPr id="9" name="8 Marcador de contenido"/>
          <p:cNvSpPr>
            <a:spLocks noGrp="1"/>
          </p:cNvSpPr>
          <p:nvPr>
            <p:ph idx="1"/>
          </p:nvPr>
        </p:nvSpPr>
        <p:spPr>
          <a:xfrm>
            <a:off x="5065712" y="1600200"/>
            <a:ext cx="3826768" cy="4525963"/>
          </a:xfrm>
        </p:spPr>
        <p:txBody>
          <a:bodyPr>
            <a:normAutofit fontScale="70000" lnSpcReduction="20000"/>
          </a:bodyPr>
          <a:lstStyle/>
          <a:p>
            <a:pPr algn="just">
              <a:buFont typeface="Wingdings 2" pitchFamily="18" charset="2"/>
              <a:buNone/>
            </a:pPr>
            <a:r>
              <a:rPr lang="es-MX" dirty="0"/>
              <a:t>Esta reacción negativa se debe a tres causas:</a:t>
            </a:r>
          </a:p>
          <a:p>
            <a:pPr algn="just">
              <a:buFont typeface="Wingdings 2" pitchFamily="18" charset="2"/>
              <a:buNone/>
            </a:pPr>
            <a:endParaRPr lang="es-MX" dirty="0"/>
          </a:p>
          <a:p>
            <a:pPr algn="just"/>
            <a:r>
              <a:rPr lang="es-MX" dirty="0"/>
              <a:t>La riqueza aumenta.</a:t>
            </a:r>
          </a:p>
          <a:p>
            <a:pPr algn="just"/>
            <a:r>
              <a:rPr lang="es-MX" dirty="0"/>
              <a:t>Los tipos de interés bajan.</a:t>
            </a:r>
          </a:p>
          <a:p>
            <a:pPr algn="just"/>
            <a:r>
              <a:rPr lang="es-MX" dirty="0"/>
              <a:t>El tipo de cambio se deprecia.</a:t>
            </a:r>
          </a:p>
          <a:p>
            <a:pPr algn="just">
              <a:buFont typeface="Wingdings 2" pitchFamily="18" charset="2"/>
              <a:buNone/>
            </a:pPr>
            <a:endParaRPr lang="es-MX" dirty="0"/>
          </a:p>
          <a:p>
            <a:pPr algn="just">
              <a:buFont typeface="Wingdings 2" pitchFamily="18" charset="2"/>
              <a:buNone/>
            </a:pPr>
            <a:r>
              <a:rPr lang="es-MX" dirty="0"/>
              <a:t>Estos efectos estimulan el gasto en consumo en inversión y en exportaciones netas, el aumento del gasto en estos componentes aumenta la cantidad demandada de B y S</a:t>
            </a:r>
          </a:p>
          <a:p>
            <a:pPr algn="just"/>
            <a:endParaRPr lang="es-MX" dirty="0"/>
          </a:p>
          <a:p>
            <a:endParaRPr lang="es-MX" dirty="0">
              <a:latin typeface="Arial" pitchFamily="34" charset="0"/>
              <a:cs typeface="Arial" pitchFamily="34" charset="0"/>
            </a:endParaRPr>
          </a:p>
        </p:txBody>
      </p:sp>
      <p:sp>
        <p:nvSpPr>
          <p:cNvPr id="4" name="2 Marcador de contenido"/>
          <p:cNvSpPr txBox="1">
            <a:spLocks/>
          </p:cNvSpPr>
          <p:nvPr/>
        </p:nvSpPr>
        <p:spPr>
          <a:xfrm>
            <a:off x="1475656" y="1916833"/>
            <a:ext cx="3456384" cy="4104456"/>
          </a:xfrm>
          <a:prstGeom prst="rect">
            <a:avLst/>
          </a:prstGeom>
          <a:solidFill>
            <a:schemeClr val="accent6">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MX" sz="1000" dirty="0" smtClean="0"/>
          </a:p>
          <a:p>
            <a:endParaRPr lang="es-MX" sz="1000" dirty="0" smtClean="0"/>
          </a:p>
          <a:p>
            <a:endParaRPr lang="es-MX" sz="1000" dirty="0" smtClean="0"/>
          </a:p>
          <a:p>
            <a:endParaRPr lang="es-MX" sz="1000" dirty="0" smtClean="0"/>
          </a:p>
          <a:p>
            <a:endParaRPr lang="es-MX" sz="1000" dirty="0" smtClean="0"/>
          </a:p>
          <a:p>
            <a:endParaRPr lang="es-MX" sz="1000" dirty="0" smtClean="0"/>
          </a:p>
          <a:p>
            <a:pPr>
              <a:buFont typeface="Wingdings 2" pitchFamily="18" charset="2"/>
              <a:buNone/>
            </a:pPr>
            <a:r>
              <a:rPr lang="es-MX" sz="1000" dirty="0" smtClean="0"/>
              <a:t>	Nivel de Precios</a:t>
            </a:r>
          </a:p>
          <a:p>
            <a:pPr>
              <a:buFont typeface="Wingdings 2" pitchFamily="18" charset="2"/>
              <a:buNone/>
            </a:pPr>
            <a:endParaRPr lang="es-MX" sz="1000" dirty="0" smtClean="0"/>
          </a:p>
          <a:p>
            <a:pPr>
              <a:buFont typeface="Wingdings 2" pitchFamily="18" charset="2"/>
              <a:buNone/>
            </a:pPr>
            <a:r>
              <a:rPr lang="es-MX" sz="1000" dirty="0" smtClean="0"/>
              <a:t>		P1</a:t>
            </a:r>
          </a:p>
          <a:p>
            <a:pPr>
              <a:buFont typeface="Wingdings 2" pitchFamily="18" charset="2"/>
              <a:buNone/>
            </a:pPr>
            <a:endParaRPr lang="es-MX" sz="1000" dirty="0" smtClean="0"/>
          </a:p>
          <a:p>
            <a:pPr>
              <a:buFont typeface="Wingdings 2" pitchFamily="18" charset="2"/>
              <a:buNone/>
            </a:pPr>
            <a:endParaRPr lang="es-MX" sz="1000" dirty="0" smtClean="0"/>
          </a:p>
          <a:p>
            <a:pPr>
              <a:buFont typeface="Wingdings 2" pitchFamily="18" charset="2"/>
              <a:buNone/>
            </a:pPr>
            <a:endParaRPr lang="es-MX" sz="1000" dirty="0" smtClean="0"/>
          </a:p>
          <a:p>
            <a:pPr>
              <a:buFont typeface="Wingdings 2" pitchFamily="18" charset="2"/>
              <a:buNone/>
            </a:pPr>
            <a:r>
              <a:rPr lang="es-MX" sz="1000" dirty="0" smtClean="0"/>
              <a:t>		P2</a:t>
            </a:r>
          </a:p>
          <a:p>
            <a:pPr>
              <a:buFont typeface="Wingdings 2" pitchFamily="18" charset="2"/>
              <a:buNone/>
            </a:pPr>
            <a:endParaRPr lang="es-MX" sz="1000" dirty="0" smtClean="0"/>
          </a:p>
          <a:p>
            <a:pPr>
              <a:buFont typeface="Wingdings 2" pitchFamily="18" charset="2"/>
              <a:buNone/>
            </a:pPr>
            <a:endParaRPr lang="es-MX" sz="1000" dirty="0" smtClean="0"/>
          </a:p>
          <a:p>
            <a:pPr>
              <a:buFont typeface="Wingdings 2" pitchFamily="18" charset="2"/>
              <a:buNone/>
            </a:pPr>
            <a:r>
              <a:rPr lang="es-MX" sz="1000" dirty="0" smtClean="0"/>
              <a:t>Una Reducción del </a:t>
            </a:r>
          </a:p>
          <a:p>
            <a:pPr>
              <a:buFont typeface="Wingdings 2" pitchFamily="18" charset="2"/>
              <a:buNone/>
            </a:pPr>
            <a:r>
              <a:rPr lang="es-MX" sz="1000" dirty="0" smtClean="0"/>
              <a:t>Nivel de Precios………….</a:t>
            </a:r>
          </a:p>
          <a:p>
            <a:pPr>
              <a:buFont typeface="Wingdings 2" pitchFamily="18" charset="2"/>
              <a:buNone/>
            </a:pPr>
            <a:endParaRPr lang="es-MX" sz="1000" dirty="0" smtClean="0"/>
          </a:p>
          <a:p>
            <a:pPr>
              <a:buFont typeface="Wingdings 2" pitchFamily="18" charset="2"/>
              <a:buNone/>
            </a:pPr>
            <a:r>
              <a:rPr lang="es-MX" sz="1000" dirty="0" smtClean="0"/>
              <a:t>		                    0	        Y1                   Y2</a:t>
            </a:r>
          </a:p>
        </p:txBody>
      </p:sp>
      <p:cxnSp>
        <p:nvCxnSpPr>
          <p:cNvPr id="5" name="6 Conector recto"/>
          <p:cNvCxnSpPr/>
          <p:nvPr/>
        </p:nvCxnSpPr>
        <p:spPr>
          <a:xfrm rot="5400000">
            <a:off x="1902570" y="3986808"/>
            <a:ext cx="2000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10 Conector recto"/>
          <p:cNvCxnSpPr/>
          <p:nvPr/>
        </p:nvCxnSpPr>
        <p:spPr>
          <a:xfrm>
            <a:off x="2902695" y="3986808"/>
            <a:ext cx="1143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 name="12 Conector recto"/>
          <p:cNvCxnSpPr/>
          <p:nvPr/>
        </p:nvCxnSpPr>
        <p:spPr>
          <a:xfrm rot="16200000" flipH="1">
            <a:off x="3188445" y="3272433"/>
            <a:ext cx="1571625" cy="128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18 Conector recto"/>
          <p:cNvCxnSpPr/>
          <p:nvPr/>
        </p:nvCxnSpPr>
        <p:spPr>
          <a:xfrm rot="5400000">
            <a:off x="3581351" y="4451152"/>
            <a:ext cx="9286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 name="20 Conector recto"/>
          <p:cNvCxnSpPr/>
          <p:nvPr/>
        </p:nvCxnSpPr>
        <p:spPr>
          <a:xfrm>
            <a:off x="2902695" y="3343871"/>
            <a:ext cx="5715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22 Conector recto"/>
          <p:cNvCxnSpPr/>
          <p:nvPr/>
        </p:nvCxnSpPr>
        <p:spPr>
          <a:xfrm rot="5400000">
            <a:off x="2688382" y="4129684"/>
            <a:ext cx="157162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 name="26 Conector recto de flecha"/>
          <p:cNvCxnSpPr/>
          <p:nvPr/>
        </p:nvCxnSpPr>
        <p:spPr>
          <a:xfrm rot="5400000">
            <a:off x="2187526" y="3701852"/>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28 Conector recto de flecha"/>
          <p:cNvCxnSpPr/>
          <p:nvPr/>
        </p:nvCxnSpPr>
        <p:spPr>
          <a:xfrm>
            <a:off x="3851920" y="5301208"/>
            <a:ext cx="642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31 Forma libre"/>
          <p:cNvSpPr/>
          <p:nvPr/>
        </p:nvSpPr>
        <p:spPr>
          <a:xfrm>
            <a:off x="1937495" y="3686771"/>
            <a:ext cx="450850" cy="619125"/>
          </a:xfrm>
          <a:custGeom>
            <a:avLst/>
            <a:gdLst>
              <a:gd name="connsiteX0" fmla="*/ 450057 w 450057"/>
              <a:gd name="connsiteY0" fmla="*/ 0 h 619125"/>
              <a:gd name="connsiteX1" fmla="*/ 64294 w 450057"/>
              <a:gd name="connsiteY1" fmla="*/ 528637 h 619125"/>
              <a:gd name="connsiteX2" fmla="*/ 64294 w 450057"/>
              <a:gd name="connsiteY2" fmla="*/ 542925 h 619125"/>
            </a:gdLst>
            <a:ahLst/>
            <a:cxnLst>
              <a:cxn ang="0">
                <a:pos x="connsiteX0" y="connsiteY0"/>
              </a:cxn>
              <a:cxn ang="0">
                <a:pos x="connsiteX1" y="connsiteY1"/>
              </a:cxn>
              <a:cxn ang="0">
                <a:pos x="connsiteX2" y="connsiteY2"/>
              </a:cxn>
            </a:cxnLst>
            <a:rect l="l" t="t" r="r" b="b"/>
            <a:pathLst>
              <a:path w="450057" h="619125">
                <a:moveTo>
                  <a:pt x="450057" y="0"/>
                </a:moveTo>
                <a:lnTo>
                  <a:pt x="64294" y="528637"/>
                </a:lnTo>
                <a:cubicBezTo>
                  <a:pt x="0" y="619125"/>
                  <a:pt x="32147" y="581025"/>
                  <a:pt x="64294" y="54292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p>
        </p:txBody>
      </p:sp>
      <p:cxnSp>
        <p:nvCxnSpPr>
          <p:cNvPr id="16" name="35 Conector recto"/>
          <p:cNvCxnSpPr/>
          <p:nvPr/>
        </p:nvCxnSpPr>
        <p:spPr>
          <a:xfrm rot="16200000" flipH="1">
            <a:off x="2231183" y="5158383"/>
            <a:ext cx="914400" cy="142875"/>
          </a:xfrm>
          <a:prstGeom prst="line">
            <a:avLst/>
          </a:prstGeom>
        </p:spPr>
        <p:style>
          <a:lnRef idx="1">
            <a:schemeClr val="accent1"/>
          </a:lnRef>
          <a:fillRef idx="0">
            <a:schemeClr val="accent1"/>
          </a:fillRef>
          <a:effectRef idx="0">
            <a:schemeClr val="accent1"/>
          </a:effectRef>
          <a:fontRef idx="minor">
            <a:schemeClr val="tx1"/>
          </a:fontRef>
        </p:style>
      </p:cxnSp>
      <p:sp>
        <p:nvSpPr>
          <p:cNvPr id="17" name="32 CuadroTexto"/>
          <p:cNvSpPr txBox="1">
            <a:spLocks noChangeArrowheads="1"/>
          </p:cNvSpPr>
          <p:nvPr/>
        </p:nvSpPr>
        <p:spPr bwMode="auto">
          <a:xfrm>
            <a:off x="2843808" y="5445224"/>
            <a:ext cx="2000250" cy="400050"/>
          </a:xfrm>
          <a:prstGeom prst="rect">
            <a:avLst/>
          </a:prstGeom>
          <a:noFill/>
          <a:ln w="9525">
            <a:noFill/>
            <a:miter lim="800000"/>
            <a:headEnd/>
            <a:tailEnd/>
          </a:ln>
        </p:spPr>
        <p:txBody>
          <a:bodyPr>
            <a:spAutoFit/>
          </a:bodyPr>
          <a:lstStyle/>
          <a:p>
            <a:r>
              <a:rPr lang="es-MX" sz="1000" dirty="0"/>
              <a:t>Eleva la cantidad demandada de bienes y servicios</a:t>
            </a:r>
          </a:p>
        </p:txBody>
      </p:sp>
      <p:sp>
        <p:nvSpPr>
          <p:cNvPr id="18" name="30 CuadroTexto"/>
          <p:cNvSpPr txBox="1">
            <a:spLocks noChangeArrowheads="1"/>
          </p:cNvSpPr>
          <p:nvPr/>
        </p:nvSpPr>
        <p:spPr bwMode="auto">
          <a:xfrm>
            <a:off x="4427984" y="4797152"/>
            <a:ext cx="1000125" cy="400050"/>
          </a:xfrm>
          <a:prstGeom prst="rect">
            <a:avLst/>
          </a:prstGeom>
          <a:noFill/>
          <a:ln w="9525">
            <a:noFill/>
            <a:miter lim="800000"/>
            <a:headEnd/>
            <a:tailEnd/>
          </a:ln>
        </p:spPr>
        <p:txBody>
          <a:bodyPr>
            <a:spAutoFit/>
          </a:bodyPr>
          <a:lstStyle/>
          <a:p>
            <a:r>
              <a:rPr lang="es-MX" sz="1000" dirty="0"/>
              <a:t>Cantidad de producción</a:t>
            </a:r>
          </a:p>
        </p:txBody>
      </p:sp>
      <p:sp>
        <p:nvSpPr>
          <p:cNvPr id="19" name="29 CuadroTexto"/>
          <p:cNvSpPr txBox="1">
            <a:spLocks noChangeArrowheads="1"/>
          </p:cNvSpPr>
          <p:nvPr/>
        </p:nvSpPr>
        <p:spPr bwMode="auto">
          <a:xfrm>
            <a:off x="4139952" y="3789040"/>
            <a:ext cx="857250" cy="400050"/>
          </a:xfrm>
          <a:prstGeom prst="rect">
            <a:avLst/>
          </a:prstGeom>
          <a:noFill/>
          <a:ln w="9525">
            <a:noFill/>
            <a:miter lim="800000"/>
            <a:headEnd/>
            <a:tailEnd/>
          </a:ln>
        </p:spPr>
        <p:txBody>
          <a:bodyPr>
            <a:spAutoFit/>
          </a:bodyPr>
          <a:lstStyle/>
          <a:p>
            <a:r>
              <a:rPr lang="es-MX" sz="1000" dirty="0"/>
              <a:t>Demanda Agregada</a:t>
            </a:r>
          </a:p>
        </p:txBody>
      </p:sp>
    </p:spTree>
    <p:extLst>
      <p:ext uri="{BB962C8B-B14F-4D97-AF65-F5344CB8AC3E}">
        <p14:creationId xmlns:p14="http://schemas.microsoft.com/office/powerpoint/2010/main" val="372640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Efecto Riqueza de Pigou</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85000" lnSpcReduction="20000"/>
          </a:bodyPr>
          <a:lstStyle/>
          <a:p>
            <a:pPr algn="just">
              <a:buFont typeface="Arial" charset="0"/>
              <a:buChar char="•"/>
            </a:pPr>
            <a:r>
              <a:rPr lang="es-MX" dirty="0"/>
              <a:t>Un descenso del nivel de precios lleva a los consumidores a sentirse más ricos, lo cual los anima a su vez a gastar más. El aumento en el gasto de consumo eleva la cantidad demandada de bienes y servicios.</a:t>
            </a:r>
          </a:p>
          <a:p>
            <a:pPr marR="0" algn="just"/>
            <a:endParaRPr lang="es-MX" dirty="0"/>
          </a:p>
          <a:p>
            <a:pPr marR="0" algn="just"/>
            <a:endParaRPr lang="es-MX" dirty="0"/>
          </a:p>
          <a:p>
            <a:pPr marL="0" marR="0" indent="0" algn="just">
              <a:buNone/>
            </a:pPr>
            <a:r>
              <a:rPr lang="es-MX" dirty="0"/>
              <a:t>Efecto-tipo de interés de Keynes.</a:t>
            </a:r>
          </a:p>
          <a:p>
            <a:pPr algn="just">
              <a:buFont typeface="Arial" charset="0"/>
              <a:buChar char="•"/>
            </a:pPr>
            <a:r>
              <a:rPr lang="es-MX" dirty="0"/>
              <a:t>Un descenso del nivel de precios reduce el tipo de interés, fomenta el gasto en bienes de inversión y, por lo tanto, eleva la cantidad demandada de  B y S.</a:t>
            </a:r>
          </a:p>
          <a:p>
            <a:endParaRPr lang="es-MX" dirty="0">
              <a:latin typeface="Arial" pitchFamily="34" charset="0"/>
              <a:cs typeface="Arial" pitchFamily="34" charset="0"/>
            </a:endParaRPr>
          </a:p>
        </p:txBody>
      </p:sp>
      <p:pic>
        <p:nvPicPr>
          <p:cNvPr id="4" name="Picture 11" descr="Archivo:Banco.jpg">
            <a:hlinkClick r:id="rId2"/>
          </p:cNvPr>
          <p:cNvPicPr>
            <a:picLocks noChangeAspect="1" noChangeArrowheads="1"/>
          </p:cNvPicPr>
          <p:nvPr/>
        </p:nvPicPr>
        <p:blipFill>
          <a:blip r:embed="rId3" cstate="print"/>
          <a:srcRect/>
          <a:stretch>
            <a:fillRect/>
          </a:stretch>
        </p:blipFill>
        <p:spPr bwMode="auto">
          <a:xfrm>
            <a:off x="6948264" y="2924944"/>
            <a:ext cx="2024248" cy="1288157"/>
          </a:xfrm>
          <a:prstGeom prst="rect">
            <a:avLst/>
          </a:prstGeom>
          <a:noFill/>
          <a:ln w="9525">
            <a:noFill/>
            <a:miter lim="800000"/>
            <a:headEnd/>
            <a:tailEnd/>
          </a:ln>
        </p:spPr>
      </p:pic>
    </p:spTree>
    <p:extLst>
      <p:ext uri="{BB962C8B-B14F-4D97-AF65-F5344CB8AC3E}">
        <p14:creationId xmlns:p14="http://schemas.microsoft.com/office/powerpoint/2010/main" val="3339522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Efecto tipo de cambio de Mundell-Fleming</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1"/>
            <a:ext cx="7043758" cy="2836912"/>
          </a:xfrm>
        </p:spPr>
        <p:txBody>
          <a:bodyPr>
            <a:normAutofit fontScale="92500"/>
          </a:bodyPr>
          <a:lstStyle/>
          <a:p>
            <a:pPr algn="just"/>
            <a:r>
              <a:rPr lang="es-MX" dirty="0"/>
              <a:t>Un descenso en el nivel de precios de un país eleva sus tipos de interés, el tipo de cambio real se deprecia y esta depreciación estimula sus exportaciones netas y, por lo tanto, aumenta la cantidad demandada de B y S.</a:t>
            </a:r>
          </a:p>
          <a:p>
            <a:pPr algn="just"/>
            <a:endParaRPr lang="es-MX" dirty="0">
              <a:latin typeface="Arial" pitchFamily="34" charset="0"/>
              <a:cs typeface="Arial" pitchFamily="34" charset="0"/>
            </a:endParaRPr>
          </a:p>
        </p:txBody>
      </p:sp>
      <p:pic>
        <p:nvPicPr>
          <p:cNvPr id="4" name="Picture 7" descr="C:\Users\End_user\Desktop\Maletin-02.gif"/>
          <p:cNvPicPr>
            <a:picLocks noChangeAspect="1" noChangeArrowheads="1" noCrop="1"/>
          </p:cNvPicPr>
          <p:nvPr/>
        </p:nvPicPr>
        <p:blipFill>
          <a:blip r:embed="rId2" cstate="print"/>
          <a:srcRect/>
          <a:stretch>
            <a:fillRect/>
          </a:stretch>
        </p:blipFill>
        <p:spPr bwMode="auto">
          <a:xfrm>
            <a:off x="2555776" y="4560195"/>
            <a:ext cx="1732781" cy="1309661"/>
          </a:xfrm>
          <a:prstGeom prst="rect">
            <a:avLst/>
          </a:prstGeom>
          <a:noFill/>
          <a:ln w="9525">
            <a:noFill/>
            <a:miter lim="800000"/>
            <a:headEnd/>
            <a:tailEnd/>
          </a:ln>
        </p:spPr>
      </p:pic>
      <p:pic>
        <p:nvPicPr>
          <p:cNvPr id="5" name="Picture 6" descr="C:\Users\End_user\Desktop\billetero-05.gif"/>
          <p:cNvPicPr>
            <a:picLocks noChangeAspect="1" noChangeArrowheads="1" noCrop="1"/>
          </p:cNvPicPr>
          <p:nvPr/>
        </p:nvPicPr>
        <p:blipFill>
          <a:blip r:embed="rId3" cstate="print"/>
          <a:srcRect/>
          <a:stretch>
            <a:fillRect/>
          </a:stretch>
        </p:blipFill>
        <p:spPr bwMode="auto">
          <a:xfrm>
            <a:off x="5500688" y="4454129"/>
            <a:ext cx="2383680" cy="1946672"/>
          </a:xfrm>
          <a:prstGeom prst="rect">
            <a:avLst/>
          </a:prstGeom>
          <a:noFill/>
          <a:ln w="9525">
            <a:noFill/>
            <a:miter lim="800000"/>
            <a:headEnd/>
            <a:tailEnd/>
          </a:ln>
        </p:spPr>
      </p:pic>
    </p:spTree>
    <p:extLst>
      <p:ext uri="{BB962C8B-B14F-4D97-AF65-F5344CB8AC3E}">
        <p14:creationId xmlns:p14="http://schemas.microsoft.com/office/powerpoint/2010/main" val="2581591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Porqué Podría desplazarse la curva de demanda </a:t>
            </a:r>
            <a:r>
              <a:rPr lang="es-MX" dirty="0" smtClean="0"/>
              <a:t>agregada</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85000" lnSpcReduction="20000"/>
          </a:bodyPr>
          <a:lstStyle/>
          <a:p>
            <a:pPr algn="just"/>
            <a:r>
              <a:rPr lang="es-MX" dirty="0"/>
              <a:t>De repente a los ciudadanos les preocupa más el ahorro para la jubilación, por lo que reducen su consumo actual, la demanda  de B y S a cualquier nivel de precioso es menor y desplaza la curva hacia al izquierda.</a:t>
            </a:r>
          </a:p>
          <a:p>
            <a:pPr algn="just"/>
            <a:endParaRPr lang="es-MX" dirty="0"/>
          </a:p>
          <a:p>
            <a:pPr algn="just"/>
            <a:r>
              <a:rPr lang="es-MX" dirty="0"/>
              <a:t>La industria informática introduce un tipo de computadoras más rápidas y muchas empresas deciden invertir en nuevos sistemas informáticos, aumenta la cantidad demandada de  </a:t>
            </a:r>
            <a:r>
              <a:rPr lang="es-MX" dirty="0" smtClean="0"/>
              <a:t>B y </a:t>
            </a:r>
            <a:r>
              <a:rPr lang="es-MX" dirty="0"/>
              <a:t>S a  cualquier nivel de precios, se desplaza la curva a la derecha.</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527952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77500" lnSpcReduction="20000"/>
          </a:bodyPr>
          <a:lstStyle/>
          <a:p>
            <a:pPr algn="just">
              <a:buFont typeface="Arial" charset="0"/>
              <a:buChar char="•"/>
            </a:pPr>
            <a:r>
              <a:rPr lang="es-MX" dirty="0"/>
              <a:t>El Gobierno decide que como ha terminado la guerra fría, reducirá sus compras de nuevos sistemas de armamento, como la cantidad demandad de B y S  a cualquier nivele de precios es menor, desplaza la curva a la izquierda.</a:t>
            </a:r>
          </a:p>
          <a:p>
            <a:pPr algn="just">
              <a:buFont typeface="Arial" charset="0"/>
              <a:buChar char="•"/>
            </a:pPr>
            <a:endParaRPr lang="es-MX" dirty="0"/>
          </a:p>
          <a:p>
            <a:pPr algn="just">
              <a:buFont typeface="Arial" charset="0"/>
              <a:buChar char="•"/>
            </a:pPr>
            <a:endParaRPr lang="es-MX" dirty="0"/>
          </a:p>
          <a:p>
            <a:pPr algn="just">
              <a:buFont typeface="Arial" charset="0"/>
              <a:buChar char="•"/>
            </a:pPr>
            <a:r>
              <a:rPr lang="es-MX" dirty="0"/>
              <a:t>El banco central aumenta la oferta monetaria imprimiendo más dinero la gente gasta mas dinero la cantidad demandad de B y S es mayor a cualquier nivel de precios desplaza la curva a la derecha.</a:t>
            </a:r>
          </a:p>
          <a:p>
            <a:endParaRPr lang="es-MX" dirty="0">
              <a:latin typeface="Arial" pitchFamily="34" charset="0"/>
              <a:cs typeface="Arial" pitchFamily="34" charset="0"/>
            </a:endParaRPr>
          </a:p>
        </p:txBody>
      </p:sp>
      <p:pic>
        <p:nvPicPr>
          <p:cNvPr id="4" name="Picture 3" descr="C:\Users\End_user\Desktop\oro-03.gif"/>
          <p:cNvPicPr>
            <a:picLocks noChangeAspect="1" noChangeArrowheads="1" noCrop="1"/>
          </p:cNvPicPr>
          <p:nvPr/>
        </p:nvPicPr>
        <p:blipFill>
          <a:blip r:embed="rId2" cstate="print"/>
          <a:srcRect/>
          <a:stretch>
            <a:fillRect/>
          </a:stretch>
        </p:blipFill>
        <p:spPr bwMode="auto">
          <a:xfrm>
            <a:off x="6660232" y="2996952"/>
            <a:ext cx="1428750" cy="1019175"/>
          </a:xfrm>
          <a:prstGeom prst="rect">
            <a:avLst/>
          </a:prstGeom>
          <a:noFill/>
          <a:ln w="9525">
            <a:noFill/>
            <a:miter lim="800000"/>
            <a:headEnd/>
            <a:tailEnd/>
          </a:ln>
        </p:spPr>
      </p:pic>
    </p:spTree>
    <p:extLst>
      <p:ext uri="{BB962C8B-B14F-4D97-AF65-F5344CB8AC3E}">
        <p14:creationId xmlns:p14="http://schemas.microsoft.com/office/powerpoint/2010/main" val="74005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p:txBody>
          <a:bodyPr>
            <a:normAutofit/>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 Economía</a:t>
            </a:r>
            <a:r>
              <a:rPr lang="es-MX" dirty="0" smtClean="0">
                <a:latin typeface="Arial" pitchFamily="34" charset="0"/>
                <a:cs typeface="Arial" pitchFamily="34" charset="0"/>
              </a:rPr>
              <a:t> </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Tema:</a:t>
            </a:r>
            <a:r>
              <a:rPr lang="es-MX" dirty="0" smtClean="0">
                <a:latin typeface="Arial" pitchFamily="34" charset="0"/>
                <a:cs typeface="Arial" pitchFamily="34" charset="0"/>
              </a:rPr>
              <a:t> Demanda agregada</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Profesor:</a:t>
            </a:r>
            <a:r>
              <a:rPr lang="es-MX" dirty="0" smtClean="0">
                <a:latin typeface="Arial" pitchFamily="34" charset="0"/>
                <a:cs typeface="Arial" pitchFamily="34" charset="0"/>
              </a:rPr>
              <a:t> </a:t>
            </a:r>
            <a:r>
              <a:rPr lang="es-MX" dirty="0" smtClean="0">
                <a:latin typeface="Arial" pitchFamily="34" charset="0"/>
                <a:cs typeface="Arial" pitchFamily="34" charset="0"/>
              </a:rPr>
              <a:t>Danae</a:t>
            </a:r>
            <a:r>
              <a:rPr lang="es-MX" dirty="0" smtClean="0">
                <a:latin typeface="Arial" pitchFamily="34" charset="0"/>
                <a:cs typeface="Arial" pitchFamily="34" charset="0"/>
              </a:rPr>
              <a:t> Duana Ávila</a:t>
            </a:r>
          </a:p>
          <a:p>
            <a:pPr lvl="1"/>
            <a:endParaRPr lang="es-MX" sz="2000" dirty="0" smtClean="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Periodo:</a:t>
            </a:r>
            <a:r>
              <a:rPr lang="es-MX" dirty="0" smtClean="0">
                <a:latin typeface="Arial" pitchFamily="34" charset="0"/>
                <a:cs typeface="Arial" pitchFamily="34" charset="0"/>
              </a:rPr>
              <a:t> </a:t>
            </a:r>
            <a:r>
              <a:rPr lang="es-MX" dirty="0" smtClean="0">
                <a:latin typeface="Arial" pitchFamily="34" charset="0"/>
                <a:cs typeface="Arial" pitchFamily="34" charset="0"/>
              </a:rPr>
              <a:t>enero </a:t>
            </a:r>
            <a:r>
              <a:rPr lang="es-ES" dirty="0" smtClean="0">
                <a:latin typeface="Arial" pitchFamily="34" charset="0"/>
                <a:cs typeface="Arial" pitchFamily="34" charset="0"/>
              </a:rPr>
              <a:t>–</a:t>
            </a:r>
            <a:r>
              <a:rPr lang="es-MX" dirty="0" smtClean="0">
                <a:latin typeface="Arial" pitchFamily="34" charset="0"/>
                <a:cs typeface="Arial" pitchFamily="34" charset="0"/>
              </a:rPr>
              <a:t> junio 2016</a:t>
            </a:r>
            <a:endParaRPr lang="es-MX" dirty="0"/>
          </a:p>
        </p:txBody>
      </p:sp>
    </p:spTree>
    <p:extLst>
      <p:ext uri="{BB962C8B-B14F-4D97-AF65-F5344CB8AC3E}">
        <p14:creationId xmlns:p14="http://schemas.microsoft.com/office/powerpoint/2010/main" val="4251574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Demanda Agregada y Economías Abiertas</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92500" lnSpcReduction="10000"/>
          </a:bodyPr>
          <a:lstStyle/>
          <a:p>
            <a:r>
              <a:rPr lang="es-MX" dirty="0"/>
              <a:t>Concepto de sector externo</a:t>
            </a:r>
          </a:p>
          <a:p>
            <a:pPr algn="just">
              <a:buFont typeface="Wingdings 2" pitchFamily="18" charset="2"/>
              <a:buNone/>
            </a:pPr>
            <a:r>
              <a:rPr lang="es-MX" dirty="0"/>
              <a:t>El esquema simplificado de sector externo supone el análisis de tres sectores de la economía agregada (familias, empresas y gobierno) que se refiere al producto que se genera internamente en una economía; pero, para una visión más completa se requiere del estudio del sector externo en su doble participación en el gasto.</a:t>
            </a:r>
          </a:p>
          <a:p>
            <a:endParaRPr lang="es-MX" dirty="0">
              <a:latin typeface="Arial" pitchFamily="34" charset="0"/>
              <a:cs typeface="Arial" pitchFamily="34" charset="0"/>
            </a:endParaRPr>
          </a:p>
        </p:txBody>
      </p:sp>
      <p:pic>
        <p:nvPicPr>
          <p:cNvPr id="4" name="Picture 5" descr="C:\Users\End_user\Desktop\caja-fuerte-03.gif"/>
          <p:cNvPicPr>
            <a:picLocks noChangeAspect="1" noChangeArrowheads="1" noCrop="1"/>
          </p:cNvPicPr>
          <p:nvPr/>
        </p:nvPicPr>
        <p:blipFill>
          <a:blip r:embed="rId2" cstate="print"/>
          <a:srcRect/>
          <a:stretch>
            <a:fillRect/>
          </a:stretch>
        </p:blipFill>
        <p:spPr bwMode="auto">
          <a:xfrm>
            <a:off x="6876256" y="5517232"/>
            <a:ext cx="1785938" cy="1214438"/>
          </a:xfrm>
          <a:prstGeom prst="rect">
            <a:avLst/>
          </a:prstGeom>
          <a:noFill/>
          <a:ln w="9525">
            <a:noFill/>
            <a:miter lim="800000"/>
            <a:headEnd/>
            <a:tailEnd/>
          </a:ln>
        </p:spPr>
      </p:pic>
    </p:spTree>
    <p:extLst>
      <p:ext uri="{BB962C8B-B14F-4D97-AF65-F5344CB8AC3E}">
        <p14:creationId xmlns:p14="http://schemas.microsoft.com/office/powerpoint/2010/main" val="1419779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19672" y="404664"/>
            <a:ext cx="7043758" cy="4525963"/>
          </a:xfrm>
        </p:spPr>
        <p:txBody>
          <a:bodyPr>
            <a:normAutofit fontScale="92500" lnSpcReduction="20000"/>
          </a:bodyPr>
          <a:lstStyle/>
          <a:p>
            <a:pPr marR="0" algn="just"/>
            <a:r>
              <a:rPr lang="es-MX" dirty="0"/>
              <a:t>El sector externo se refiere a las relaciones comerciales que se establecen entre ciudadanos de un país  y ciudadanos de otros países, entre gobiernos, o entre ciudadanos de un país con gobiernos de otros.</a:t>
            </a:r>
          </a:p>
          <a:p>
            <a:pPr marR="0" algn="just"/>
            <a:endParaRPr lang="es-MX" dirty="0"/>
          </a:p>
          <a:p>
            <a:pPr marR="0" algn="just"/>
            <a:r>
              <a:rPr lang="es-MX" dirty="0"/>
              <a:t>Las relaciones de intercambio comercial de un país con otros países son de diversas categorías y se registran en documentos como la balanza de pagos.</a:t>
            </a:r>
          </a:p>
          <a:p>
            <a:endParaRPr lang="es-MX" dirty="0">
              <a:latin typeface="Arial" pitchFamily="34" charset="0"/>
              <a:cs typeface="Arial" pitchFamily="34" charset="0"/>
            </a:endParaRPr>
          </a:p>
        </p:txBody>
      </p:sp>
      <p:pic>
        <p:nvPicPr>
          <p:cNvPr id="4" name="Picture 3" descr="C:\Users\End_user\Desktop\Dinero-04.gif"/>
          <p:cNvPicPr>
            <a:picLocks noChangeAspect="1" noChangeArrowheads="1" noCrop="1"/>
          </p:cNvPicPr>
          <p:nvPr/>
        </p:nvPicPr>
        <p:blipFill>
          <a:blip r:embed="rId2" cstate="print"/>
          <a:srcRect/>
          <a:stretch>
            <a:fillRect/>
          </a:stretch>
        </p:blipFill>
        <p:spPr bwMode="auto">
          <a:xfrm>
            <a:off x="3286125" y="4210050"/>
            <a:ext cx="1500188" cy="2647950"/>
          </a:xfrm>
          <a:prstGeom prst="rect">
            <a:avLst/>
          </a:prstGeom>
          <a:noFill/>
          <a:ln w="9525">
            <a:noFill/>
            <a:miter lim="800000"/>
            <a:headEnd/>
            <a:tailEnd/>
          </a:ln>
        </p:spPr>
      </p:pic>
    </p:spTree>
    <p:extLst>
      <p:ext uri="{BB962C8B-B14F-4D97-AF65-F5344CB8AC3E}">
        <p14:creationId xmlns:p14="http://schemas.microsoft.com/office/powerpoint/2010/main" val="2825146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Las transacciones  comerciales con el exterior</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92500"/>
          </a:bodyPr>
          <a:lstStyle/>
          <a:p>
            <a:pPr marR="0" algn="just"/>
            <a:r>
              <a:rPr lang="es-MX" dirty="0"/>
              <a:t>El concepto de residentes puede referirse tanto a personas físicas y jurídicas como a instituciones con o sin fines de lucro, así como a entidades gubernamentales.</a:t>
            </a:r>
          </a:p>
          <a:p>
            <a:pPr marR="0" algn="just"/>
            <a:endParaRPr lang="es-MX" dirty="0"/>
          </a:p>
          <a:p>
            <a:pPr marR="0" algn="just"/>
            <a:r>
              <a:rPr lang="es-MX" dirty="0"/>
              <a:t>Las transacciones comerciales consideradas para efecto de registro en la balanza de pagos comprenden las siguientes categorías:</a:t>
            </a:r>
          </a:p>
        </p:txBody>
      </p:sp>
    </p:spTree>
    <p:extLst>
      <p:ext uri="{BB962C8B-B14F-4D97-AF65-F5344CB8AC3E}">
        <p14:creationId xmlns:p14="http://schemas.microsoft.com/office/powerpoint/2010/main" val="2931088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70000" lnSpcReduction="20000"/>
          </a:bodyPr>
          <a:lstStyle/>
          <a:p>
            <a:pPr marL="514350" marR="0" indent="-514350" algn="just">
              <a:buFont typeface="Wingdings 2" pitchFamily="18" charset="2"/>
              <a:buAutoNum type="arabicParenR"/>
            </a:pPr>
            <a:r>
              <a:rPr lang="es-MX" dirty="0"/>
              <a:t>Los flujos comerciales de mercancías y la prestación de servicios, con las correspondientes contrapartidas monetarias que se refiere a las operaciones normales del período de estudio.</a:t>
            </a:r>
          </a:p>
          <a:p>
            <a:pPr marL="514350" marR="0" indent="-514350" algn="just">
              <a:buFont typeface="Wingdings 2" pitchFamily="18" charset="2"/>
              <a:buAutoNum type="arabicParenR"/>
            </a:pPr>
            <a:endParaRPr lang="es-MX" dirty="0"/>
          </a:p>
          <a:p>
            <a:pPr marL="514350" marR="0" indent="-514350" algn="just">
              <a:buFont typeface="Wingdings 2" pitchFamily="18" charset="2"/>
              <a:buAutoNum type="arabicParenR"/>
            </a:pPr>
            <a:r>
              <a:rPr lang="es-MX" dirty="0"/>
              <a:t>Los movimientos monetarios que corresponden a empréstitos(prestamos) de corto, mediano y largo plazo, así  como los flujos de  entrada y salida para proyectos de inversión.</a:t>
            </a:r>
          </a:p>
          <a:p>
            <a:pPr marL="514350" marR="0" indent="-514350" algn="just">
              <a:buFont typeface="Wingdings 2" pitchFamily="18" charset="2"/>
              <a:buAutoNum type="arabicParenR"/>
            </a:pPr>
            <a:endParaRPr lang="es-MX" dirty="0"/>
          </a:p>
          <a:p>
            <a:pPr marL="514350" marR="0" indent="-514350" algn="just">
              <a:buFont typeface="Wingdings 2" pitchFamily="18" charset="2"/>
              <a:buAutoNum type="arabicParenR"/>
            </a:pPr>
            <a:r>
              <a:rPr lang="es-MX" dirty="0"/>
              <a:t>Las transferencias unilateral que a título de auxilio, donaciones o remesas personales se llevan a cabo sin contraprestación de un bien o servicio</a:t>
            </a:r>
            <a:endParaRPr lang="es-MX" dirty="0">
              <a:latin typeface="Arial" pitchFamily="34" charset="0"/>
              <a:cs typeface="Arial" pitchFamily="34" charset="0"/>
            </a:endParaRPr>
          </a:p>
        </p:txBody>
      </p:sp>
    </p:spTree>
    <p:extLst>
      <p:ext uri="{BB962C8B-B14F-4D97-AF65-F5344CB8AC3E}">
        <p14:creationId xmlns:p14="http://schemas.microsoft.com/office/powerpoint/2010/main" val="2790419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91680" y="908720"/>
            <a:ext cx="7043758" cy="4525963"/>
          </a:xfrm>
        </p:spPr>
        <p:txBody>
          <a:bodyPr>
            <a:normAutofit fontScale="85000" lnSpcReduction="20000"/>
          </a:bodyPr>
          <a:lstStyle/>
          <a:p>
            <a:pPr marL="0" marR="0" indent="0" algn="just">
              <a:buNone/>
            </a:pPr>
            <a:r>
              <a:rPr lang="es-MX" dirty="0" smtClean="0"/>
              <a:t>4) Las </a:t>
            </a:r>
            <a:r>
              <a:rPr lang="es-MX" dirty="0"/>
              <a:t>variaciones  de los activos y pasivos extranjeros del país que se hubieran generado por dichas transacciones.</a:t>
            </a:r>
          </a:p>
          <a:p>
            <a:pPr marR="0" algn="just"/>
            <a:endParaRPr lang="es-MX" dirty="0"/>
          </a:p>
          <a:p>
            <a:pPr marR="0" algn="just"/>
            <a:endParaRPr lang="es-MX" dirty="0"/>
          </a:p>
          <a:p>
            <a:pPr marR="0" algn="just"/>
            <a:r>
              <a:rPr lang="es-MX" dirty="0"/>
              <a:t>Conclusión: las transacciones que se llevan a cabo con el exterior y cuyo registro se hace en la balanza de pagos, pueden ser de dos tipos:</a:t>
            </a:r>
          </a:p>
          <a:p>
            <a:pPr marR="0" algn="just"/>
            <a:endParaRPr lang="es-MX" dirty="0"/>
          </a:p>
          <a:p>
            <a:pPr marR="0" algn="just"/>
            <a:r>
              <a:rPr lang="es-MX" dirty="0"/>
              <a:t>a) Corrientes .</a:t>
            </a:r>
          </a:p>
          <a:p>
            <a:pPr marR="0" algn="just"/>
            <a:r>
              <a:rPr lang="es-MX" dirty="0"/>
              <a:t>b) Capital</a:t>
            </a:r>
          </a:p>
          <a:p>
            <a:endParaRPr lang="es-MX" dirty="0">
              <a:latin typeface="Arial" pitchFamily="34" charset="0"/>
              <a:cs typeface="Arial" pitchFamily="34" charset="0"/>
            </a:endParaRPr>
          </a:p>
        </p:txBody>
      </p:sp>
      <p:pic>
        <p:nvPicPr>
          <p:cNvPr id="4" name="Picture 3" descr="C:\Users\End_user\Desktop\hucha-04.gif"/>
          <p:cNvPicPr>
            <a:picLocks noChangeAspect="1" noChangeArrowheads="1" noCrop="1"/>
          </p:cNvPicPr>
          <p:nvPr/>
        </p:nvPicPr>
        <p:blipFill>
          <a:blip r:embed="rId2" cstate="print"/>
          <a:srcRect/>
          <a:stretch>
            <a:fillRect/>
          </a:stretch>
        </p:blipFill>
        <p:spPr bwMode="auto">
          <a:xfrm>
            <a:off x="6588224" y="4509120"/>
            <a:ext cx="1392237" cy="1500188"/>
          </a:xfrm>
          <a:prstGeom prst="rect">
            <a:avLst/>
          </a:prstGeom>
          <a:noFill/>
          <a:ln w="9525">
            <a:noFill/>
            <a:miter lim="800000"/>
            <a:headEnd/>
            <a:tailEnd/>
          </a:ln>
        </p:spPr>
      </p:pic>
    </p:spTree>
    <p:extLst>
      <p:ext uri="{BB962C8B-B14F-4D97-AF65-F5344CB8AC3E}">
        <p14:creationId xmlns:p14="http://schemas.microsoft.com/office/powerpoint/2010/main" val="1375555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Flujo circular</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1"/>
            <a:ext cx="7043758" cy="3701008"/>
          </a:xfrm>
        </p:spPr>
        <p:txBody>
          <a:bodyPr>
            <a:normAutofit fontScale="92500" lnSpcReduction="20000"/>
          </a:bodyPr>
          <a:lstStyle/>
          <a:p>
            <a:pPr algn="just"/>
            <a:r>
              <a:rPr lang="es-MX" dirty="0"/>
              <a:t>El diagrama de flujo circular muestra el flujo de ingresos recibidos y pagos realizados por los tres sectores de la economía: privado, público e internacional. Este diagrama ilustra que el gasto de cualquier persona es siempre el ingreso de otra. En otras palabras que en toda transacción siempre debe haber dos partes.</a:t>
            </a:r>
          </a:p>
          <a:p>
            <a:pPr algn="just"/>
            <a:endParaRPr lang="es-MX" dirty="0">
              <a:latin typeface="Arial" pitchFamily="34" charset="0"/>
              <a:cs typeface="Arial" pitchFamily="34" charset="0"/>
            </a:endParaRPr>
          </a:p>
        </p:txBody>
      </p:sp>
      <p:pic>
        <p:nvPicPr>
          <p:cNvPr id="4" name="Picture 4" descr="C:\Users\End_user\Desktop\cofre-05.gif"/>
          <p:cNvPicPr>
            <a:picLocks noChangeAspect="1" noChangeArrowheads="1" noCrop="1"/>
          </p:cNvPicPr>
          <p:nvPr/>
        </p:nvPicPr>
        <p:blipFill>
          <a:blip r:embed="rId2" cstate="print"/>
          <a:srcRect/>
          <a:stretch>
            <a:fillRect/>
          </a:stretch>
        </p:blipFill>
        <p:spPr bwMode="auto">
          <a:xfrm>
            <a:off x="6372200" y="4293096"/>
            <a:ext cx="2344737" cy="1928813"/>
          </a:xfrm>
          <a:prstGeom prst="rect">
            <a:avLst/>
          </a:prstGeom>
          <a:noFill/>
          <a:ln w="9525">
            <a:noFill/>
            <a:miter lim="800000"/>
            <a:headEnd/>
            <a:tailEnd/>
          </a:ln>
        </p:spPr>
      </p:pic>
    </p:spTree>
    <p:extLst>
      <p:ext uri="{BB962C8B-B14F-4D97-AF65-F5344CB8AC3E}">
        <p14:creationId xmlns:p14="http://schemas.microsoft.com/office/powerpoint/2010/main" val="2018787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Diagrama flujo circular</a:t>
            </a:r>
            <a:endParaRPr lang="es-MX" dirty="0">
              <a:latin typeface="Arial" pitchFamily="34" charset="0"/>
              <a:cs typeface="Arial" pitchFamily="34" charset="0"/>
            </a:endParaRPr>
          </a:p>
        </p:txBody>
      </p:sp>
      <p:sp>
        <p:nvSpPr>
          <p:cNvPr id="4" name="13 CuadroTexto"/>
          <p:cNvSpPr txBox="1">
            <a:spLocks noChangeArrowheads="1"/>
          </p:cNvSpPr>
          <p:nvPr/>
        </p:nvSpPr>
        <p:spPr bwMode="auto">
          <a:xfrm>
            <a:off x="1619672" y="1268760"/>
            <a:ext cx="1785937" cy="1570038"/>
          </a:xfrm>
          <a:prstGeom prst="rect">
            <a:avLst/>
          </a:prstGeom>
          <a:noFill/>
          <a:ln w="9525">
            <a:noFill/>
            <a:miter lim="800000"/>
            <a:headEnd/>
            <a:tailEnd/>
          </a:ln>
        </p:spPr>
        <p:txBody>
          <a:bodyPr>
            <a:spAutoFit/>
          </a:bodyPr>
          <a:lstStyle/>
          <a:p>
            <a:pPr algn="ctr"/>
            <a:r>
              <a:rPr lang="es-MX" sz="1600" dirty="0"/>
              <a:t>Compra de bienes y servicios de fabricación nacional por extranjeros</a:t>
            </a:r>
          </a:p>
          <a:p>
            <a:pPr algn="ctr"/>
            <a:r>
              <a:rPr lang="es-MX" sz="1600" dirty="0"/>
              <a:t>(exportaciones)</a:t>
            </a:r>
          </a:p>
        </p:txBody>
      </p:sp>
      <p:sp>
        <p:nvSpPr>
          <p:cNvPr id="5" name="14 Rectángulo"/>
          <p:cNvSpPr>
            <a:spLocks noChangeArrowheads="1"/>
          </p:cNvSpPr>
          <p:nvPr/>
        </p:nvSpPr>
        <p:spPr bwMode="auto">
          <a:xfrm>
            <a:off x="7236296" y="1052736"/>
            <a:ext cx="1643063" cy="1570038"/>
          </a:xfrm>
          <a:prstGeom prst="rect">
            <a:avLst/>
          </a:prstGeom>
          <a:noFill/>
          <a:ln w="9525">
            <a:noFill/>
            <a:miter lim="800000"/>
            <a:headEnd/>
            <a:tailEnd/>
          </a:ln>
        </p:spPr>
        <p:txBody>
          <a:bodyPr>
            <a:spAutoFit/>
          </a:bodyPr>
          <a:lstStyle/>
          <a:p>
            <a:pPr algn="ctr"/>
            <a:r>
              <a:rPr lang="es-MX" sz="1600" dirty="0"/>
              <a:t>Compra de bienes y servicios de fabricación  extranjera</a:t>
            </a:r>
          </a:p>
          <a:p>
            <a:pPr algn="ctr"/>
            <a:r>
              <a:rPr lang="es-MX" sz="1600" dirty="0"/>
              <a:t>(importaciones)</a:t>
            </a:r>
          </a:p>
        </p:txBody>
      </p:sp>
      <p:sp>
        <p:nvSpPr>
          <p:cNvPr id="6" name="5 Elipse"/>
          <p:cNvSpPr/>
          <p:nvPr/>
        </p:nvSpPr>
        <p:spPr>
          <a:xfrm>
            <a:off x="3835377" y="2076251"/>
            <a:ext cx="2214562" cy="10715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7" name="6 CuadroTexto"/>
          <p:cNvSpPr txBox="1">
            <a:spLocks noChangeArrowheads="1"/>
          </p:cNvSpPr>
          <p:nvPr/>
        </p:nvSpPr>
        <p:spPr bwMode="auto">
          <a:xfrm>
            <a:off x="4264002" y="2219126"/>
            <a:ext cx="1357312" cy="646113"/>
          </a:xfrm>
          <a:prstGeom prst="rect">
            <a:avLst/>
          </a:prstGeom>
          <a:noFill/>
          <a:ln w="9525">
            <a:noFill/>
            <a:miter lim="800000"/>
            <a:headEnd/>
            <a:tailEnd/>
          </a:ln>
        </p:spPr>
        <p:txBody>
          <a:bodyPr>
            <a:spAutoFit/>
          </a:bodyPr>
          <a:lstStyle/>
          <a:p>
            <a:pPr algn="ctr"/>
            <a:r>
              <a:rPr lang="es-MX" dirty="0"/>
              <a:t>Resto del mundo</a:t>
            </a:r>
          </a:p>
        </p:txBody>
      </p:sp>
      <p:sp>
        <p:nvSpPr>
          <p:cNvPr id="10" name="7 Estrella de 5 puntas"/>
          <p:cNvSpPr/>
          <p:nvPr/>
        </p:nvSpPr>
        <p:spPr>
          <a:xfrm>
            <a:off x="1263599" y="3004934"/>
            <a:ext cx="2071702" cy="164307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MX" dirty="0"/>
          </a:p>
        </p:txBody>
      </p:sp>
      <p:sp>
        <p:nvSpPr>
          <p:cNvPr id="11" name="8 Rectángulo redondeado"/>
          <p:cNvSpPr/>
          <p:nvPr/>
        </p:nvSpPr>
        <p:spPr>
          <a:xfrm>
            <a:off x="4192564" y="4719439"/>
            <a:ext cx="2143125" cy="10715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MX" dirty="0"/>
          </a:p>
        </p:txBody>
      </p:sp>
      <p:sp>
        <p:nvSpPr>
          <p:cNvPr id="12" name="9 Nube"/>
          <p:cNvSpPr/>
          <p:nvPr/>
        </p:nvSpPr>
        <p:spPr>
          <a:xfrm>
            <a:off x="7264377" y="2862064"/>
            <a:ext cx="1857375" cy="1214437"/>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3" name="12 CuadroTexto"/>
          <p:cNvSpPr txBox="1">
            <a:spLocks noChangeArrowheads="1"/>
          </p:cNvSpPr>
          <p:nvPr/>
        </p:nvSpPr>
        <p:spPr bwMode="auto">
          <a:xfrm>
            <a:off x="1763689" y="3647876"/>
            <a:ext cx="1214438" cy="369888"/>
          </a:xfrm>
          <a:prstGeom prst="rect">
            <a:avLst/>
          </a:prstGeom>
          <a:noFill/>
          <a:ln w="9525">
            <a:noFill/>
            <a:miter lim="800000"/>
            <a:headEnd/>
            <a:tailEnd/>
          </a:ln>
        </p:spPr>
        <p:txBody>
          <a:bodyPr>
            <a:spAutoFit/>
          </a:bodyPr>
          <a:lstStyle/>
          <a:p>
            <a:r>
              <a:rPr lang="es-MX" dirty="0"/>
              <a:t>Empresa</a:t>
            </a:r>
          </a:p>
        </p:txBody>
      </p:sp>
      <p:cxnSp>
        <p:nvCxnSpPr>
          <p:cNvPr id="14" name="18 Conector curvado"/>
          <p:cNvCxnSpPr>
            <a:stCxn id="6" idx="2"/>
          </p:cNvCxnSpPr>
          <p:nvPr/>
        </p:nvCxnSpPr>
        <p:spPr>
          <a:xfrm rot="10800000" flipV="1">
            <a:off x="2478064" y="2611239"/>
            <a:ext cx="1357313" cy="89376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20 Conector curvado"/>
          <p:cNvCxnSpPr>
            <a:stCxn id="12" idx="2"/>
          </p:cNvCxnSpPr>
          <p:nvPr/>
        </p:nvCxnSpPr>
        <p:spPr>
          <a:xfrm rot="10800000" flipV="1">
            <a:off x="6192814" y="3468489"/>
            <a:ext cx="1077913" cy="125095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23 Conector curvado"/>
          <p:cNvCxnSpPr/>
          <p:nvPr/>
        </p:nvCxnSpPr>
        <p:spPr>
          <a:xfrm rot="10800000" flipV="1">
            <a:off x="3263877" y="3433564"/>
            <a:ext cx="4071937" cy="2857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25 Forma"/>
          <p:cNvCxnSpPr>
            <a:stCxn id="11" idx="0"/>
          </p:cNvCxnSpPr>
          <p:nvPr/>
        </p:nvCxnSpPr>
        <p:spPr>
          <a:xfrm rot="16200000" flipV="1">
            <a:off x="3728221" y="3183532"/>
            <a:ext cx="571500" cy="2500313"/>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27 Forma"/>
          <p:cNvCxnSpPr>
            <a:stCxn id="12" idx="3"/>
          </p:cNvCxnSpPr>
          <p:nvPr/>
        </p:nvCxnSpPr>
        <p:spPr>
          <a:xfrm rot="16200000" flipV="1">
            <a:off x="6836545" y="1575395"/>
            <a:ext cx="569913" cy="2143125"/>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29 Forma"/>
          <p:cNvCxnSpPr>
            <a:endCxn id="11" idx="1"/>
          </p:cNvCxnSpPr>
          <p:nvPr/>
        </p:nvCxnSpPr>
        <p:spPr>
          <a:xfrm rot="16200000" flipH="1">
            <a:off x="3262289" y="4325739"/>
            <a:ext cx="608013" cy="125253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31 Conector curvado"/>
          <p:cNvCxnSpPr>
            <a:stCxn id="11" idx="3"/>
          </p:cNvCxnSpPr>
          <p:nvPr/>
        </p:nvCxnSpPr>
        <p:spPr>
          <a:xfrm flipV="1">
            <a:off x="6335689" y="4076501"/>
            <a:ext cx="1285875" cy="117951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38 Forma"/>
          <p:cNvCxnSpPr/>
          <p:nvPr/>
        </p:nvCxnSpPr>
        <p:spPr>
          <a:xfrm rot="5400000" flipH="1" flipV="1">
            <a:off x="4852170" y="916583"/>
            <a:ext cx="642937" cy="6819900"/>
          </a:xfrm>
          <a:prstGeom prst="bentConnector4">
            <a:avLst>
              <a:gd name="adj1" fmla="val -231651"/>
              <a:gd name="adj2" fmla="val 89308"/>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a:spLocks noChangeArrowheads="1"/>
          </p:cNvSpPr>
          <p:nvPr/>
        </p:nvSpPr>
        <p:spPr bwMode="auto">
          <a:xfrm>
            <a:off x="3621064" y="3290689"/>
            <a:ext cx="3357563" cy="276225"/>
          </a:xfrm>
          <a:prstGeom prst="rect">
            <a:avLst/>
          </a:prstGeom>
          <a:noFill/>
          <a:ln w="9525">
            <a:noFill/>
            <a:miter lim="800000"/>
            <a:headEnd/>
            <a:tailEnd/>
          </a:ln>
        </p:spPr>
        <p:txBody>
          <a:bodyPr>
            <a:spAutoFit/>
          </a:bodyPr>
          <a:lstStyle/>
          <a:p>
            <a:r>
              <a:rPr lang="es-MX" sz="1200" dirty="0"/>
              <a:t>Compras de bienes y Servicios</a:t>
            </a:r>
          </a:p>
        </p:txBody>
      </p:sp>
      <p:sp>
        <p:nvSpPr>
          <p:cNvPr id="23" name="30 CuadroTexto"/>
          <p:cNvSpPr txBox="1">
            <a:spLocks noChangeArrowheads="1"/>
          </p:cNvSpPr>
          <p:nvPr/>
        </p:nvSpPr>
        <p:spPr bwMode="auto">
          <a:xfrm>
            <a:off x="6978627" y="4290814"/>
            <a:ext cx="928687" cy="1016000"/>
          </a:xfrm>
          <a:prstGeom prst="rect">
            <a:avLst/>
          </a:prstGeom>
          <a:noFill/>
          <a:ln w="9525">
            <a:noFill/>
            <a:miter lim="800000"/>
            <a:headEnd/>
            <a:tailEnd/>
          </a:ln>
        </p:spPr>
        <p:txBody>
          <a:bodyPr>
            <a:spAutoFit/>
          </a:bodyPr>
          <a:lstStyle/>
          <a:p>
            <a:r>
              <a:rPr lang="es-MX" sz="1200" dirty="0"/>
              <a:t>Salarios,</a:t>
            </a:r>
          </a:p>
          <a:p>
            <a:r>
              <a:rPr lang="es-MX" sz="1200" dirty="0"/>
              <a:t>Intereses</a:t>
            </a:r>
          </a:p>
          <a:p>
            <a:r>
              <a:rPr lang="es-MX" sz="1200" dirty="0"/>
              <a:t>dividendos y</a:t>
            </a:r>
          </a:p>
          <a:p>
            <a:r>
              <a:rPr lang="es-MX" sz="1200" dirty="0"/>
              <a:t>alquiler</a:t>
            </a:r>
          </a:p>
        </p:txBody>
      </p:sp>
      <p:sp>
        <p:nvSpPr>
          <p:cNvPr id="24" name="11 CuadroTexto"/>
          <p:cNvSpPr txBox="1">
            <a:spLocks noChangeArrowheads="1"/>
          </p:cNvSpPr>
          <p:nvPr/>
        </p:nvSpPr>
        <p:spPr bwMode="auto">
          <a:xfrm>
            <a:off x="7740352" y="3212976"/>
            <a:ext cx="1071562" cy="369888"/>
          </a:xfrm>
          <a:prstGeom prst="rect">
            <a:avLst/>
          </a:prstGeom>
          <a:noFill/>
          <a:ln w="9525">
            <a:noFill/>
            <a:miter lim="800000"/>
            <a:headEnd/>
            <a:tailEnd/>
          </a:ln>
        </p:spPr>
        <p:txBody>
          <a:bodyPr>
            <a:spAutoFit/>
          </a:bodyPr>
          <a:lstStyle/>
          <a:p>
            <a:r>
              <a:rPr lang="es-MX" dirty="0"/>
              <a:t>Familia</a:t>
            </a:r>
          </a:p>
        </p:txBody>
      </p:sp>
      <p:sp>
        <p:nvSpPr>
          <p:cNvPr id="25" name="10 CuadroTexto"/>
          <p:cNvSpPr txBox="1">
            <a:spLocks noChangeArrowheads="1"/>
          </p:cNvSpPr>
          <p:nvPr/>
        </p:nvSpPr>
        <p:spPr bwMode="auto">
          <a:xfrm>
            <a:off x="4860032" y="5085184"/>
            <a:ext cx="1571625" cy="369887"/>
          </a:xfrm>
          <a:prstGeom prst="rect">
            <a:avLst/>
          </a:prstGeom>
          <a:noFill/>
          <a:ln w="9525">
            <a:noFill/>
            <a:miter lim="800000"/>
            <a:headEnd/>
            <a:tailEnd/>
          </a:ln>
        </p:spPr>
        <p:txBody>
          <a:bodyPr>
            <a:spAutoFit/>
          </a:bodyPr>
          <a:lstStyle/>
          <a:p>
            <a:r>
              <a:rPr lang="es-MX" dirty="0"/>
              <a:t>Gobierno</a:t>
            </a:r>
          </a:p>
        </p:txBody>
      </p:sp>
      <p:sp>
        <p:nvSpPr>
          <p:cNvPr id="26" name="24 CuadroTexto"/>
          <p:cNvSpPr txBox="1">
            <a:spLocks noChangeArrowheads="1"/>
          </p:cNvSpPr>
          <p:nvPr/>
        </p:nvSpPr>
        <p:spPr bwMode="auto">
          <a:xfrm>
            <a:off x="2915816" y="3933056"/>
            <a:ext cx="2500313" cy="276225"/>
          </a:xfrm>
          <a:prstGeom prst="rect">
            <a:avLst/>
          </a:prstGeom>
          <a:noFill/>
          <a:ln w="9525">
            <a:noFill/>
            <a:miter lim="800000"/>
            <a:headEnd/>
            <a:tailEnd/>
          </a:ln>
        </p:spPr>
        <p:txBody>
          <a:bodyPr>
            <a:spAutoFit/>
          </a:bodyPr>
          <a:lstStyle/>
          <a:p>
            <a:r>
              <a:rPr lang="es-MX" sz="1200" dirty="0"/>
              <a:t>Compra de bienes y servicios</a:t>
            </a:r>
          </a:p>
        </p:txBody>
      </p:sp>
      <p:sp>
        <p:nvSpPr>
          <p:cNvPr id="27" name="22 CuadroTexto"/>
          <p:cNvSpPr txBox="1">
            <a:spLocks noChangeArrowheads="1"/>
          </p:cNvSpPr>
          <p:nvPr/>
        </p:nvSpPr>
        <p:spPr bwMode="auto">
          <a:xfrm>
            <a:off x="5508104" y="3717032"/>
            <a:ext cx="1143000" cy="276225"/>
          </a:xfrm>
          <a:prstGeom prst="rect">
            <a:avLst/>
          </a:prstGeom>
          <a:noFill/>
          <a:ln w="9525">
            <a:noFill/>
            <a:miter lim="800000"/>
            <a:headEnd/>
            <a:tailEnd/>
          </a:ln>
        </p:spPr>
        <p:txBody>
          <a:bodyPr>
            <a:spAutoFit/>
          </a:bodyPr>
          <a:lstStyle/>
          <a:p>
            <a:r>
              <a:rPr lang="es-MX" sz="1200" dirty="0"/>
              <a:t>Impuestos</a:t>
            </a:r>
          </a:p>
        </p:txBody>
      </p:sp>
      <p:sp>
        <p:nvSpPr>
          <p:cNvPr id="28" name="28 CuadroTexto"/>
          <p:cNvSpPr txBox="1">
            <a:spLocks noChangeArrowheads="1"/>
          </p:cNvSpPr>
          <p:nvPr/>
        </p:nvSpPr>
        <p:spPr bwMode="auto">
          <a:xfrm>
            <a:off x="1907704" y="5877272"/>
            <a:ext cx="5357812" cy="276225"/>
          </a:xfrm>
          <a:prstGeom prst="rect">
            <a:avLst/>
          </a:prstGeom>
          <a:noFill/>
          <a:ln w="9525">
            <a:noFill/>
            <a:miter lim="800000"/>
            <a:headEnd/>
            <a:tailEnd/>
          </a:ln>
        </p:spPr>
        <p:txBody>
          <a:bodyPr>
            <a:spAutoFit/>
          </a:bodyPr>
          <a:lstStyle/>
          <a:p>
            <a:r>
              <a:rPr lang="es-MX" sz="1200" dirty="0"/>
              <a:t>Salarios, intereses, dividendos y alquiler</a:t>
            </a:r>
          </a:p>
        </p:txBody>
      </p:sp>
      <p:sp>
        <p:nvSpPr>
          <p:cNvPr id="29" name="26 CuadroTexto"/>
          <p:cNvSpPr txBox="1">
            <a:spLocks noChangeArrowheads="1"/>
          </p:cNvSpPr>
          <p:nvPr/>
        </p:nvSpPr>
        <p:spPr bwMode="auto">
          <a:xfrm>
            <a:off x="2123728" y="4869160"/>
            <a:ext cx="1428750" cy="276225"/>
          </a:xfrm>
          <a:prstGeom prst="rect">
            <a:avLst/>
          </a:prstGeom>
          <a:noFill/>
          <a:ln w="9525">
            <a:noFill/>
            <a:miter lim="800000"/>
            <a:headEnd/>
            <a:tailEnd/>
          </a:ln>
        </p:spPr>
        <p:txBody>
          <a:bodyPr>
            <a:spAutoFit/>
          </a:bodyPr>
          <a:lstStyle/>
          <a:p>
            <a:r>
              <a:rPr lang="es-MX" sz="1200" dirty="0"/>
              <a:t>Impuestos</a:t>
            </a:r>
          </a:p>
        </p:txBody>
      </p:sp>
    </p:spTree>
    <p:extLst>
      <p:ext uri="{BB962C8B-B14F-4D97-AF65-F5344CB8AC3E}">
        <p14:creationId xmlns:p14="http://schemas.microsoft.com/office/powerpoint/2010/main" val="1874255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85000" lnSpcReduction="10000"/>
          </a:bodyPr>
          <a:lstStyle/>
          <a:p>
            <a:pPr marR="0" algn="just"/>
            <a:r>
              <a:rPr lang="es-MX" dirty="0"/>
              <a:t>Análisis  del diagrama: Las familias reciben ingresos de las empresas y el gobierno, compran bienes y servicios de las empresas y pagan impuestos al gobierno. Compran también bienes y servicios de fabricación extranjera(importaciones). </a:t>
            </a:r>
          </a:p>
          <a:p>
            <a:pPr marR="0" algn="just"/>
            <a:endParaRPr lang="es-MX" dirty="0"/>
          </a:p>
          <a:p>
            <a:pPr marR="0" algn="just"/>
            <a:r>
              <a:rPr lang="es-MX" dirty="0"/>
              <a:t>Las empresas reciben pagos de las familias y el gobierno a cambio  de bienes y servicios; paga salario, dividendos, intereses y alquileres a las familias, e impuestos al gobierno. </a:t>
            </a:r>
          </a:p>
          <a:p>
            <a:pPr marR="0" algn="just"/>
            <a:endParaRPr lang="es-MX" dirty="0"/>
          </a:p>
        </p:txBody>
      </p:sp>
    </p:spTree>
    <p:extLst>
      <p:ext uri="{BB962C8B-B14F-4D97-AF65-F5344CB8AC3E}">
        <p14:creationId xmlns:p14="http://schemas.microsoft.com/office/powerpoint/2010/main" val="3468369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691680" y="2852936"/>
            <a:ext cx="6995120" cy="1143000"/>
          </a:xfrm>
        </p:spPr>
        <p:txBody>
          <a:bodyPr/>
          <a:lstStyle/>
          <a:p>
            <a:r>
              <a:rPr lang="es-MX" dirty="0"/>
              <a:t>Balanza de Pagos</a:t>
            </a:r>
            <a:endParaRPr lang="es-MX" dirty="0">
              <a:latin typeface="Arial" pitchFamily="34" charset="0"/>
              <a:cs typeface="Arial" pitchFamily="34" charset="0"/>
            </a:endParaRPr>
          </a:p>
        </p:txBody>
      </p:sp>
      <p:sp>
        <p:nvSpPr>
          <p:cNvPr id="9" name="8 Marcador de contenido"/>
          <p:cNvSpPr>
            <a:spLocks noGrp="1"/>
          </p:cNvSpPr>
          <p:nvPr>
            <p:ph idx="1"/>
          </p:nvPr>
        </p:nvSpPr>
        <p:spPr>
          <a:xfrm>
            <a:off x="1331640" y="836712"/>
            <a:ext cx="7355160" cy="5361459"/>
          </a:xfrm>
        </p:spPr>
        <p:txBody>
          <a:bodyPr>
            <a:normAutofit fontScale="92500" lnSpcReduction="10000"/>
          </a:bodyPr>
          <a:lstStyle/>
          <a:p>
            <a:pPr algn="just"/>
            <a:r>
              <a:rPr lang="es-MX" dirty="0"/>
              <a:t>El gobierno recibe impuestos tanto de las  empresas como de las familias , paga tanto a empresas como a familias por bienes y servicios incluidos los salarios a los empleados gubernamentales</a:t>
            </a:r>
            <a:r>
              <a:rPr lang="es-MX" dirty="0" smtClean="0"/>
              <a:t>.</a:t>
            </a:r>
          </a:p>
          <a:p>
            <a:pPr algn="just"/>
            <a:endParaRPr lang="es-MX" dirty="0"/>
          </a:p>
          <a:p>
            <a:pPr algn="just"/>
            <a:endParaRPr lang="es-MX" dirty="0"/>
          </a:p>
          <a:p>
            <a:pPr algn="just"/>
            <a:r>
              <a:rPr lang="es-MX" dirty="0"/>
              <a:t>Definición: es el documento estadístico que registra todas las transacciones económicas efectuadas por el gobierno, las empresas e individuos(residentes), con el resto del mundo (no residentes).</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2885437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El multiplicador del sector externo</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85000" lnSpcReduction="10000"/>
          </a:bodyPr>
          <a:lstStyle/>
          <a:p>
            <a:pPr marR="0" algn="just"/>
            <a:r>
              <a:rPr lang="es-MX" dirty="0"/>
              <a:t>Para el análisis, consideramos a las exportaciones como una variable exógena determinada por las condiciones existentes en otros países:</a:t>
            </a:r>
          </a:p>
          <a:p>
            <a:pPr marR="0" algn="just"/>
            <a:endParaRPr lang="es-MX" dirty="0"/>
          </a:p>
          <a:p>
            <a:pPr marR="0" algn="just"/>
            <a:r>
              <a:rPr lang="es-MX" dirty="0"/>
              <a:t>Por el contrario, las importaciones son una fuga, porque constituyen una parte del ingreso que no se vuelve a gastar  automáticamente  en productos nacionales. Al igual que las otras fugas, el ahorro y los impuestos, las importaciones no son exógenas</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2311438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b="1" u="sng" dirty="0" smtClean="0">
                <a:latin typeface="Arial" pitchFamily="34" charset="0"/>
                <a:cs typeface="Arial" pitchFamily="34" charset="0"/>
              </a:rPr>
              <a:t>Tema: </a:t>
            </a:r>
            <a:r>
              <a:rPr lang="fr-FR" b="1" u="sng" dirty="0" smtClean="0">
                <a:latin typeface="Arial" pitchFamily="34" charset="0"/>
                <a:cs typeface="Arial" pitchFamily="34" charset="0"/>
              </a:rPr>
              <a:t>Matemáticas</a:t>
            </a:r>
            <a:r>
              <a:rPr lang="fr-FR" b="1" u="sng" dirty="0" smtClean="0">
                <a:latin typeface="Arial" pitchFamily="34" charset="0"/>
                <a:cs typeface="Arial" pitchFamily="34" charset="0"/>
              </a:rPr>
              <a:t> </a:t>
            </a:r>
            <a:r>
              <a:rPr lang="fr-FR" b="1" u="sng" dirty="0" smtClean="0">
                <a:latin typeface="Arial" pitchFamily="34" charset="0"/>
                <a:cs typeface="Arial" pitchFamily="34" charset="0"/>
              </a:rPr>
              <a:t>aplicadas</a:t>
            </a:r>
            <a:r>
              <a:rPr lang="fr-FR" b="1" u="sng" dirty="0" smtClean="0">
                <a:latin typeface="Arial" pitchFamily="34" charset="0"/>
                <a:cs typeface="Arial" pitchFamily="34" charset="0"/>
              </a:rPr>
              <a:t> al </a:t>
            </a:r>
            <a:r>
              <a:rPr lang="fr-FR" b="1" u="sng" dirty="0">
                <a:latin typeface="Arial" pitchFamily="34" charset="0"/>
                <a:cs typeface="Arial" pitchFamily="34" charset="0"/>
              </a:rPr>
              <a:t>C</a:t>
            </a:r>
            <a:r>
              <a:rPr lang="fr-FR" b="1" u="sng" dirty="0" smtClean="0">
                <a:latin typeface="Arial" pitchFamily="34" charset="0"/>
                <a:cs typeface="Arial" pitchFamily="34" charset="0"/>
              </a:rPr>
              <a:t>omercio</a:t>
            </a:r>
            <a:r>
              <a:rPr lang="fr-FR" b="1" u="sng" dirty="0" smtClean="0">
                <a:latin typeface="Arial" pitchFamily="34" charset="0"/>
                <a:cs typeface="Arial" pitchFamily="34" charset="0"/>
              </a:rPr>
              <a:t> </a:t>
            </a:r>
            <a:r>
              <a:rPr lang="fr-FR" b="1" u="sng" dirty="0">
                <a:latin typeface="Arial" pitchFamily="34" charset="0"/>
                <a:cs typeface="Arial" pitchFamily="34" charset="0"/>
              </a:rPr>
              <a:t>E</a:t>
            </a:r>
            <a:r>
              <a:rPr lang="fr-FR" b="1" u="sng" dirty="0" smtClean="0">
                <a:latin typeface="Arial" pitchFamily="34" charset="0"/>
                <a:cs typeface="Arial" pitchFamily="34" charset="0"/>
              </a:rPr>
              <a:t>xterior</a:t>
            </a:r>
            <a:endParaRPr lang="es-MX" dirty="0">
              <a:latin typeface="Arial" pitchFamily="34" charset="0"/>
              <a:cs typeface="Arial" pitchFamily="34" charset="0"/>
            </a:endParaRPr>
          </a:p>
        </p:txBody>
      </p:sp>
      <p:sp>
        <p:nvSpPr>
          <p:cNvPr id="3" name="2 Marcador de contenido"/>
          <p:cNvSpPr>
            <a:spLocks noGrp="1"/>
          </p:cNvSpPr>
          <p:nvPr>
            <p:ph idx="1"/>
          </p:nvPr>
        </p:nvSpPr>
        <p:spPr/>
        <p:txBody>
          <a:bodyPr>
            <a:normAutofit fontScale="25000" lnSpcReduction="20000"/>
          </a:bodyPr>
          <a:lstStyle/>
          <a:p>
            <a:pPr algn="ctr">
              <a:lnSpc>
                <a:spcPct val="90000"/>
              </a:lnSpc>
              <a:buNone/>
            </a:pPr>
            <a:r>
              <a:rPr lang="fr-FR" sz="8000" b="1" u="sng" dirty="0">
                <a:effectLst>
                  <a:outerShdw blurRad="38100" dist="38100" dir="2700000" algn="tl">
                    <a:srgbClr val="000000">
                      <a:alpha val="43137"/>
                    </a:srgbClr>
                  </a:outerShdw>
                </a:effectLst>
                <a:latin typeface="Arial" pitchFamily="34" charset="0"/>
                <a:cs typeface="Arial" pitchFamily="34" charset="0"/>
              </a:rPr>
              <a:t> Abstract:</a:t>
            </a:r>
          </a:p>
          <a:p>
            <a:pPr>
              <a:lnSpc>
                <a:spcPct val="90000"/>
              </a:lnSpc>
              <a:buNone/>
            </a:pPr>
            <a:endParaRPr lang="fr-FR" dirty="0">
              <a:latin typeface="Arial" pitchFamily="34" charset="0"/>
              <a:cs typeface="Arial" pitchFamily="34" charset="0"/>
            </a:endParaRPr>
          </a:p>
          <a:p>
            <a:pPr algn="just">
              <a:lnSpc>
                <a:spcPct val="90000"/>
              </a:lnSpc>
              <a:buNone/>
            </a:pPr>
            <a:endParaRPr lang="es-ES_tradnl" sz="5900" dirty="0" smtClean="0"/>
          </a:p>
          <a:p>
            <a:pPr marL="0" indent="0" algn="just">
              <a:lnSpc>
                <a:spcPct val="90000"/>
              </a:lnSpc>
              <a:buNone/>
            </a:pPr>
            <a:r>
              <a:rPr lang="en-US" sz="9600" dirty="0" smtClean="0">
                <a:latin typeface="Arial" pitchFamily="34" charset="0"/>
                <a:cs typeface="Arial" pitchFamily="34" charset="0"/>
              </a:rPr>
              <a:t>Generally migratory population movements are associated with the demand for labor markets and oversupply on them, which creates unemployment and low level of wages.</a:t>
            </a:r>
          </a:p>
          <a:p>
            <a:pPr marL="0" indent="0" algn="just">
              <a:lnSpc>
                <a:spcPct val="90000"/>
              </a:lnSpc>
              <a:buNone/>
            </a:pPr>
            <a:endParaRPr lang="en-US" sz="9600" dirty="0" smtClean="0">
              <a:latin typeface="Arial" pitchFamily="34" charset="0"/>
              <a:cs typeface="Arial" pitchFamily="34" charset="0"/>
            </a:endParaRPr>
          </a:p>
          <a:p>
            <a:pPr marL="0" indent="0" algn="just">
              <a:lnSpc>
                <a:spcPct val="90000"/>
              </a:lnSpc>
              <a:buNone/>
            </a:pPr>
            <a:r>
              <a:rPr lang="en-US" sz="9600" dirty="0" smtClean="0">
                <a:latin typeface="Arial" pitchFamily="34" charset="0"/>
                <a:cs typeface="Arial" pitchFamily="34" charset="0"/>
              </a:rPr>
              <a:t>However, poor families, in relative terms, are the ones who allocate more income to food sector because acquired in areas where its price is higher, contrary to what happens with families belonging to the middle and upper class, who come to buy their goods and services.</a:t>
            </a:r>
            <a:endParaRPr lang="fr-FR" sz="9600"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sz="8000" dirty="0">
              <a:latin typeface="Arial" pitchFamily="34" charset="0"/>
              <a:cs typeface="Arial" pitchFamily="34" charset="0"/>
            </a:endParaRPr>
          </a:p>
          <a:p>
            <a:pPr>
              <a:lnSpc>
                <a:spcPct val="90000"/>
              </a:lnSpc>
              <a:buNone/>
            </a:pPr>
            <a:r>
              <a:rPr lang="fr-FR" sz="8000" b="1" u="sng" dirty="0" smtClean="0">
                <a:effectLst>
                  <a:outerShdw blurRad="38100" dist="38100" dir="2700000" algn="tl">
                    <a:srgbClr val="000000">
                      <a:alpha val="43137"/>
                    </a:srgbClr>
                  </a:outerShdw>
                </a:effectLst>
                <a:latin typeface="Arial" pitchFamily="34" charset="0"/>
                <a:cs typeface="Arial" pitchFamily="34" charset="0"/>
              </a:rPr>
              <a:t>Keywords</a:t>
            </a:r>
            <a:r>
              <a:rPr lang="fr-FR" sz="8000" b="1" dirty="0" smtClean="0">
                <a:effectLst>
                  <a:outerShdw blurRad="38100" dist="38100" dir="2700000" algn="tl">
                    <a:srgbClr val="000000">
                      <a:alpha val="43137"/>
                    </a:srgbClr>
                  </a:outerShdw>
                </a:effectLst>
                <a:latin typeface="Arial" pitchFamily="34" charset="0"/>
                <a:cs typeface="Arial" pitchFamily="34" charset="0"/>
              </a:rPr>
              <a:t>:</a:t>
            </a:r>
            <a:r>
              <a:rPr lang="fr-FR" sz="8000" dirty="0" smtClean="0">
                <a:latin typeface="Arial" pitchFamily="34" charset="0"/>
                <a:cs typeface="Arial" pitchFamily="34" charset="0"/>
              </a:rPr>
              <a:t>  </a:t>
            </a:r>
            <a:r>
              <a:rPr lang="fr-FR" sz="8000" dirty="0" smtClean="0">
                <a:latin typeface="Arial" pitchFamily="34" charset="0"/>
                <a:cs typeface="Arial" pitchFamily="34" charset="0"/>
              </a:rPr>
              <a:t>income</a:t>
            </a:r>
            <a:r>
              <a:rPr lang="fr-FR" sz="8000" dirty="0" smtClean="0">
                <a:latin typeface="Arial" pitchFamily="34" charset="0"/>
                <a:cs typeface="Arial" pitchFamily="34" charset="0"/>
              </a:rPr>
              <a:t>, </a:t>
            </a:r>
            <a:r>
              <a:rPr lang="fr-FR" sz="8000" dirty="0" smtClean="0">
                <a:latin typeface="Arial" pitchFamily="34" charset="0"/>
                <a:cs typeface="Arial" pitchFamily="34" charset="0"/>
              </a:rPr>
              <a:t>demand</a:t>
            </a:r>
            <a:r>
              <a:rPr lang="fr-FR" sz="8000" dirty="0" smtClean="0">
                <a:latin typeface="Arial" pitchFamily="34" charset="0"/>
                <a:cs typeface="Arial" pitchFamily="34" charset="0"/>
              </a:rPr>
              <a:t>, </a:t>
            </a:r>
            <a:r>
              <a:rPr lang="fr-FR" sz="8000" dirty="0" smtClean="0">
                <a:latin typeface="Arial" pitchFamily="34" charset="0"/>
                <a:cs typeface="Arial" pitchFamily="34" charset="0"/>
              </a:rPr>
              <a:t>supply</a:t>
            </a:r>
            <a:r>
              <a:rPr lang="fr-FR" sz="8000" dirty="0" smtClean="0">
                <a:latin typeface="Arial" pitchFamily="34" charset="0"/>
                <a:cs typeface="Arial" pitchFamily="34" charset="0"/>
              </a:rPr>
              <a:t>, </a:t>
            </a:r>
            <a:r>
              <a:rPr lang="fr-FR" sz="8000" dirty="0" smtClean="0">
                <a:latin typeface="Arial" pitchFamily="34" charset="0"/>
                <a:cs typeface="Arial" pitchFamily="34" charset="0"/>
              </a:rPr>
              <a:t>wages</a:t>
            </a:r>
            <a:r>
              <a:rPr lang="fr-FR" sz="8000" dirty="0" smtClean="0">
                <a:latin typeface="Arial" pitchFamily="34" charset="0"/>
                <a:cs typeface="Arial" pitchFamily="34" charset="0"/>
              </a:rPr>
              <a:t>.</a:t>
            </a:r>
            <a:endParaRPr lang="es-MX" sz="8000" dirty="0">
              <a:latin typeface="Arial" pitchFamily="34" charset="0"/>
              <a:cs typeface="Arial" pitchFamily="34" charset="0"/>
            </a:endParaRPr>
          </a:p>
        </p:txBody>
      </p:sp>
    </p:spTree>
    <p:extLst>
      <p:ext uri="{BB962C8B-B14F-4D97-AF65-F5344CB8AC3E}">
        <p14:creationId xmlns:p14="http://schemas.microsoft.com/office/powerpoint/2010/main" val="1839356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1"/>
            <a:ext cx="7043758" cy="3629000"/>
          </a:xfrm>
        </p:spPr>
        <p:txBody>
          <a:bodyPr>
            <a:normAutofit/>
          </a:bodyPr>
          <a:lstStyle/>
          <a:p>
            <a:pPr algn="just"/>
            <a:r>
              <a:rPr lang="es-MX" dirty="0"/>
              <a:t>Si,  todas las importaciones fueran bienes de consumo seria apropiado relacionarlas con el ingreso disponible pero ya que muchas importaciones se usan para invertir, parece apropiado relacionarlas con el ingreso total.</a:t>
            </a:r>
          </a:p>
          <a:p>
            <a:endParaRPr lang="es-MX" dirty="0">
              <a:latin typeface="Arial" pitchFamily="34" charset="0"/>
              <a:cs typeface="Arial" pitchFamily="34" charset="0"/>
            </a:endParaRPr>
          </a:p>
        </p:txBody>
      </p:sp>
      <p:pic>
        <p:nvPicPr>
          <p:cNvPr id="4" name="Picture 3" descr="C:\Users\End_user\Desktop\caja-registradora-01.gif"/>
          <p:cNvPicPr>
            <a:picLocks noChangeAspect="1" noChangeArrowheads="1" noCrop="1"/>
          </p:cNvPicPr>
          <p:nvPr/>
        </p:nvPicPr>
        <p:blipFill>
          <a:blip r:embed="rId2" cstate="print"/>
          <a:srcRect/>
          <a:stretch>
            <a:fillRect/>
          </a:stretch>
        </p:blipFill>
        <p:spPr bwMode="auto">
          <a:xfrm>
            <a:off x="5940152" y="4653136"/>
            <a:ext cx="1500188" cy="1500188"/>
          </a:xfrm>
          <a:prstGeom prst="rect">
            <a:avLst/>
          </a:prstGeom>
          <a:noFill/>
          <a:ln w="9525">
            <a:noFill/>
            <a:miter lim="800000"/>
            <a:headEnd/>
            <a:tailEnd/>
          </a:ln>
        </p:spPr>
      </p:pic>
    </p:spTree>
    <p:extLst>
      <p:ext uri="{BB962C8B-B14F-4D97-AF65-F5344CB8AC3E}">
        <p14:creationId xmlns:p14="http://schemas.microsoft.com/office/powerpoint/2010/main" val="1645722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La política monetaria y fiscal en la demanda agregada</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a:bodyPr>
          <a:lstStyle/>
          <a:p>
            <a:pPr marR="0" algn="just"/>
            <a:r>
              <a:rPr lang="es-MX" dirty="0"/>
              <a:t>Como influye la política monetaria en la demanda agregada.</a:t>
            </a:r>
          </a:p>
          <a:p>
            <a:pPr marR="0" algn="just"/>
            <a:r>
              <a:rPr lang="es-MX" dirty="0"/>
              <a:t>La curva de demanda agregada tiene pendiente negativa por tres razones:</a:t>
            </a:r>
          </a:p>
          <a:p>
            <a:pPr algn="just">
              <a:buFont typeface="Arial" charset="0"/>
              <a:buChar char="•"/>
            </a:pPr>
            <a:r>
              <a:rPr lang="es-MX" dirty="0"/>
              <a:t>Efecto-riqueza de Pigou.</a:t>
            </a:r>
          </a:p>
          <a:p>
            <a:pPr algn="just">
              <a:buFont typeface="Arial" charset="0"/>
              <a:buChar char="•"/>
            </a:pPr>
            <a:r>
              <a:rPr lang="es-MX" dirty="0"/>
              <a:t>Efecto tipo de interés  de keynes.</a:t>
            </a:r>
          </a:p>
          <a:p>
            <a:pPr algn="just">
              <a:buFont typeface="Arial" charset="0"/>
              <a:buChar char="•"/>
            </a:pPr>
            <a:r>
              <a:rPr lang="es-MX" dirty="0"/>
              <a:t>Efecto-tipo de cambio de Mundell-Fleming.</a:t>
            </a:r>
          </a:p>
          <a:p>
            <a:pPr algn="just">
              <a:buFont typeface="Arial" charset="0"/>
              <a:buChar char="•"/>
            </a:pPr>
            <a:endParaRPr lang="es-MX" dirty="0"/>
          </a:p>
          <a:p>
            <a:pPr marR="0" algn="just"/>
            <a:endParaRPr lang="es-MX" dirty="0"/>
          </a:p>
          <a:p>
            <a:endParaRPr lang="es-MX" dirty="0">
              <a:latin typeface="Arial" pitchFamily="34" charset="0"/>
              <a:cs typeface="Arial" pitchFamily="34" charset="0"/>
            </a:endParaRPr>
          </a:p>
        </p:txBody>
      </p:sp>
    </p:spTree>
    <p:extLst>
      <p:ext uri="{BB962C8B-B14F-4D97-AF65-F5344CB8AC3E}">
        <p14:creationId xmlns:p14="http://schemas.microsoft.com/office/powerpoint/2010/main" val="3901163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70000" lnSpcReduction="20000"/>
          </a:bodyPr>
          <a:lstStyle/>
          <a:p>
            <a:pPr algn="just">
              <a:buFont typeface="Wingdings 2" pitchFamily="18" charset="2"/>
              <a:buNone/>
            </a:pPr>
            <a:r>
              <a:rPr lang="es-MX" dirty="0"/>
              <a:t>Estos tres efectos no deben concebirse como teorías alternativas, sino que se producen simultáneamente y aumenta la cantidad demandada de B y S cuando baja el nivel de precios.</a:t>
            </a:r>
          </a:p>
          <a:p>
            <a:pPr algn="just">
              <a:buFont typeface="Wingdings 2" pitchFamily="18" charset="2"/>
              <a:buNone/>
            </a:pPr>
            <a:endParaRPr lang="es-MX" dirty="0"/>
          </a:p>
          <a:p>
            <a:pPr algn="just">
              <a:buFont typeface="Wingdings 2" pitchFamily="18" charset="2"/>
              <a:buNone/>
            </a:pPr>
            <a:r>
              <a:rPr lang="es-MX" dirty="0"/>
              <a:t>Aunque los tres  efectos explican la pendiente de la Demanda  Agregada, no tienen la misma importancia.</a:t>
            </a:r>
          </a:p>
          <a:p>
            <a:pPr algn="just">
              <a:buFont typeface="Wingdings 2" pitchFamily="18" charset="2"/>
              <a:buNone/>
            </a:pPr>
            <a:endParaRPr lang="es-MX" dirty="0"/>
          </a:p>
          <a:p>
            <a:pPr algn="just">
              <a:buFont typeface="Wingdings 2" pitchFamily="18" charset="2"/>
              <a:buNone/>
            </a:pPr>
            <a:r>
              <a:rPr lang="es-MX" dirty="0"/>
              <a:t>Como la tenencia  de dinero  constituye una pequeña parte  de la riqueza de los hogares, el efecto-riqueza Pigou es el menos importante de los tres.</a:t>
            </a:r>
          </a:p>
          <a:p>
            <a:pPr algn="just">
              <a:buFont typeface="Wingdings 2" pitchFamily="18" charset="2"/>
              <a:buNone/>
            </a:pPr>
            <a:endParaRPr lang="es-MX" dirty="0"/>
          </a:p>
          <a:p>
            <a:endParaRPr lang="es-MX" dirty="0">
              <a:latin typeface="Arial" pitchFamily="34" charset="0"/>
              <a:cs typeface="Arial" pitchFamily="34" charset="0"/>
            </a:endParaRPr>
          </a:p>
        </p:txBody>
      </p:sp>
    </p:spTree>
    <p:extLst>
      <p:ext uri="{BB962C8B-B14F-4D97-AF65-F5344CB8AC3E}">
        <p14:creationId xmlns:p14="http://schemas.microsoft.com/office/powerpoint/2010/main" val="1575222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1"/>
            <a:ext cx="7043758" cy="4133056"/>
          </a:xfrm>
        </p:spPr>
        <p:txBody>
          <a:bodyPr>
            <a:normAutofit fontScale="77500" lnSpcReduction="20000"/>
          </a:bodyPr>
          <a:lstStyle/>
          <a:p>
            <a:pPr marR="0" algn="just"/>
            <a:r>
              <a:rPr lang="es-MX" dirty="0"/>
              <a:t>Cuando las exportaciones y las importaciones representa una pequeña proporción del PIB, como sucede en las economías  grandes el efecto–tipo de cambio de Mundell-Fleming no es muy grande, es mas importante en los países pequeños porque éstos normalmente exportan e importan una mayor proporción del PIB . </a:t>
            </a:r>
          </a:p>
          <a:p>
            <a:pPr marR="0" algn="just"/>
            <a:endParaRPr lang="es-MX" dirty="0"/>
          </a:p>
          <a:p>
            <a:pPr marR="0" algn="just"/>
            <a:r>
              <a:rPr lang="es-MX" dirty="0"/>
              <a:t>En  economías grandes , la causa mas importante  de  la pendiente negativa de la curva de demanda agregada es el efecto interés de Keynes</a:t>
            </a:r>
            <a:r>
              <a:rPr lang="es-MX" dirty="0" smtClean="0"/>
              <a:t>.</a:t>
            </a:r>
            <a:endParaRPr lang="es-MX" dirty="0">
              <a:latin typeface="Arial" pitchFamily="34" charset="0"/>
              <a:cs typeface="Arial" pitchFamily="34" charset="0"/>
            </a:endParaRPr>
          </a:p>
        </p:txBody>
      </p:sp>
      <p:pic>
        <p:nvPicPr>
          <p:cNvPr id="5" name="Picture 3" descr="C:\Users\End_user\Desktop\monedero-01.gif"/>
          <p:cNvPicPr>
            <a:picLocks noChangeAspect="1" noChangeArrowheads="1" noCrop="1"/>
          </p:cNvPicPr>
          <p:nvPr/>
        </p:nvPicPr>
        <p:blipFill>
          <a:blip r:embed="rId2" cstate="print"/>
          <a:srcRect/>
          <a:stretch>
            <a:fillRect/>
          </a:stretch>
        </p:blipFill>
        <p:spPr bwMode="auto">
          <a:xfrm>
            <a:off x="6867642" y="5157192"/>
            <a:ext cx="1520931" cy="1440160"/>
          </a:xfrm>
          <a:prstGeom prst="rect">
            <a:avLst/>
          </a:prstGeom>
          <a:noFill/>
          <a:ln w="9525">
            <a:noFill/>
            <a:miter lim="800000"/>
            <a:headEnd/>
            <a:tailEnd/>
          </a:ln>
        </p:spPr>
      </p:pic>
    </p:spTree>
    <p:extLst>
      <p:ext uri="{BB962C8B-B14F-4D97-AF65-F5344CB8AC3E}">
        <p14:creationId xmlns:p14="http://schemas.microsoft.com/office/powerpoint/2010/main" val="1646052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a:bodyPr>
          <a:lstStyle/>
          <a:p>
            <a:pPr marL="0" indent="0" algn="just">
              <a:buFont typeface="Wingdings 2" pitchFamily="18" charset="2"/>
              <a:buNone/>
            </a:pPr>
            <a:r>
              <a:rPr lang="es-MX" dirty="0"/>
              <a:t>Para comprender cómo influye la política económica en la demanda agregada , se analiza el efecto Keynes.</a:t>
            </a:r>
          </a:p>
          <a:p>
            <a:pPr marL="0" indent="0" algn="just">
              <a:buFont typeface="Wingdings 2" pitchFamily="18" charset="2"/>
              <a:buNone/>
            </a:pPr>
            <a:endParaRPr lang="es-MX" dirty="0"/>
          </a:p>
          <a:p>
            <a:pPr marL="0" indent="0" algn="just">
              <a:buFont typeface="Wingdings 2" pitchFamily="18" charset="2"/>
              <a:buNone/>
            </a:pPr>
            <a:r>
              <a:rPr lang="es-MX" dirty="0"/>
              <a:t>Teoría llamada de la preferencia por la liquidez, en la cual el tipo de interés se ajusta para equilibrar la oferta y la demanda de dinero.</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1225631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La teoría de la preferencia por la liquidez</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a:bodyPr>
          <a:lstStyle/>
          <a:p>
            <a:pPr algn="just"/>
            <a:r>
              <a:rPr lang="es-MX" dirty="0"/>
              <a:t>Keynes propuso la teoría de la preferencia por la liquidez para explicar  los  factores que determinan el tipo de interés de la economía, según Keynes el tipo de interés se ajusta para equilibrar la oferta y la demanda de dinero, es decir la oferta y la demanda de dinero dependen cada una del interés.</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1033181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La oferta Monetaria</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77500" lnSpcReduction="20000"/>
          </a:bodyPr>
          <a:lstStyle/>
          <a:p>
            <a:pPr marR="0" algn="just"/>
            <a:r>
              <a:rPr lang="es-MX" dirty="0"/>
              <a:t>El primer elemento de la teoría de la preferencia por la liquidez es la oferta monetaria,  controlada por  el banco central.</a:t>
            </a:r>
          </a:p>
          <a:p>
            <a:pPr marR="0" algn="just"/>
            <a:endParaRPr lang="es-MX" dirty="0"/>
          </a:p>
          <a:p>
            <a:pPr marR="0" algn="just"/>
            <a:r>
              <a:rPr lang="es-MX" dirty="0"/>
              <a:t>Éste la  altera principalmente modificando la cantidad de reservas que hay en el sistema bancario por medio de la compra de bonos del estado, en operaciones  de mercado abierto.</a:t>
            </a:r>
          </a:p>
          <a:p>
            <a:pPr marR="0" algn="just"/>
            <a:endParaRPr lang="es-MX" dirty="0"/>
          </a:p>
          <a:p>
            <a:pPr marR="0" algn="just"/>
            <a:r>
              <a:rPr lang="es-MX" dirty="0"/>
              <a:t>Cuando el banco central compra bonos del estado, el dinero que paga por ellos se deposita normalmente en bancos y se suma a las reservas bancarias.</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936393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85000" lnSpcReduction="20000"/>
          </a:bodyPr>
          <a:lstStyle/>
          <a:p>
            <a:pPr marR="0" algn="just"/>
            <a:r>
              <a:rPr lang="es-MX" dirty="0"/>
              <a:t>Cuando  el banco central vende bonos del Estado, el dinero que recibe por ellos se retira del sistema bancario, por lo que disminuyen  las  reservas bancarias.</a:t>
            </a:r>
          </a:p>
          <a:p>
            <a:pPr marR="0" algn="just"/>
            <a:endParaRPr lang="es-MX" dirty="0"/>
          </a:p>
          <a:p>
            <a:pPr marR="0" algn="just"/>
            <a:r>
              <a:rPr lang="es-MX" dirty="0"/>
              <a:t>Además de estas operaciones de mercado abierto, el banco central puede alterar la oferta  monetaria modificando la cantidad  de reservas exigidas a los bancos para respaldar los depósitos o el tipo de descuento  (El tipo de interés al que los bancos pueden pedir prestadas reservas al banco central). </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3596256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92500"/>
          </a:bodyPr>
          <a:lstStyle/>
          <a:p>
            <a:pPr marR="0" algn="just"/>
            <a:r>
              <a:rPr lang="es-MX" dirty="0"/>
              <a:t>Como la cantidad de dinero es fijada por el banco central, no depende  de otras variables  económicas (no depende del tipo de interés).</a:t>
            </a:r>
          </a:p>
          <a:p>
            <a:pPr marR="0" algn="just"/>
            <a:endParaRPr lang="es-MX" dirty="0"/>
          </a:p>
          <a:p>
            <a:pPr marR="0" algn="just"/>
            <a:r>
              <a:rPr lang="es-MX" dirty="0"/>
              <a:t>Una vez que el banco central ha tomado su decisión, la cantidad ofrecida  de dinero es la misma, independientemente del tipo de interés vigente.</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283057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Oferta monetaria</a:t>
            </a:r>
            <a:endParaRPr lang="es-MX" dirty="0">
              <a:latin typeface="Arial" pitchFamily="34" charset="0"/>
              <a:cs typeface="Arial" pitchFamily="34" charset="0"/>
            </a:endParaRPr>
          </a:p>
        </p:txBody>
      </p:sp>
      <p:sp>
        <p:nvSpPr>
          <p:cNvPr id="9" name="8 Marcador de contenido"/>
          <p:cNvSpPr>
            <a:spLocks noGrp="1"/>
          </p:cNvSpPr>
          <p:nvPr>
            <p:ph idx="1"/>
          </p:nvPr>
        </p:nvSpPr>
        <p:spPr>
          <a:xfrm>
            <a:off x="4716016" y="1700808"/>
            <a:ext cx="3505022" cy="4133056"/>
          </a:xfrm>
        </p:spPr>
        <p:txBody>
          <a:bodyPr>
            <a:normAutofit fontScale="92500" lnSpcReduction="20000"/>
          </a:bodyPr>
          <a:lstStyle/>
          <a:p>
            <a:pPr algn="just"/>
            <a:r>
              <a:rPr lang="es-MX" dirty="0"/>
              <a:t>La oferta monetaria de una economía es fijada por el banco central, como la cantidad ofrecida de dinero   no depende del tipo de interés, la curva de oferta es vertical.</a:t>
            </a:r>
          </a:p>
          <a:p>
            <a:pPr algn="just"/>
            <a:endParaRPr lang="es-MX" dirty="0">
              <a:latin typeface="Arial" pitchFamily="34" charset="0"/>
              <a:cs typeface="Arial" pitchFamily="34" charset="0"/>
            </a:endParaRPr>
          </a:p>
        </p:txBody>
      </p:sp>
      <p:cxnSp>
        <p:nvCxnSpPr>
          <p:cNvPr id="4" name="5 Conector recto"/>
          <p:cNvCxnSpPr/>
          <p:nvPr/>
        </p:nvCxnSpPr>
        <p:spPr>
          <a:xfrm rot="5400000">
            <a:off x="500062" y="4071938"/>
            <a:ext cx="2143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8 Conector recto"/>
          <p:cNvCxnSpPr/>
          <p:nvPr/>
        </p:nvCxnSpPr>
        <p:spPr>
          <a:xfrm>
            <a:off x="1571625" y="5143500"/>
            <a:ext cx="1857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10 Conector recto"/>
          <p:cNvCxnSpPr/>
          <p:nvPr/>
        </p:nvCxnSpPr>
        <p:spPr>
          <a:xfrm rot="5400000">
            <a:off x="1464469" y="4107657"/>
            <a:ext cx="207168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15 CuadroTexto"/>
          <p:cNvSpPr txBox="1">
            <a:spLocks noChangeArrowheads="1"/>
          </p:cNvSpPr>
          <p:nvPr/>
        </p:nvSpPr>
        <p:spPr bwMode="auto">
          <a:xfrm>
            <a:off x="1785938" y="5214938"/>
            <a:ext cx="1285875" cy="400050"/>
          </a:xfrm>
          <a:prstGeom prst="rect">
            <a:avLst/>
          </a:prstGeom>
          <a:noFill/>
          <a:ln w="9525">
            <a:noFill/>
            <a:miter lim="800000"/>
            <a:headEnd/>
            <a:tailEnd/>
          </a:ln>
        </p:spPr>
        <p:txBody>
          <a:bodyPr>
            <a:spAutoFit/>
          </a:bodyPr>
          <a:lstStyle/>
          <a:p>
            <a:r>
              <a:rPr lang="es-MX" sz="1000" dirty="0"/>
              <a:t>Cantidad fijada por el banco central</a:t>
            </a:r>
          </a:p>
        </p:txBody>
      </p:sp>
      <p:sp>
        <p:nvSpPr>
          <p:cNvPr id="10" name="16 CuadroTexto"/>
          <p:cNvSpPr txBox="1">
            <a:spLocks noChangeArrowheads="1"/>
          </p:cNvSpPr>
          <p:nvPr/>
        </p:nvSpPr>
        <p:spPr bwMode="auto">
          <a:xfrm>
            <a:off x="1285875" y="5143500"/>
            <a:ext cx="285750" cy="246063"/>
          </a:xfrm>
          <a:prstGeom prst="rect">
            <a:avLst/>
          </a:prstGeom>
          <a:noFill/>
          <a:ln w="9525">
            <a:noFill/>
            <a:miter lim="800000"/>
            <a:headEnd/>
            <a:tailEnd/>
          </a:ln>
        </p:spPr>
        <p:txBody>
          <a:bodyPr>
            <a:spAutoFit/>
          </a:bodyPr>
          <a:lstStyle/>
          <a:p>
            <a:r>
              <a:rPr lang="es-MX" sz="1000" dirty="0"/>
              <a:t>0</a:t>
            </a:r>
          </a:p>
        </p:txBody>
      </p:sp>
      <p:sp>
        <p:nvSpPr>
          <p:cNvPr id="11" name="12 CuadroTexto"/>
          <p:cNvSpPr txBox="1">
            <a:spLocks noChangeArrowheads="1"/>
          </p:cNvSpPr>
          <p:nvPr/>
        </p:nvSpPr>
        <p:spPr bwMode="auto">
          <a:xfrm>
            <a:off x="2339752" y="2708920"/>
            <a:ext cx="1285875" cy="246062"/>
          </a:xfrm>
          <a:prstGeom prst="rect">
            <a:avLst/>
          </a:prstGeom>
          <a:noFill/>
          <a:ln w="9525">
            <a:noFill/>
            <a:miter lim="800000"/>
            <a:headEnd/>
            <a:tailEnd/>
          </a:ln>
        </p:spPr>
        <p:txBody>
          <a:bodyPr>
            <a:spAutoFit/>
          </a:bodyPr>
          <a:lstStyle/>
          <a:p>
            <a:r>
              <a:rPr lang="es-MX" sz="1000" dirty="0"/>
              <a:t>Oferta monetaria</a:t>
            </a:r>
          </a:p>
        </p:txBody>
      </p:sp>
      <p:sp>
        <p:nvSpPr>
          <p:cNvPr id="12" name="14 CuadroTexto"/>
          <p:cNvSpPr txBox="1">
            <a:spLocks noChangeArrowheads="1"/>
          </p:cNvSpPr>
          <p:nvPr/>
        </p:nvSpPr>
        <p:spPr bwMode="auto">
          <a:xfrm>
            <a:off x="3429000" y="5000625"/>
            <a:ext cx="1285875" cy="246063"/>
          </a:xfrm>
          <a:prstGeom prst="rect">
            <a:avLst/>
          </a:prstGeom>
          <a:noFill/>
          <a:ln w="9525">
            <a:noFill/>
            <a:miter lim="800000"/>
            <a:headEnd/>
            <a:tailEnd/>
          </a:ln>
        </p:spPr>
        <p:txBody>
          <a:bodyPr>
            <a:spAutoFit/>
          </a:bodyPr>
          <a:lstStyle/>
          <a:p>
            <a:r>
              <a:rPr lang="es-MX" sz="1000" dirty="0"/>
              <a:t>Cantidad de dinero</a:t>
            </a:r>
          </a:p>
        </p:txBody>
      </p:sp>
      <p:sp>
        <p:nvSpPr>
          <p:cNvPr id="13" name="13 Marcador de contenido"/>
          <p:cNvSpPr txBox="1">
            <a:spLocks/>
          </p:cNvSpPr>
          <p:nvPr/>
        </p:nvSpPr>
        <p:spPr>
          <a:xfrm>
            <a:off x="1115616" y="2420888"/>
            <a:ext cx="1257300" cy="615950"/>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MX" sz="1000" dirty="0" smtClean="0"/>
          </a:p>
          <a:p>
            <a:endParaRPr lang="es-MX" sz="1000" dirty="0" smtClean="0"/>
          </a:p>
          <a:p>
            <a:pPr>
              <a:buFont typeface="Wingdings 2" pitchFamily="18" charset="2"/>
              <a:buNone/>
            </a:pPr>
            <a:r>
              <a:rPr lang="es-MX" sz="1000" dirty="0" smtClean="0">
                <a:latin typeface="Arial" charset="0"/>
                <a:cs typeface="Arial" charset="0"/>
              </a:rPr>
              <a:t>Tipo de interés</a:t>
            </a:r>
          </a:p>
        </p:txBody>
      </p:sp>
    </p:spTree>
    <p:extLst>
      <p:ext uri="{BB962C8B-B14F-4D97-AF65-F5344CB8AC3E}">
        <p14:creationId xmlns:p14="http://schemas.microsoft.com/office/powerpoint/2010/main" val="2574479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_tradnl" dirty="0"/>
              <a:t>MICROFUNDAMENTOS DE LA MACROECONOMIA</a:t>
            </a:r>
            <a:endParaRPr lang="es-MX" dirty="0">
              <a:latin typeface="Arial" pitchFamily="34" charset="0"/>
              <a:cs typeface="Arial" pitchFamily="34" charset="0"/>
            </a:endParaRPr>
          </a:p>
        </p:txBody>
      </p:sp>
      <p:sp>
        <p:nvSpPr>
          <p:cNvPr id="9" name="8 Marcador de contenido"/>
          <p:cNvSpPr>
            <a:spLocks noGrp="1"/>
          </p:cNvSpPr>
          <p:nvPr>
            <p:ph idx="1"/>
          </p:nvPr>
        </p:nvSpPr>
        <p:spPr>
          <a:xfrm>
            <a:off x="1547664" y="1484784"/>
            <a:ext cx="7043758" cy="4525963"/>
          </a:xfrm>
        </p:spPr>
        <p:txBody>
          <a:bodyPr>
            <a:normAutofit fontScale="85000" lnSpcReduction="10000"/>
          </a:bodyPr>
          <a:lstStyle/>
          <a:p>
            <a:pPr marR="0" algn="just"/>
            <a:r>
              <a:rPr lang="es-MX" dirty="0"/>
              <a:t>La Macroeconomía es uno de los elementos primordiales que componen los conocimientos de la economía pero, para que exista una comprensión adecuada de la misma, debe de darse al estudiante los conocimientos básicos en el campo de la Teoría Económica. </a:t>
            </a:r>
          </a:p>
          <a:p>
            <a:pPr marR="0" algn="just"/>
            <a:r>
              <a:rPr lang="es-MX" dirty="0"/>
              <a:t>Su importancia radica en la aportación de las interpretaciones básicas a nivel de la comprensión, interpretación y manejo, en el ejercicio profesional de los agregados económicos.</a:t>
            </a:r>
          </a:p>
          <a:p>
            <a:endParaRPr lang="es-MX" dirty="0">
              <a:latin typeface="Arial" pitchFamily="34" charset="0"/>
              <a:cs typeface="Arial" pitchFamily="34" charset="0"/>
            </a:endParaRPr>
          </a:p>
        </p:txBody>
      </p:sp>
      <p:pic>
        <p:nvPicPr>
          <p:cNvPr id="4" name="Picture 5" descr="http://t0.gstatic.com/images?q=tbn:4rUcIsVaEQYryM:http://generoyeconomia.files.wordpress.com/2009/04/economia-sumergida.jpg">
            <a:hlinkClick r:id="rId2"/>
          </p:cNvPr>
          <p:cNvPicPr>
            <a:picLocks noChangeAspect="1" noChangeArrowheads="1"/>
          </p:cNvPicPr>
          <p:nvPr/>
        </p:nvPicPr>
        <p:blipFill>
          <a:blip r:embed="rId3" cstate="print"/>
          <a:srcRect/>
          <a:stretch>
            <a:fillRect/>
          </a:stretch>
        </p:blipFill>
        <p:spPr bwMode="auto">
          <a:xfrm>
            <a:off x="6588224" y="5373216"/>
            <a:ext cx="1988698" cy="1378546"/>
          </a:xfrm>
          <a:prstGeom prst="rect">
            <a:avLst/>
          </a:prstGeom>
          <a:noFill/>
          <a:ln w="9525">
            <a:noFill/>
            <a:miter lim="800000"/>
            <a:headEnd/>
            <a:tailEnd/>
          </a:ln>
        </p:spPr>
      </p:pic>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La demanda de </a:t>
            </a:r>
            <a:r>
              <a:rPr lang="es-MX" dirty="0" smtClean="0"/>
              <a:t>dinero</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70000" lnSpcReduction="20000"/>
          </a:bodyPr>
          <a:lstStyle/>
          <a:p>
            <a:pPr algn="just"/>
            <a:r>
              <a:rPr lang="es-MX" dirty="0"/>
              <a:t>El segundo elemento de la teoría de la preferencia por la liquidez es la demanda de dinero (la liquidez de un activo cualquiera se refiere a la facilidad con que puede convertirse en el medio de cambio de la economía). </a:t>
            </a:r>
          </a:p>
          <a:p>
            <a:pPr algn="just"/>
            <a:endParaRPr lang="es-MX" dirty="0"/>
          </a:p>
          <a:p>
            <a:pPr algn="just"/>
            <a:r>
              <a:rPr lang="es-MX" dirty="0"/>
              <a:t>El dinero es el medio de cambio de la economía, por lo que es por definición el activo más liquido.</a:t>
            </a:r>
          </a:p>
          <a:p>
            <a:pPr algn="just"/>
            <a:endParaRPr lang="es-MX" dirty="0"/>
          </a:p>
          <a:p>
            <a:pPr algn="just"/>
            <a:r>
              <a:rPr lang="es-MX" dirty="0"/>
              <a:t>La liquidez del dinero explica su demanda: el público opta por tener dinero en lugar de otros activos que ofrecen unas tasas de rendimiento más altas porque pueden utilizarse para comprar B y S.</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429449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70000" lnSpcReduction="20000"/>
          </a:bodyPr>
          <a:lstStyle/>
          <a:p>
            <a:pPr marR="0" algn="just"/>
            <a:r>
              <a:rPr lang="es-MX" dirty="0"/>
              <a:t>Aunque la cantidad demandada de dinero tiene muchos determinantes, la teoría de la preferencia por la liquidez señala que uno de los más importante es el tipo de interés.</a:t>
            </a:r>
          </a:p>
          <a:p>
            <a:pPr marR="0" algn="just"/>
            <a:r>
              <a:rPr lang="es-MX" dirty="0"/>
              <a:t>La razón se halla en que el tipo de interés es el coste de oportunidad de la tenencia de dinero:</a:t>
            </a:r>
          </a:p>
          <a:p>
            <a:pPr algn="just">
              <a:buFont typeface="Arial" charset="0"/>
              <a:buChar char="•"/>
            </a:pPr>
            <a:r>
              <a:rPr lang="es-MX" dirty="0"/>
              <a:t>Cuando tenemos riqueza en efectivo  (dinero), en lugar de un bono portador de intereses, perdemos intereses (intereses que podríamos ganar) por tener los recursos en efectivo.</a:t>
            </a:r>
          </a:p>
          <a:p>
            <a:pPr algn="just">
              <a:buFont typeface="Arial" charset="0"/>
              <a:buChar char="•"/>
            </a:pPr>
            <a:endParaRPr lang="es-MX" dirty="0"/>
          </a:p>
          <a:p>
            <a:pPr algn="just">
              <a:buFont typeface="Arial" charset="0"/>
              <a:buChar char="•"/>
            </a:pPr>
            <a:r>
              <a:rPr lang="es-MX" dirty="0"/>
              <a:t>Un alza en el tipo de interés eleva el coste de tener dinero y, por lo tanto, reduce la cantidad demandada de dinero.</a:t>
            </a:r>
          </a:p>
          <a:p>
            <a:pPr marR="0" algn="just"/>
            <a:endParaRPr lang="es-MX" dirty="0"/>
          </a:p>
          <a:p>
            <a:endParaRPr lang="es-MX" dirty="0">
              <a:latin typeface="Arial" pitchFamily="34" charset="0"/>
              <a:cs typeface="Arial" pitchFamily="34" charset="0"/>
            </a:endParaRPr>
          </a:p>
        </p:txBody>
      </p:sp>
    </p:spTree>
    <p:extLst>
      <p:ext uri="{BB962C8B-B14F-4D97-AF65-F5344CB8AC3E}">
        <p14:creationId xmlns:p14="http://schemas.microsoft.com/office/powerpoint/2010/main" val="690901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La Demanda de Dinero</a:t>
            </a:r>
            <a:endParaRPr lang="es-MX" dirty="0">
              <a:latin typeface="Arial" pitchFamily="34" charset="0"/>
              <a:cs typeface="Arial" pitchFamily="34" charset="0"/>
            </a:endParaRPr>
          </a:p>
        </p:txBody>
      </p:sp>
      <p:sp>
        <p:nvSpPr>
          <p:cNvPr id="9" name="8 Marcador de contenido"/>
          <p:cNvSpPr>
            <a:spLocks noGrp="1"/>
          </p:cNvSpPr>
          <p:nvPr>
            <p:ph idx="1"/>
          </p:nvPr>
        </p:nvSpPr>
        <p:spPr>
          <a:xfrm>
            <a:off x="4932040" y="1484784"/>
            <a:ext cx="3865062" cy="4525963"/>
          </a:xfrm>
        </p:spPr>
        <p:txBody>
          <a:bodyPr>
            <a:normAutofit fontScale="70000" lnSpcReduction="20000"/>
          </a:bodyPr>
          <a:lstStyle/>
          <a:p>
            <a:pPr algn="just">
              <a:buFont typeface="Wingdings 2" pitchFamily="18" charset="2"/>
              <a:buNone/>
            </a:pPr>
            <a:r>
              <a:rPr lang="es-MX" dirty="0">
                <a:latin typeface="Arial" charset="0"/>
                <a:cs typeface="Arial" charset="0"/>
              </a:rPr>
              <a:t>Como el tipo de interés mide el coste de oportunidad de tener dinero que no genera intereses en lugar de bonos portadores de intereses.</a:t>
            </a:r>
          </a:p>
          <a:p>
            <a:pPr algn="just">
              <a:buFont typeface="Wingdings 2" pitchFamily="18" charset="2"/>
              <a:buNone/>
            </a:pPr>
            <a:r>
              <a:rPr lang="es-MX" dirty="0">
                <a:latin typeface="Arial" charset="0"/>
                <a:cs typeface="Arial" charset="0"/>
              </a:rPr>
              <a:t>Un alza en el tipo de interés reduce la cantidad demandada de dinero, y se representa con una curva de demanda (la pendiente negativa representa esta relación).</a:t>
            </a:r>
          </a:p>
          <a:p>
            <a:endParaRPr lang="es-MX" dirty="0">
              <a:latin typeface="Arial" pitchFamily="34" charset="0"/>
              <a:cs typeface="Arial" pitchFamily="34" charset="0"/>
            </a:endParaRPr>
          </a:p>
        </p:txBody>
      </p:sp>
      <p:cxnSp>
        <p:nvCxnSpPr>
          <p:cNvPr id="4" name="5 Conector recto"/>
          <p:cNvCxnSpPr/>
          <p:nvPr/>
        </p:nvCxnSpPr>
        <p:spPr>
          <a:xfrm rot="5400000">
            <a:off x="943297" y="3961358"/>
            <a:ext cx="1928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10 Conector recto"/>
          <p:cNvCxnSpPr/>
          <p:nvPr/>
        </p:nvCxnSpPr>
        <p:spPr>
          <a:xfrm>
            <a:off x="2051720" y="3429000"/>
            <a:ext cx="2214562" cy="1214437"/>
          </a:xfrm>
          <a:prstGeom prst="line">
            <a:avLst/>
          </a:prstGeom>
        </p:spPr>
        <p:style>
          <a:lnRef idx="1">
            <a:schemeClr val="accent1"/>
          </a:lnRef>
          <a:fillRef idx="0">
            <a:schemeClr val="accent1"/>
          </a:fillRef>
          <a:effectRef idx="0">
            <a:schemeClr val="accent1"/>
          </a:effectRef>
          <a:fontRef idx="minor">
            <a:schemeClr val="tx1"/>
          </a:fontRef>
        </p:style>
      </p:cxnSp>
      <p:sp>
        <p:nvSpPr>
          <p:cNvPr id="6" name="13 CuadroTexto"/>
          <p:cNvSpPr txBox="1">
            <a:spLocks noChangeArrowheads="1"/>
          </p:cNvSpPr>
          <p:nvPr/>
        </p:nvSpPr>
        <p:spPr bwMode="auto">
          <a:xfrm>
            <a:off x="1403648" y="2708920"/>
            <a:ext cx="962999" cy="246221"/>
          </a:xfrm>
          <a:prstGeom prst="rect">
            <a:avLst/>
          </a:prstGeom>
          <a:noFill/>
          <a:ln w="9525">
            <a:noFill/>
            <a:miter lim="800000"/>
            <a:headEnd/>
            <a:tailEnd/>
          </a:ln>
        </p:spPr>
        <p:txBody>
          <a:bodyPr wrap="none">
            <a:spAutoFit/>
          </a:bodyPr>
          <a:lstStyle/>
          <a:p>
            <a:pPr>
              <a:buFont typeface="Wingdings 2" pitchFamily="18" charset="2"/>
              <a:buNone/>
            </a:pPr>
            <a:r>
              <a:rPr lang="es-MX" sz="1000" dirty="0"/>
              <a:t>Tipo de interés</a:t>
            </a:r>
          </a:p>
        </p:txBody>
      </p:sp>
      <p:cxnSp>
        <p:nvCxnSpPr>
          <p:cNvPr id="7" name="7 Conector recto"/>
          <p:cNvCxnSpPr/>
          <p:nvPr/>
        </p:nvCxnSpPr>
        <p:spPr>
          <a:xfrm>
            <a:off x="1907704" y="4941168"/>
            <a:ext cx="250031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11 CuadroTexto"/>
          <p:cNvSpPr txBox="1">
            <a:spLocks noChangeArrowheads="1"/>
          </p:cNvSpPr>
          <p:nvPr/>
        </p:nvSpPr>
        <p:spPr bwMode="auto">
          <a:xfrm>
            <a:off x="3275856" y="3789040"/>
            <a:ext cx="1214437" cy="400050"/>
          </a:xfrm>
          <a:prstGeom prst="rect">
            <a:avLst/>
          </a:prstGeom>
          <a:noFill/>
          <a:ln w="9525">
            <a:noFill/>
            <a:miter lim="800000"/>
            <a:headEnd/>
            <a:tailEnd/>
          </a:ln>
        </p:spPr>
        <p:txBody>
          <a:bodyPr>
            <a:spAutoFit/>
          </a:bodyPr>
          <a:lstStyle/>
          <a:p>
            <a:r>
              <a:rPr lang="es-MX" sz="1000" dirty="0"/>
              <a:t>Demanda de dinero</a:t>
            </a:r>
          </a:p>
        </p:txBody>
      </p:sp>
      <p:sp>
        <p:nvSpPr>
          <p:cNvPr id="11" name="12 CuadroTexto"/>
          <p:cNvSpPr txBox="1">
            <a:spLocks noChangeArrowheads="1"/>
          </p:cNvSpPr>
          <p:nvPr/>
        </p:nvSpPr>
        <p:spPr bwMode="auto">
          <a:xfrm>
            <a:off x="3563888" y="5013176"/>
            <a:ext cx="1428750" cy="246062"/>
          </a:xfrm>
          <a:prstGeom prst="rect">
            <a:avLst/>
          </a:prstGeom>
          <a:noFill/>
          <a:ln w="9525">
            <a:noFill/>
            <a:miter lim="800000"/>
            <a:headEnd/>
            <a:tailEnd/>
          </a:ln>
        </p:spPr>
        <p:txBody>
          <a:bodyPr>
            <a:spAutoFit/>
          </a:bodyPr>
          <a:lstStyle/>
          <a:p>
            <a:r>
              <a:rPr lang="es-MX" sz="1000" dirty="0"/>
              <a:t>Cantidad de dinero</a:t>
            </a:r>
          </a:p>
        </p:txBody>
      </p:sp>
      <p:sp>
        <p:nvSpPr>
          <p:cNvPr id="12" name="13 CuadroTexto"/>
          <p:cNvSpPr txBox="1">
            <a:spLocks noChangeArrowheads="1"/>
          </p:cNvSpPr>
          <p:nvPr/>
        </p:nvSpPr>
        <p:spPr bwMode="auto">
          <a:xfrm>
            <a:off x="1691680" y="4941168"/>
            <a:ext cx="255588" cy="246063"/>
          </a:xfrm>
          <a:prstGeom prst="rect">
            <a:avLst/>
          </a:prstGeom>
          <a:noFill/>
          <a:ln w="9525">
            <a:noFill/>
            <a:miter lim="800000"/>
            <a:headEnd/>
            <a:tailEnd/>
          </a:ln>
        </p:spPr>
        <p:txBody>
          <a:bodyPr wrap="none">
            <a:spAutoFit/>
          </a:bodyPr>
          <a:lstStyle/>
          <a:p>
            <a:r>
              <a:rPr lang="es-MX" sz="1000" dirty="0"/>
              <a:t>0</a:t>
            </a:r>
          </a:p>
        </p:txBody>
      </p:sp>
    </p:spTree>
    <p:extLst>
      <p:ext uri="{BB962C8B-B14F-4D97-AF65-F5344CB8AC3E}">
        <p14:creationId xmlns:p14="http://schemas.microsoft.com/office/powerpoint/2010/main" val="3415044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El equilibrio en el mercado de dinero</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92500" lnSpcReduction="20000"/>
          </a:bodyPr>
          <a:lstStyle/>
          <a:p>
            <a:pPr marR="0" algn="just"/>
            <a:r>
              <a:rPr lang="es-MX" dirty="0"/>
              <a:t>Cuando las personas tienen exceso de oferta de dinero tratan de deshacerse de él comprando bonos portadores de intereses o depositándolo en una cuenta bancaria que le genere intereses.</a:t>
            </a:r>
          </a:p>
          <a:p>
            <a:pPr marR="0" algn="just"/>
            <a:endParaRPr lang="es-MX" dirty="0"/>
          </a:p>
          <a:p>
            <a:pPr marR="0" algn="just"/>
            <a:r>
              <a:rPr lang="es-MX" dirty="0"/>
              <a:t>Como los emisores de bonos y los bancos prefieren pagar unos tipos de interés más bajos, responden a este exceso de oferta de dinero bajando los tipos de interés que ofrecen.</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3671327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Equilibrio en el mercado de dinero</a:t>
            </a:r>
            <a:endParaRPr lang="es-MX" dirty="0">
              <a:latin typeface="Arial" pitchFamily="34" charset="0"/>
              <a:cs typeface="Arial" pitchFamily="34" charset="0"/>
            </a:endParaRPr>
          </a:p>
        </p:txBody>
      </p:sp>
      <p:sp>
        <p:nvSpPr>
          <p:cNvPr id="9" name="8 Marcador de contenido"/>
          <p:cNvSpPr>
            <a:spLocks noGrp="1"/>
          </p:cNvSpPr>
          <p:nvPr>
            <p:ph idx="1"/>
          </p:nvPr>
        </p:nvSpPr>
        <p:spPr>
          <a:xfrm>
            <a:off x="5436096" y="1600200"/>
            <a:ext cx="3250704" cy="4525963"/>
          </a:xfrm>
        </p:spPr>
        <p:txBody>
          <a:bodyPr>
            <a:normAutofit fontScale="70000" lnSpcReduction="20000"/>
          </a:bodyPr>
          <a:lstStyle/>
          <a:p>
            <a:pPr algn="just">
              <a:buFont typeface="Wingdings 2" pitchFamily="18" charset="2"/>
              <a:buNone/>
            </a:pPr>
            <a:r>
              <a:rPr lang="es-MX" dirty="0"/>
              <a:t>El tipo de interés se ajusta para equilibrar la cantidad ofrecida de dinero  y la demanda.</a:t>
            </a:r>
          </a:p>
          <a:p>
            <a:pPr algn="just">
              <a:buFont typeface="Wingdings 2" pitchFamily="18" charset="2"/>
              <a:buNone/>
            </a:pPr>
            <a:endParaRPr lang="es-MX" dirty="0"/>
          </a:p>
          <a:p>
            <a:pPr algn="just">
              <a:buFont typeface="Wingdings 2" pitchFamily="18" charset="2"/>
              <a:buNone/>
            </a:pPr>
            <a:r>
              <a:rPr lang="es-MX" dirty="0"/>
              <a:t>Si el tipo de interés es superior (r1) la cantidad de dinero que quiere tener el publico es menor (md1). Que la que ha creado el banco central.</a:t>
            </a:r>
          </a:p>
          <a:p>
            <a:endParaRPr lang="es-MX" dirty="0">
              <a:latin typeface="Arial" pitchFamily="34" charset="0"/>
              <a:cs typeface="Arial" pitchFamily="34" charset="0"/>
            </a:endParaRPr>
          </a:p>
        </p:txBody>
      </p:sp>
      <p:pic>
        <p:nvPicPr>
          <p:cNvPr id="2" name="Imagen 1" descr="Captura de pantalla 2016-04-21 a la(s) 12.42.29.png"/>
          <p:cNvPicPr>
            <a:picLocks noChangeAspect="1"/>
          </p:cNvPicPr>
          <p:nvPr/>
        </p:nvPicPr>
        <p:blipFill rotWithShape="1">
          <a:blip r:embed="rId2" cstate="print">
            <a:extLst>
              <a:ext uri="{28A0092B-C50C-407E-A947-70E740481C1C}">
                <a14:useLocalDpi xmlns:a14="http://schemas.microsoft.com/office/drawing/2010/main" val="0"/>
              </a:ext>
            </a:extLst>
          </a:blip>
          <a:srcRect l="60793" t="21814" r="20825" b="48136"/>
          <a:stretch/>
        </p:blipFill>
        <p:spPr>
          <a:xfrm>
            <a:off x="1259632" y="2348880"/>
            <a:ext cx="3628350" cy="3336563"/>
          </a:xfrm>
          <a:prstGeom prst="rect">
            <a:avLst/>
          </a:prstGeom>
        </p:spPr>
      </p:pic>
    </p:spTree>
    <p:extLst>
      <p:ext uri="{BB962C8B-B14F-4D97-AF65-F5344CB8AC3E}">
        <p14:creationId xmlns:p14="http://schemas.microsoft.com/office/powerpoint/2010/main" val="297797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85000" lnSpcReduction="20000"/>
          </a:bodyPr>
          <a:lstStyle/>
          <a:p>
            <a:pPr marR="0" algn="just"/>
            <a:r>
              <a:rPr lang="es-MX" dirty="0"/>
              <a:t>Este exceso de oferta de dinero presiona a una baja sobre el tipo de interés.</a:t>
            </a:r>
          </a:p>
          <a:p>
            <a:pPr marR="0" algn="just"/>
            <a:endParaRPr lang="es-MX" dirty="0"/>
          </a:p>
          <a:p>
            <a:pPr marR="0" algn="just"/>
            <a:r>
              <a:rPr lang="es-MX" dirty="0"/>
              <a:t>Si el tipo de interés es inferior al de equilibrio(r2), y la (md2)  es mayor que la del banco central y este exceso de demanda de dinero presiona al alza sobre el tipo de interés.</a:t>
            </a:r>
          </a:p>
          <a:p>
            <a:pPr marR="0" algn="just"/>
            <a:endParaRPr lang="es-MX" dirty="0"/>
          </a:p>
          <a:p>
            <a:pPr marR="0" algn="just"/>
            <a:r>
              <a:rPr lang="es-MX" dirty="0"/>
              <a:t>Conclusión : las fuerzas de la oferta y la demanda en el mercado de dinero lleva al tipo de interés hacia el equilibrio.</a:t>
            </a:r>
          </a:p>
          <a:p>
            <a:pPr marR="0" algn="just"/>
            <a:endParaRPr lang="es-MX" dirty="0"/>
          </a:p>
        </p:txBody>
      </p:sp>
    </p:spTree>
    <p:extLst>
      <p:ext uri="{BB962C8B-B14F-4D97-AF65-F5344CB8AC3E}">
        <p14:creationId xmlns:p14="http://schemas.microsoft.com/office/powerpoint/2010/main" val="2574418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85000" lnSpcReduction="20000"/>
          </a:bodyPr>
          <a:lstStyle/>
          <a:p>
            <a:pPr marR="0" algn="just"/>
            <a:r>
              <a:rPr lang="es-MX" dirty="0"/>
              <a:t>Un alza en el  tipo de interés  tiene varias implicaciones no sólo  para el mercado de dinero, sino también para la cantidad demandada de B y S.</a:t>
            </a:r>
          </a:p>
          <a:p>
            <a:pPr marR="0" algn="just"/>
            <a:endParaRPr lang="es-MX" dirty="0"/>
          </a:p>
          <a:p>
            <a:pPr marR="0" algn="just"/>
            <a:r>
              <a:rPr lang="es-MX" dirty="0"/>
              <a:t>A un tipo de interés más alto, el coste de pedir préstamos y el rendimiento en ahorro son mayores, disminuye el número de hogares que deciden pedir prestamos para comprar una vivienda, y  si decide comprar  una vivienda será pequeña, por lo que disminuye la demanda para inversión residencial.</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3082227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124744"/>
            <a:ext cx="7043758" cy="5001419"/>
          </a:xfrm>
        </p:spPr>
        <p:txBody>
          <a:bodyPr>
            <a:normAutofit fontScale="70000" lnSpcReduction="20000"/>
          </a:bodyPr>
          <a:lstStyle/>
          <a:p>
            <a:pPr marR="0" algn="just"/>
            <a:r>
              <a:rPr lang="es-MX" dirty="0"/>
              <a:t>Disminuye el numero de empresas que deciden pedir prestamos para construir fabricas o comprar equipo, por lo que disminuye la inversión empresarial.</a:t>
            </a:r>
          </a:p>
          <a:p>
            <a:pPr marR="0" algn="just"/>
            <a:endParaRPr lang="es-MX" dirty="0"/>
          </a:p>
          <a:p>
            <a:pPr marR="0" algn="just"/>
            <a:r>
              <a:rPr lang="es-MX" dirty="0"/>
              <a:t>Los hogares deciden ahorrar más para el futuro, por lo que disminuye el gasto en bienes de consumo.</a:t>
            </a:r>
          </a:p>
          <a:p>
            <a:pPr marR="0" algn="just"/>
            <a:endParaRPr lang="es-MX" dirty="0"/>
          </a:p>
          <a:p>
            <a:pPr marR="0" algn="just"/>
            <a:r>
              <a:rPr lang="es-MX" dirty="0"/>
              <a:t>Por lo tanto el efecto-tipo de interés de Keynes puede resumirse en tres pasos:</a:t>
            </a:r>
          </a:p>
          <a:p>
            <a:pPr algn="just">
              <a:buFont typeface="Arial" charset="0"/>
              <a:buChar char="•"/>
            </a:pPr>
            <a:r>
              <a:rPr lang="es-MX" dirty="0"/>
              <a:t> Un alza en el nivel de precios eleva la demanda de dinero.</a:t>
            </a:r>
          </a:p>
          <a:p>
            <a:pPr algn="just">
              <a:buFont typeface="Arial" charset="0"/>
              <a:buChar char="•"/>
            </a:pPr>
            <a:r>
              <a:rPr lang="es-MX" dirty="0"/>
              <a:t>Un aumento de la demanda de dinero eleva el tipo de interés.</a:t>
            </a:r>
          </a:p>
          <a:p>
            <a:pPr algn="just">
              <a:buFont typeface="Arial" charset="0"/>
              <a:buChar char="•"/>
            </a:pPr>
            <a:r>
              <a:rPr lang="es-MX" dirty="0"/>
              <a:t>Un alza en el tipo de interés reduce la cantidad demandada de B y S.</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900027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547664" y="274638"/>
            <a:ext cx="7488832" cy="1143000"/>
          </a:xfrm>
        </p:spPr>
        <p:txBody>
          <a:bodyPr/>
          <a:lstStyle/>
          <a:p>
            <a:r>
              <a:rPr lang="es-MX" sz="3200" dirty="0"/>
              <a:t>El mercado de dinero y la pendiente de la curva de demanda agregada</a:t>
            </a:r>
            <a:endParaRPr lang="es-MX" sz="3200" b="1" dirty="0">
              <a:latin typeface="Arial" pitchFamily="34" charset="0"/>
              <a:cs typeface="Arial" pitchFamily="34" charset="0"/>
            </a:endParaRPr>
          </a:p>
        </p:txBody>
      </p:sp>
      <p:pic>
        <p:nvPicPr>
          <p:cNvPr id="2" name="Marcador de contenido 1" descr="Captura de pantalla 2016-04-21 a la(s) 12.44.57.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4574" t="22621" r="9667" b="48259"/>
          <a:stretch/>
        </p:blipFill>
        <p:spPr>
          <a:xfrm>
            <a:off x="2411760" y="1916832"/>
            <a:ext cx="5710412" cy="3816424"/>
          </a:xfrm>
        </p:spPr>
      </p:pic>
    </p:spTree>
    <p:extLst>
      <p:ext uri="{BB962C8B-B14F-4D97-AF65-F5344CB8AC3E}">
        <p14:creationId xmlns:p14="http://schemas.microsoft.com/office/powerpoint/2010/main" val="11853216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547664" y="2708920"/>
            <a:ext cx="7043758" cy="2188840"/>
          </a:xfrm>
        </p:spPr>
        <p:txBody>
          <a:bodyPr>
            <a:normAutofit fontScale="85000" lnSpcReduction="10000"/>
          </a:bodyPr>
          <a:lstStyle/>
          <a:p>
            <a:pPr algn="just"/>
            <a:r>
              <a:rPr lang="es-MX" dirty="0"/>
              <a:t>El resultado final de este análisis es una relación negativa entre el nivel de precios y la cantidad demandada de B y S. Esta relación se muestra por medio de la curva de demanda agregada de pendiente negativa.</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2372097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La demanda agregada</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196752"/>
            <a:ext cx="7043758" cy="4525963"/>
          </a:xfrm>
        </p:spPr>
        <p:txBody>
          <a:bodyPr>
            <a:normAutofit fontScale="85000" lnSpcReduction="20000"/>
          </a:bodyPr>
          <a:lstStyle/>
          <a:p>
            <a:pPr algn="just"/>
            <a:r>
              <a:rPr lang="es-MX" dirty="0"/>
              <a:t>Al periodo  donde se da una disminución de la renta y un aumento del desempleo se llama recesión si es relativamente suave y depresión si es mas grave.(la depresión es una recesión grave)</a:t>
            </a:r>
          </a:p>
          <a:p>
            <a:pPr algn="just"/>
            <a:endParaRPr lang="es-MX" dirty="0"/>
          </a:p>
          <a:p>
            <a:pPr algn="just"/>
            <a:r>
              <a:rPr lang="es-MX" u="sng" dirty="0"/>
              <a:t>¿ A qué se deben las fluctuaciones en el corto plazo?</a:t>
            </a:r>
          </a:p>
          <a:p>
            <a:pPr algn="just">
              <a:buFont typeface="Arial" charset="0"/>
              <a:buChar char="•"/>
            </a:pPr>
            <a:r>
              <a:rPr lang="es-MX" u="sng" dirty="0"/>
              <a:t>¿ Qué puede hacer la política económica ?</a:t>
            </a:r>
          </a:p>
          <a:p>
            <a:pPr algn="just">
              <a:buFont typeface="Arial" charset="0"/>
              <a:buChar char="•"/>
            </a:pPr>
            <a:r>
              <a:rPr lang="es-MX" u="sng" dirty="0"/>
              <a:t>Cuando hay recesiones y depresiones?</a:t>
            </a:r>
          </a:p>
          <a:p>
            <a:pPr algn="just">
              <a:buFont typeface="Arial" charset="0"/>
              <a:buChar char="•"/>
            </a:pPr>
            <a:r>
              <a:rPr lang="es-MX" u="sng" dirty="0"/>
              <a:t>¿ Cómo puede reducir la política económica su duración y su gravedad?</a:t>
            </a:r>
          </a:p>
          <a:p>
            <a:endParaRPr lang="es-MX" dirty="0">
              <a:latin typeface="Arial" pitchFamily="34" charset="0"/>
              <a:cs typeface="Arial" pitchFamily="34" charset="0"/>
            </a:endParaRPr>
          </a:p>
        </p:txBody>
      </p:sp>
      <p:pic>
        <p:nvPicPr>
          <p:cNvPr id="5" name="Picture 5" descr="Ver imagen en tamaño completo">
            <a:hlinkClick r:id="rId2"/>
          </p:cNvPr>
          <p:cNvPicPr>
            <a:picLocks noChangeAspect="1" noChangeArrowheads="1"/>
          </p:cNvPicPr>
          <p:nvPr/>
        </p:nvPicPr>
        <p:blipFill>
          <a:blip r:embed="rId3" cstate="print"/>
          <a:srcRect/>
          <a:stretch>
            <a:fillRect/>
          </a:stretch>
        </p:blipFill>
        <p:spPr bwMode="auto">
          <a:xfrm>
            <a:off x="7092280" y="5445224"/>
            <a:ext cx="1296144" cy="1346893"/>
          </a:xfrm>
          <a:prstGeom prst="rect">
            <a:avLst/>
          </a:prstGeom>
          <a:noFill/>
          <a:ln w="9525">
            <a:noFill/>
            <a:miter lim="800000"/>
            <a:headEnd/>
            <a:tailEnd/>
          </a:ln>
        </p:spPr>
      </p:pic>
    </p:spTree>
    <p:extLst>
      <p:ext uri="{BB962C8B-B14F-4D97-AF65-F5344CB8AC3E}">
        <p14:creationId xmlns:p14="http://schemas.microsoft.com/office/powerpoint/2010/main" val="13652120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Las variaciones de la oferta monetaria</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92500" lnSpcReduction="10000"/>
          </a:bodyPr>
          <a:lstStyle/>
          <a:p>
            <a:pPr marR="0" algn="just"/>
            <a:r>
              <a:rPr lang="es-MX" dirty="0"/>
              <a:t>Supongamos que el banco central eleva la oferta monetaria comprando bonos del estado en operaciones de mercado abierto y que el nivel de precios no responde a corto plazo a esta inyección monetaria.</a:t>
            </a:r>
          </a:p>
          <a:p>
            <a:pPr marR="0" algn="just"/>
            <a:endParaRPr lang="es-MX" dirty="0"/>
          </a:p>
          <a:p>
            <a:pPr marR="0" algn="just"/>
            <a:r>
              <a:rPr lang="es-MX" dirty="0"/>
              <a:t>¿Cómo afecta  este aumento al tipo de interés  y a la curva de demanda agregada?</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20479873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19672" y="2420888"/>
            <a:ext cx="7043758" cy="2476872"/>
          </a:xfrm>
        </p:spPr>
        <p:txBody>
          <a:bodyPr>
            <a:normAutofit fontScale="77500" lnSpcReduction="20000"/>
          </a:bodyPr>
          <a:lstStyle/>
          <a:p>
            <a:pPr algn="just"/>
            <a:r>
              <a:rPr lang="es-MX" dirty="0"/>
              <a:t>Un aumento de la oferta monetaria desplaza la curva de oferta monetaria hacia la derecha, como la curva de demanda no ha variado, el tipo de interés baja  para equilibrar la oferta y la demanda de dinero, el tipo de interés debe bajar para inducir a los individuos a tener dinero adicional que ha creado el banco central. </a:t>
            </a:r>
          </a:p>
          <a:p>
            <a:pPr algn="just"/>
            <a:endParaRPr lang="es-MX" dirty="0">
              <a:latin typeface="Arial" pitchFamily="34" charset="0"/>
              <a:cs typeface="Arial" pitchFamily="34" charset="0"/>
            </a:endParaRPr>
          </a:p>
        </p:txBody>
      </p:sp>
    </p:spTree>
    <p:extLst>
      <p:ext uri="{BB962C8B-B14F-4D97-AF65-F5344CB8AC3E}">
        <p14:creationId xmlns:p14="http://schemas.microsoft.com/office/powerpoint/2010/main" val="24914743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Un aumento en la oferta monetaria</a:t>
            </a:r>
            <a:endParaRPr lang="es-MX" dirty="0">
              <a:latin typeface="Arial" pitchFamily="34" charset="0"/>
              <a:cs typeface="Arial" pitchFamily="34" charset="0"/>
            </a:endParaRPr>
          </a:p>
        </p:txBody>
      </p:sp>
      <p:pic>
        <p:nvPicPr>
          <p:cNvPr id="6" name="Marcador de contenido 5" descr="Captura de pantalla 2016-04-21 a la(s) 12.46.46.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4871" t="19443" r="8329" b="48789"/>
          <a:stretch/>
        </p:blipFill>
        <p:spPr>
          <a:xfrm>
            <a:off x="2339752" y="1916832"/>
            <a:ext cx="5086426" cy="3391320"/>
          </a:xfrm>
        </p:spPr>
      </p:pic>
    </p:spTree>
    <p:extLst>
      <p:ext uri="{BB962C8B-B14F-4D97-AF65-F5344CB8AC3E}">
        <p14:creationId xmlns:p14="http://schemas.microsoft.com/office/powerpoint/2010/main" val="32112849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Cómo influye la política fiscal en la demanda agregada</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2204864"/>
            <a:ext cx="7043758" cy="3921299"/>
          </a:xfrm>
        </p:spPr>
        <p:txBody>
          <a:bodyPr>
            <a:normAutofit/>
          </a:bodyPr>
          <a:lstStyle/>
          <a:p>
            <a:pPr marR="0" algn="just"/>
            <a:r>
              <a:rPr lang="es-MX" dirty="0"/>
              <a:t>Ésta se refiere a las decisiones del gobierno sobre el nivel total de compras del estado o de impuestos, a corto plazo la política fiscal  influye principalmente en la demanda agregada de bienes y servicios </a:t>
            </a:r>
          </a:p>
        </p:txBody>
      </p:sp>
    </p:spTree>
    <p:extLst>
      <p:ext uri="{BB962C8B-B14F-4D97-AF65-F5344CB8AC3E}">
        <p14:creationId xmlns:p14="http://schemas.microsoft.com/office/powerpoint/2010/main" val="40332460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Las variaciones de las compras del estado</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a:bodyPr>
          <a:lstStyle/>
          <a:p>
            <a:pPr marR="0" algn="just"/>
            <a:r>
              <a:rPr lang="es-MX" dirty="0"/>
              <a:t>Cuando el gobierno modifica las compras de bienes y servicios del estado, desplaza directamente la curva de demanda agregada.</a:t>
            </a:r>
          </a:p>
          <a:p>
            <a:pPr marR="0" algn="just"/>
            <a:endParaRPr lang="es-MX" dirty="0"/>
          </a:p>
          <a:p>
            <a:pPr algn="just">
              <a:buFont typeface="Arial" charset="0"/>
              <a:buChar char="•"/>
            </a:pPr>
            <a:r>
              <a:rPr lang="es-MX" dirty="0"/>
              <a:t>Efecto multiplicador. (Aumentos)</a:t>
            </a:r>
          </a:p>
          <a:p>
            <a:pPr algn="just">
              <a:buFont typeface="Arial" charset="0"/>
              <a:buChar char="•"/>
            </a:pPr>
            <a:r>
              <a:rPr lang="es-MX" dirty="0"/>
              <a:t>Efecto Expulsión. (Disminución)</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14208194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Efecto multiplicador</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70000" lnSpcReduction="20000"/>
          </a:bodyPr>
          <a:lstStyle/>
          <a:p>
            <a:pPr marR="0" algn="just"/>
            <a:r>
              <a:rPr lang="es-MX" dirty="0"/>
              <a:t>Cuando el estado compra bienes a John Dear por 20 millones de dólares , esta compra tiene repercusiones:</a:t>
            </a:r>
          </a:p>
          <a:p>
            <a:pPr marR="0" algn="just"/>
            <a:endParaRPr lang="es-MX" dirty="0"/>
          </a:p>
          <a:p>
            <a:pPr marR="0" algn="just"/>
            <a:r>
              <a:rPr lang="es-MX" dirty="0"/>
              <a:t>La consecuencia inmediata del aumento de la demanda procedente del estado es un incremento del empleo y de los bienes de John Dear.</a:t>
            </a:r>
          </a:p>
          <a:p>
            <a:pPr marR="0" algn="just"/>
            <a:endParaRPr lang="es-MX" dirty="0"/>
          </a:p>
          <a:p>
            <a:pPr marR="0" algn="just"/>
            <a:r>
              <a:rPr lang="es-MX" dirty="0"/>
              <a:t>Pero como los trabajadores ganan más y los propietarios de la empresa obtienen mayores  beneficios, responden a este aumento de la renta incrementando su propio gasto en bienes de consumo.</a:t>
            </a:r>
          </a:p>
        </p:txBody>
      </p:sp>
    </p:spTree>
    <p:extLst>
      <p:ext uri="{BB962C8B-B14F-4D97-AF65-F5344CB8AC3E}">
        <p14:creationId xmlns:p14="http://schemas.microsoft.com/office/powerpoint/2010/main" val="3428705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92500" lnSpcReduction="20000"/>
          </a:bodyPr>
          <a:lstStyle/>
          <a:p>
            <a:pPr marR="0" algn="just"/>
            <a:r>
              <a:rPr lang="es-MX" dirty="0"/>
              <a:t>Como consecuencia la compra de John Dear también eleva la demanda de los productos de muchas otras empresas de la economía.</a:t>
            </a:r>
          </a:p>
          <a:p>
            <a:pPr marR="0" algn="just"/>
            <a:endParaRPr lang="es-MX" dirty="0"/>
          </a:p>
          <a:p>
            <a:pPr marR="0" algn="just"/>
            <a:r>
              <a:rPr lang="es-MX" dirty="0"/>
              <a:t>Cada unidad monetaria que gasta el estado puede elevar la demanda agregada de bienes y servicios en más de una unidad monetaria, se dice que las compras del estado producen un efecto multiplicador en la demanda agregada.</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976444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a:bodyPr>
          <a:lstStyle/>
          <a:p>
            <a:pPr marL="0" marR="0" indent="0" algn="just">
              <a:buNone/>
            </a:pPr>
            <a:r>
              <a:rPr lang="es-MX" dirty="0"/>
              <a:t>Definición:  </a:t>
            </a:r>
          </a:p>
          <a:p>
            <a:pPr marR="0" algn="just"/>
            <a:r>
              <a:rPr lang="es-MX" dirty="0"/>
              <a:t>Efecto multiplicador, desplazamientos adicionales que experimenta la demanda agregada cuando una política fiscal expansiva eleva la renta y, por lo tanto el gasto en consumo.</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33467774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Efecto multiplicador</a:t>
            </a:r>
            <a:endParaRPr lang="es-MX" dirty="0">
              <a:latin typeface="Arial" pitchFamily="34" charset="0"/>
              <a:cs typeface="Arial" pitchFamily="34" charset="0"/>
            </a:endParaRPr>
          </a:p>
        </p:txBody>
      </p:sp>
      <p:sp>
        <p:nvSpPr>
          <p:cNvPr id="9" name="8 Marcador de contenido"/>
          <p:cNvSpPr>
            <a:spLocks noGrp="1"/>
          </p:cNvSpPr>
          <p:nvPr>
            <p:ph idx="1"/>
          </p:nvPr>
        </p:nvSpPr>
        <p:spPr>
          <a:xfrm>
            <a:off x="4898499" y="1628800"/>
            <a:ext cx="3970784" cy="4525963"/>
          </a:xfrm>
        </p:spPr>
        <p:txBody>
          <a:bodyPr>
            <a:normAutofit fontScale="85000" lnSpcReduction="20000"/>
          </a:bodyPr>
          <a:lstStyle/>
          <a:p>
            <a:pPr algn="just"/>
            <a:r>
              <a:rPr lang="es-MX" dirty="0"/>
              <a:t>Un aumento de las compras del Estado en 20 millones de dólares  desplaza la curva de demanda agregada hacia la derecha en mas de 20 millones, este efecto multiplicador se produce porque los incrementos de la renta agregada estimulan el gasto de los consumidores.</a:t>
            </a:r>
          </a:p>
          <a:p>
            <a:pPr algn="just"/>
            <a:endParaRPr lang="es-MX" dirty="0">
              <a:latin typeface="Arial" pitchFamily="34" charset="0"/>
              <a:cs typeface="Arial" pitchFamily="34" charset="0"/>
            </a:endParaRPr>
          </a:p>
        </p:txBody>
      </p:sp>
      <p:pic>
        <p:nvPicPr>
          <p:cNvPr id="2" name="Imagen 1" descr="Captura de pantalla 2016-04-21 a la(s) 12.49.40.png"/>
          <p:cNvPicPr>
            <a:picLocks noChangeAspect="1"/>
          </p:cNvPicPr>
          <p:nvPr/>
        </p:nvPicPr>
        <p:blipFill rotWithShape="1">
          <a:blip r:embed="rId2" cstate="print">
            <a:extLst>
              <a:ext uri="{28A0092B-C50C-407E-A947-70E740481C1C}">
                <a14:useLocalDpi xmlns:a14="http://schemas.microsoft.com/office/drawing/2010/main" val="0"/>
              </a:ext>
            </a:extLst>
          </a:blip>
          <a:srcRect l="65247" t="24842" r="20079" b="48835"/>
          <a:stretch/>
        </p:blipFill>
        <p:spPr>
          <a:xfrm>
            <a:off x="1403648" y="1772816"/>
            <a:ext cx="3494851" cy="3744416"/>
          </a:xfrm>
          <a:prstGeom prst="rect">
            <a:avLst/>
          </a:prstGeom>
        </p:spPr>
      </p:pic>
    </p:spTree>
    <p:extLst>
      <p:ext uri="{BB962C8B-B14F-4D97-AF65-F5344CB8AC3E}">
        <p14:creationId xmlns:p14="http://schemas.microsoft.com/office/powerpoint/2010/main" val="2473196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El efecto expulsión</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92500" lnSpcReduction="10000"/>
          </a:bodyPr>
          <a:lstStyle/>
          <a:p>
            <a:pPr marR="0" algn="just"/>
            <a:r>
              <a:rPr lang="es-MX" dirty="0"/>
              <a:t>Un aumento de las compras del estado estimula la demanda de bienes y servicios, también provoca un alza en el tipo de interés, la cual tiende a controlar la demanda de bienes y servicios.</a:t>
            </a:r>
          </a:p>
          <a:p>
            <a:pPr marR="0" algn="just"/>
            <a:endParaRPr lang="es-MX" dirty="0"/>
          </a:p>
          <a:p>
            <a:pPr marR="0" algn="just"/>
            <a:r>
              <a:rPr lang="es-MX" dirty="0"/>
              <a:t>La reducción que experimenta la demanda cuando una expansión fiscal eleva el tipo de interés se llama efecto expulsión.</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502340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Las variables que </a:t>
            </a:r>
            <a:r>
              <a:rPr lang="es-MX" dirty="0" smtClean="0"/>
              <a:t>intervienen</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a:bodyPr>
          <a:lstStyle/>
          <a:p>
            <a:pPr algn="just">
              <a:buFont typeface="Arial" charset="0"/>
              <a:buChar char="•"/>
            </a:pPr>
            <a:r>
              <a:rPr lang="es-MX" dirty="0"/>
              <a:t>PIB.</a:t>
            </a:r>
          </a:p>
          <a:p>
            <a:pPr algn="just">
              <a:buFont typeface="Arial" charset="0"/>
              <a:buChar char="•"/>
            </a:pPr>
            <a:r>
              <a:rPr lang="es-MX" dirty="0"/>
              <a:t>Desempleo.</a:t>
            </a:r>
          </a:p>
          <a:p>
            <a:pPr algn="just">
              <a:buFont typeface="Arial" charset="0"/>
              <a:buChar char="•"/>
            </a:pPr>
            <a:r>
              <a:rPr lang="es-MX" dirty="0"/>
              <a:t>Los tipos de interés.</a:t>
            </a:r>
          </a:p>
          <a:p>
            <a:pPr algn="just">
              <a:buFont typeface="Arial" charset="0"/>
              <a:buChar char="•"/>
            </a:pPr>
            <a:r>
              <a:rPr lang="es-MX" dirty="0"/>
              <a:t>Los tipos de cambio.</a:t>
            </a:r>
          </a:p>
          <a:p>
            <a:pPr algn="just">
              <a:buFont typeface="Arial" charset="0"/>
              <a:buChar char="•"/>
            </a:pPr>
            <a:r>
              <a:rPr lang="es-MX" dirty="0"/>
              <a:t>Nivel de precios.</a:t>
            </a:r>
          </a:p>
          <a:p>
            <a:pPr algn="just">
              <a:buFont typeface="Arial" charset="0"/>
              <a:buChar char="•"/>
            </a:pPr>
            <a:r>
              <a:rPr lang="es-MX" dirty="0"/>
              <a:t>Política fiscal y monetaria.</a:t>
            </a:r>
          </a:p>
          <a:p>
            <a:endParaRPr lang="es-MX" dirty="0">
              <a:latin typeface="Arial" pitchFamily="34" charset="0"/>
              <a:cs typeface="Arial" pitchFamily="34" charset="0"/>
            </a:endParaRPr>
          </a:p>
        </p:txBody>
      </p:sp>
      <p:pic>
        <p:nvPicPr>
          <p:cNvPr id="6" name="Picture 6" descr="C:\Users\End_user\Desktop\targeta-credito-01.gif"/>
          <p:cNvPicPr>
            <a:picLocks noChangeAspect="1" noChangeArrowheads="1" noCrop="1"/>
          </p:cNvPicPr>
          <p:nvPr/>
        </p:nvPicPr>
        <p:blipFill>
          <a:blip r:embed="rId2" cstate="print"/>
          <a:srcRect/>
          <a:stretch>
            <a:fillRect/>
          </a:stretch>
        </p:blipFill>
        <p:spPr bwMode="auto">
          <a:xfrm>
            <a:off x="6588224" y="1484784"/>
            <a:ext cx="1236662" cy="1071563"/>
          </a:xfrm>
          <a:prstGeom prst="rect">
            <a:avLst/>
          </a:prstGeom>
          <a:noFill/>
          <a:ln w="9525">
            <a:noFill/>
            <a:miter lim="800000"/>
            <a:headEnd/>
            <a:tailEnd/>
          </a:ln>
        </p:spPr>
      </p:pic>
      <p:pic>
        <p:nvPicPr>
          <p:cNvPr id="7" name="Picture 7" descr="C:\Users\End_user\Desktop\billetes-06.gif"/>
          <p:cNvPicPr>
            <a:picLocks noChangeAspect="1" noChangeArrowheads="1" noCrop="1"/>
          </p:cNvPicPr>
          <p:nvPr/>
        </p:nvPicPr>
        <p:blipFill>
          <a:blip r:embed="rId3" cstate="print"/>
          <a:srcRect/>
          <a:stretch>
            <a:fillRect/>
          </a:stretch>
        </p:blipFill>
        <p:spPr bwMode="auto">
          <a:xfrm>
            <a:off x="7380312" y="2354048"/>
            <a:ext cx="1656184" cy="1928178"/>
          </a:xfrm>
          <a:prstGeom prst="rect">
            <a:avLst/>
          </a:prstGeom>
          <a:noFill/>
          <a:ln w="9525">
            <a:noFill/>
            <a:miter lim="800000"/>
            <a:headEnd/>
            <a:tailEnd/>
          </a:ln>
        </p:spPr>
      </p:pic>
      <p:pic>
        <p:nvPicPr>
          <p:cNvPr id="10" name="Picture 8" descr="C:\Users\End_user\Desktop\moneda-07.gif"/>
          <p:cNvPicPr>
            <a:picLocks noChangeAspect="1" noChangeArrowheads="1" noCrop="1"/>
          </p:cNvPicPr>
          <p:nvPr/>
        </p:nvPicPr>
        <p:blipFill>
          <a:blip r:embed="rId4" cstate="print"/>
          <a:srcRect/>
          <a:stretch>
            <a:fillRect/>
          </a:stretch>
        </p:blipFill>
        <p:spPr bwMode="auto">
          <a:xfrm>
            <a:off x="3923928" y="5176986"/>
            <a:ext cx="1543050" cy="1276350"/>
          </a:xfrm>
          <a:prstGeom prst="rect">
            <a:avLst/>
          </a:prstGeom>
          <a:noFill/>
          <a:ln w="9525">
            <a:noFill/>
            <a:miter lim="800000"/>
            <a:headEnd/>
            <a:tailEnd/>
          </a:ln>
        </p:spPr>
      </p:pic>
    </p:spTree>
    <p:extLst>
      <p:ext uri="{BB962C8B-B14F-4D97-AF65-F5344CB8AC3E}">
        <p14:creationId xmlns:p14="http://schemas.microsoft.com/office/powerpoint/2010/main" val="19024314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a:bodyPr>
          <a:lstStyle/>
          <a:p>
            <a:pPr marL="0" marR="0" indent="0" algn="just">
              <a:buNone/>
            </a:pPr>
            <a:r>
              <a:rPr lang="es-MX" dirty="0"/>
              <a:t>Definición:</a:t>
            </a:r>
          </a:p>
          <a:p>
            <a:pPr marR="0" algn="just"/>
            <a:r>
              <a:rPr lang="es-MX" dirty="0"/>
              <a:t>Efecto expulsión, reducción que experimenta la demanda agregada cuando una política fiscal expansiva eleva el tipo de interés y , por lo tanto, reduce el gasto en inversión.</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3136295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85000" lnSpcReduction="20000"/>
          </a:bodyPr>
          <a:lstStyle/>
          <a:p>
            <a:pPr marR="0" algn="just"/>
            <a:r>
              <a:rPr lang="es-MX" dirty="0"/>
              <a:t>Un alza en el tipo de interés reduce, a su vez la cantidad demandada de bienes y servicios, y esto se debe a que es más caro pedir préstamos, la demanda de inversión residencial y empresarial disminuye.</a:t>
            </a:r>
          </a:p>
          <a:p>
            <a:pPr marR="0" algn="just"/>
            <a:endParaRPr lang="es-MX" dirty="0"/>
          </a:p>
          <a:p>
            <a:pPr marR="0" algn="just"/>
            <a:r>
              <a:rPr lang="es-MX" dirty="0"/>
              <a:t>El aumento de las compras del estado eleva la demanda de bienes y servicios también puede expulsar la inversión, el efecto expulsión contrarresta en parte la influencia de las compras del estado en la demanda agregada.</a:t>
            </a:r>
          </a:p>
        </p:txBody>
      </p:sp>
    </p:spTree>
    <p:extLst>
      <p:ext uri="{BB962C8B-B14F-4D97-AF65-F5344CB8AC3E}">
        <p14:creationId xmlns:p14="http://schemas.microsoft.com/office/powerpoint/2010/main" val="20133298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Efecto expulsión y el mercado de </a:t>
            </a:r>
            <a:r>
              <a:rPr lang="es-MX" dirty="0" smtClean="0"/>
              <a:t>dinero</a:t>
            </a:r>
            <a:endParaRPr lang="es-MX" dirty="0">
              <a:latin typeface="Arial" pitchFamily="34" charset="0"/>
              <a:cs typeface="Arial" pitchFamily="34" charset="0"/>
            </a:endParaRPr>
          </a:p>
        </p:txBody>
      </p:sp>
      <p:pic>
        <p:nvPicPr>
          <p:cNvPr id="2" name="Marcador de contenido 1" descr="Captura de pantalla 2016-04-21 a la(s) 12.51.45.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4723" t="20502" r="7583" b="49848"/>
          <a:stretch/>
        </p:blipFill>
        <p:spPr>
          <a:xfrm>
            <a:off x="1907704" y="2060847"/>
            <a:ext cx="6264696" cy="3772703"/>
          </a:xfrm>
        </p:spPr>
      </p:pic>
    </p:spTree>
    <p:extLst>
      <p:ext uri="{BB962C8B-B14F-4D97-AF65-F5344CB8AC3E}">
        <p14:creationId xmlns:p14="http://schemas.microsoft.com/office/powerpoint/2010/main" val="21468582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85000" lnSpcReduction="10000"/>
          </a:bodyPr>
          <a:lstStyle/>
          <a:p>
            <a:pPr marR="0" algn="just"/>
            <a:r>
              <a:rPr lang="es-MX" dirty="0"/>
              <a:t>Los impuestos: son prestaciones, hoy por lo regular en dinero, al estado y demás entidades de derechos públicos, que las mismas reclaman, en virtud de su poder coactivo, en forma y cuantía determinadas unilateralmente y sin contraprestación especial con el fin de satisfacer necesidades colectivas (Eherberg, 1944:159).</a:t>
            </a:r>
          </a:p>
          <a:p>
            <a:pPr marR="0" algn="just"/>
            <a:endParaRPr lang="es-MX" dirty="0"/>
          </a:p>
          <a:p>
            <a:pPr marR="0" algn="just"/>
            <a:r>
              <a:rPr lang="es-MX" dirty="0"/>
              <a:t>Otro instrumento de la política fiscal es el nivel de tributación.</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21642253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77500" lnSpcReduction="20000"/>
          </a:bodyPr>
          <a:lstStyle/>
          <a:p>
            <a:pPr marR="0" algn="just"/>
            <a:r>
              <a:rPr lang="es-MX" dirty="0"/>
              <a:t>Cuando el gobierno baja los impuestos, aumentan los ingresos  netos  de los hogares, estos  ahorran parte de esta renta adicional, pero también gastan  una parte  en bienes de consumo.</a:t>
            </a:r>
          </a:p>
          <a:p>
            <a:pPr marR="0" algn="just"/>
            <a:endParaRPr lang="es-MX" dirty="0"/>
          </a:p>
          <a:p>
            <a:pPr marR="0" algn="just"/>
            <a:r>
              <a:rPr lang="es-MX" dirty="0"/>
              <a:t>La reducción  de los impuestos  eleva el gasto de consumo  desplaza la curva de demanda agregada a la derecha.</a:t>
            </a:r>
          </a:p>
          <a:p>
            <a:pPr marR="0" algn="just"/>
            <a:endParaRPr lang="es-MX" dirty="0"/>
          </a:p>
          <a:p>
            <a:pPr marR="0" algn="just"/>
            <a:r>
              <a:rPr lang="es-MX" dirty="0"/>
              <a:t>El aumento en los impuestos reduce el gasto de consumo y desplaza la curva de demanda agregada a la izquierda.</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3424614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smtClean="0"/>
              <a:t>Actividades</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92500" lnSpcReduction="20000"/>
          </a:bodyPr>
          <a:lstStyle/>
          <a:p>
            <a:r>
              <a:rPr lang="es-MX" dirty="0"/>
              <a:t>Dos cuestionarios. </a:t>
            </a:r>
          </a:p>
          <a:p>
            <a:endParaRPr lang="es-MX" dirty="0"/>
          </a:p>
          <a:p>
            <a:r>
              <a:rPr lang="es-MX" dirty="0"/>
              <a:t>Tres controles de lectura.</a:t>
            </a:r>
          </a:p>
          <a:p>
            <a:endParaRPr lang="es-MX" dirty="0"/>
          </a:p>
          <a:p>
            <a:r>
              <a:rPr lang="es-MX" dirty="0"/>
              <a:t>Exposición por equipo.</a:t>
            </a:r>
          </a:p>
          <a:p>
            <a:endParaRPr lang="es-MX" dirty="0"/>
          </a:p>
          <a:p>
            <a:r>
              <a:rPr lang="es-MX" dirty="0"/>
              <a:t>Un laboratorio.</a:t>
            </a:r>
          </a:p>
          <a:p>
            <a:endParaRPr lang="es-MX" dirty="0"/>
          </a:p>
          <a:p>
            <a:r>
              <a:rPr lang="es-MX" dirty="0"/>
              <a:t>Un mapa conceptual (trabajo en equipo).</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34139847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l"/>
            <a:r>
              <a:rPr lang="es-ES" dirty="0" smtClean="0">
                <a:latin typeface="Arial" pitchFamily="34" charset="0"/>
                <a:cs typeface="Arial" pitchFamily="34" charset="0"/>
              </a:rPr>
              <a:t>Referencias Bibliográficas</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92500" lnSpcReduction="10000"/>
          </a:bodyPr>
          <a:lstStyle/>
          <a:p>
            <a:endParaRPr lang="es-MX" sz="2400" dirty="0" smtClean="0"/>
          </a:p>
          <a:p>
            <a:r>
              <a:rPr lang="es-MX" sz="2400" dirty="0" smtClean="0"/>
              <a:t>Fonseca, C. (2008). </a:t>
            </a:r>
            <a:r>
              <a:rPr lang="es-MX" sz="2400" i="1" dirty="0" smtClean="0"/>
              <a:t>Microeconomía para su aplicación a la empresa</a:t>
            </a:r>
            <a:r>
              <a:rPr lang="es-MX" sz="2400" dirty="0" smtClean="0"/>
              <a:t>. Trillas: México, pp: 19 </a:t>
            </a:r>
            <a:r>
              <a:rPr lang="es-ES" sz="2400" dirty="0" smtClean="0"/>
              <a:t>–</a:t>
            </a:r>
            <a:r>
              <a:rPr lang="es-MX" sz="2400" dirty="0" smtClean="0"/>
              <a:t> 12. </a:t>
            </a:r>
          </a:p>
          <a:p>
            <a:r>
              <a:rPr lang="es-MX" sz="2400" dirty="0" smtClean="0"/>
              <a:t>Méndez, J.S. (2005</a:t>
            </a:r>
            <a:r>
              <a:rPr lang="es-MX" sz="2400" i="1" dirty="0" smtClean="0"/>
              <a:t>). Fundamentos de economía</a:t>
            </a:r>
            <a:r>
              <a:rPr lang="es-MX" sz="2400" dirty="0" smtClean="0"/>
              <a:t>. Mac Graw Hill: México, pp: 171 </a:t>
            </a:r>
            <a:r>
              <a:rPr lang="es-ES" sz="2400" dirty="0" smtClean="0"/>
              <a:t>–</a:t>
            </a:r>
            <a:r>
              <a:rPr lang="es-MX" sz="2400" dirty="0" smtClean="0"/>
              <a:t> 227.</a:t>
            </a:r>
          </a:p>
          <a:p>
            <a:r>
              <a:rPr lang="es-MX" sz="2400" dirty="0" err="1" smtClean="0"/>
              <a:t>Paschoal</a:t>
            </a:r>
            <a:r>
              <a:rPr lang="es-MX" sz="2400" dirty="0" smtClean="0"/>
              <a:t>, J. (2005). Introducción a la economía. </a:t>
            </a:r>
            <a:r>
              <a:rPr lang="es-MX" sz="2400" dirty="0" err="1" smtClean="0"/>
              <a:t>Alfaomega</a:t>
            </a:r>
            <a:r>
              <a:rPr lang="es-MX" sz="2400" dirty="0" smtClean="0"/>
              <a:t> :México, pp: 679 </a:t>
            </a:r>
            <a:r>
              <a:rPr lang="es-ES" sz="2400" dirty="0" smtClean="0"/>
              <a:t>–</a:t>
            </a:r>
            <a:r>
              <a:rPr lang="es-MX" sz="2400" dirty="0" smtClean="0"/>
              <a:t> 790. </a:t>
            </a:r>
            <a:endParaRPr lang="es-MX" sz="2400" dirty="0"/>
          </a:p>
          <a:p>
            <a:r>
              <a:rPr lang="es-MX" sz="2400" dirty="0" err="1" smtClean="0"/>
              <a:t>Cue</a:t>
            </a:r>
            <a:r>
              <a:rPr lang="es-MX" sz="2400" dirty="0" smtClean="0"/>
              <a:t>, A. (2008</a:t>
            </a:r>
            <a:r>
              <a:rPr lang="es-MX" sz="2400" dirty="0"/>
              <a:t>)</a:t>
            </a:r>
            <a:r>
              <a:rPr lang="es-MX" sz="2400" dirty="0" smtClean="0"/>
              <a:t>. Introducción a la Macroeconomía</a:t>
            </a:r>
            <a:r>
              <a:rPr lang="es-ES" sz="2400" dirty="0" smtClean="0"/>
              <a:t>. Un enfoque integral para México. Patria:</a:t>
            </a:r>
            <a:r>
              <a:rPr lang="es-MX" sz="2400" dirty="0" smtClean="0"/>
              <a:t>México</a:t>
            </a:r>
            <a:r>
              <a:rPr lang="es-MX" sz="2400" dirty="0"/>
              <a:t>, pp: </a:t>
            </a:r>
            <a:r>
              <a:rPr lang="es-MX" sz="2400" dirty="0" smtClean="0"/>
              <a:t>37 - 96.  </a:t>
            </a:r>
          </a:p>
          <a:p>
            <a:r>
              <a:rPr lang="es-MX" sz="2400" dirty="0" err="1" smtClean="0"/>
              <a:t>Cue</a:t>
            </a:r>
            <a:r>
              <a:rPr lang="es-MX" sz="2400" dirty="0" smtClean="0"/>
              <a:t>, A. (2008</a:t>
            </a:r>
            <a:r>
              <a:rPr lang="es-MX" sz="2400" dirty="0"/>
              <a:t>). Introducción a la </a:t>
            </a:r>
            <a:r>
              <a:rPr lang="es-MX" sz="2400" dirty="0" smtClean="0"/>
              <a:t>Microeconomía</a:t>
            </a:r>
            <a:r>
              <a:rPr lang="es-ES" sz="2400" dirty="0" smtClean="0"/>
              <a:t>. </a:t>
            </a:r>
            <a:r>
              <a:rPr lang="es-ES" sz="2400" dirty="0"/>
              <a:t>Un enfoque integral para </a:t>
            </a:r>
            <a:r>
              <a:rPr lang="es-ES" sz="2400" dirty="0" smtClean="0"/>
              <a:t>México. Patria:</a:t>
            </a:r>
            <a:r>
              <a:rPr lang="es-MX" sz="2400" dirty="0" smtClean="0"/>
              <a:t>México</a:t>
            </a:r>
            <a:r>
              <a:rPr lang="es-MX" sz="2400" dirty="0"/>
              <a:t>, pp: </a:t>
            </a:r>
            <a:r>
              <a:rPr lang="es-MX" sz="2400" dirty="0" smtClean="0"/>
              <a:t>20 </a:t>
            </a:r>
            <a:r>
              <a:rPr lang="es-MX" sz="2400" dirty="0"/>
              <a:t>- </a:t>
            </a:r>
            <a:r>
              <a:rPr lang="es-MX" sz="2400" dirty="0" smtClean="0"/>
              <a:t>56</a:t>
            </a:r>
            <a:r>
              <a:rPr lang="es-MX" sz="2400" dirty="0"/>
              <a:t>. </a:t>
            </a:r>
            <a:endParaRPr lang="es-ES_tradnl" sz="2400" dirty="0"/>
          </a:p>
          <a:p>
            <a:endParaRPr lang="es-ES_tradnl" sz="2400" dirty="0"/>
          </a:p>
          <a:p>
            <a:pPr marL="0" indent="0">
              <a:buNone/>
            </a:pPr>
            <a:endParaRPr lang="es-MX" sz="2400"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a:t>Fluctuaciones económicas</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fontScale="92500" lnSpcReduction="20000"/>
          </a:bodyPr>
          <a:lstStyle/>
          <a:p>
            <a:pPr algn="just">
              <a:buFont typeface="Arial" charset="0"/>
              <a:buChar char="•"/>
            </a:pPr>
            <a:r>
              <a:rPr lang="es-MX" dirty="0"/>
              <a:t>Las fluctuaciones económicas son irregulares e impredecibles.</a:t>
            </a:r>
          </a:p>
          <a:p>
            <a:pPr algn="just"/>
            <a:r>
              <a:rPr lang="es-MX" dirty="0"/>
              <a:t>Las fluctuaciones de la economía suelen llamarse ciclo económico: cuando el PIB real crece rápidamente, la situación económica es buena, las empresas observan que tienen muchos clientes y que los beneficios aumentan.</a:t>
            </a:r>
          </a:p>
          <a:p>
            <a:pPr algn="just"/>
            <a:r>
              <a:rPr lang="es-MX" dirty="0"/>
              <a:t>Cuando el PIB real disminuye las empresas tienen problemas, las ventas  y los beneficios disminuyen en las recesiones</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2963420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19672" y="692696"/>
            <a:ext cx="7043758" cy="4525963"/>
          </a:xfrm>
        </p:spPr>
        <p:txBody>
          <a:bodyPr>
            <a:normAutofit fontScale="92500" lnSpcReduction="10000"/>
          </a:bodyPr>
          <a:lstStyle/>
          <a:p>
            <a:pPr>
              <a:buFont typeface="Arial" charset="0"/>
              <a:buChar char="•"/>
            </a:pPr>
            <a:r>
              <a:rPr lang="es-MX" dirty="0"/>
              <a:t>La mayoría de las cantidades macroeconómicas fluctúan a la vez.</a:t>
            </a:r>
          </a:p>
          <a:p>
            <a:endParaRPr lang="es-MX" dirty="0"/>
          </a:p>
          <a:p>
            <a:pPr algn="just"/>
            <a:r>
              <a:rPr lang="es-MX" dirty="0"/>
              <a:t>Cuando  disminuye el PIB real en una recesión , también disminuye la renta personal, los beneficios de las sociedades el gasto de consumo, el gasto de inversión, la producción industrial, las ventas al por menor, las ventas de viviendas, las ventas de automóviles.</a:t>
            </a:r>
          </a:p>
          <a:p>
            <a:endParaRPr lang="es-MX" dirty="0">
              <a:latin typeface="Arial" pitchFamily="34" charset="0"/>
              <a:cs typeface="Arial" pitchFamily="34" charset="0"/>
            </a:endParaRPr>
          </a:p>
        </p:txBody>
      </p:sp>
      <p:pic>
        <p:nvPicPr>
          <p:cNvPr id="4" name="Picture 4" descr="http://t0.gstatic.com/images?q=tbn:J3dM1LOsHa3EoM:http://www.toonpool.com/user/611/files/economia_677945.jpg">
            <a:hlinkClick r:id="rId2"/>
          </p:cNvPr>
          <p:cNvPicPr>
            <a:picLocks noChangeAspect="1" noChangeArrowheads="1"/>
          </p:cNvPicPr>
          <p:nvPr/>
        </p:nvPicPr>
        <p:blipFill>
          <a:blip r:embed="rId3" cstate="print"/>
          <a:srcRect/>
          <a:stretch>
            <a:fillRect/>
          </a:stretch>
        </p:blipFill>
        <p:spPr bwMode="auto">
          <a:xfrm>
            <a:off x="6752423" y="5218659"/>
            <a:ext cx="1403432" cy="1338906"/>
          </a:xfrm>
          <a:prstGeom prst="rect">
            <a:avLst/>
          </a:prstGeom>
          <a:noFill/>
          <a:ln w="9525">
            <a:noFill/>
            <a:miter lim="800000"/>
            <a:headEnd/>
            <a:tailEnd/>
          </a:ln>
        </p:spPr>
      </p:pic>
    </p:spTree>
    <p:extLst>
      <p:ext uri="{BB962C8B-B14F-4D97-AF65-F5344CB8AC3E}">
        <p14:creationId xmlns:p14="http://schemas.microsoft.com/office/powerpoint/2010/main" val="3502725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1643042" y="1600200"/>
            <a:ext cx="7043758" cy="4525963"/>
          </a:xfrm>
        </p:spPr>
        <p:txBody>
          <a:bodyPr>
            <a:normAutofit fontScale="77500" lnSpcReduction="20000"/>
          </a:bodyPr>
          <a:lstStyle/>
          <a:p>
            <a:pPr algn="just">
              <a:buFont typeface="Arial" charset="0"/>
              <a:buChar char="•"/>
            </a:pPr>
            <a:r>
              <a:rPr lang="es-MX" dirty="0"/>
              <a:t>Cuando disminuye la producción el desempleo aumenta.</a:t>
            </a:r>
          </a:p>
          <a:p>
            <a:pPr algn="just">
              <a:buFont typeface="Arial" charset="0"/>
              <a:buChar char="•"/>
            </a:pPr>
            <a:endParaRPr lang="es-MX" dirty="0"/>
          </a:p>
          <a:p>
            <a:pPr algn="just"/>
            <a:r>
              <a:rPr lang="es-MX" dirty="0"/>
              <a:t>Cuando disminuye el PIB real, la tasa de desempleo  aumenta, cuando las empresas deciden producir una cantidad menor de bienes y servicios despiden trabajadores por lo que aumenta el desempleo.</a:t>
            </a:r>
          </a:p>
          <a:p>
            <a:pPr algn="just"/>
            <a:r>
              <a:rPr lang="es-MX" dirty="0"/>
              <a:t>Cuánto varia normalmente el desempleo? Esta pregunta se responde con la ley de Okun.</a:t>
            </a:r>
          </a:p>
          <a:p>
            <a:pPr algn="just"/>
            <a:r>
              <a:rPr lang="es-MX" dirty="0"/>
              <a:t>Variación de la tasa de desempleo</a:t>
            </a:r>
          </a:p>
          <a:p>
            <a:pPr algn="just"/>
            <a:r>
              <a:rPr lang="es-MX" dirty="0"/>
              <a:t>= -1/2*(variación porcentual del PIB real menos 3 %)</a:t>
            </a:r>
          </a:p>
          <a:p>
            <a:endParaRPr lang="es-MX" dirty="0">
              <a:latin typeface="Arial" pitchFamily="34" charset="0"/>
              <a:cs typeface="Arial" pitchFamily="34" charset="0"/>
            </a:endParaRPr>
          </a:p>
        </p:txBody>
      </p:sp>
    </p:spTree>
    <p:extLst>
      <p:ext uri="{BB962C8B-B14F-4D97-AF65-F5344CB8AC3E}">
        <p14:creationId xmlns:p14="http://schemas.microsoft.com/office/powerpoint/2010/main" val="897301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4166</Words>
  <Application>Microsoft Office PowerPoint</Application>
  <PresentationFormat>Presentación en pantalla (4:3)</PresentationFormat>
  <Paragraphs>320</Paragraphs>
  <Slides>66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66</vt:i4>
      </vt:variant>
    </vt:vector>
  </HeadingPairs>
  <TitlesOfParts>
    <vt:vector size="71" baseType="lpstr">
      <vt:lpstr>Arial</vt:lpstr>
      <vt:lpstr>Berlin Sans FB</vt:lpstr>
      <vt:lpstr>Calibri</vt:lpstr>
      <vt:lpstr>Wingdings 2</vt:lpstr>
      <vt:lpstr>Tema de Office</vt:lpstr>
      <vt:lpstr>UNIVERSIDAD AUTÓNOMA DEL ESTADO DE HIDALGO</vt:lpstr>
      <vt:lpstr>Presentación de PowerPoint</vt:lpstr>
      <vt:lpstr>Tema: Matemáticas aplicadas al Comercio Exterior</vt:lpstr>
      <vt:lpstr>MICROFUNDAMENTOS DE LA MACROECONOMIA</vt:lpstr>
      <vt:lpstr>La demanda agregada</vt:lpstr>
      <vt:lpstr>Las variables que intervienen</vt:lpstr>
      <vt:lpstr>Fluctuaciones económicas</vt:lpstr>
      <vt:lpstr>Presentación de PowerPoint</vt:lpstr>
      <vt:lpstr>Presentación de PowerPoint</vt:lpstr>
      <vt:lpstr>Ejemplo</vt:lpstr>
      <vt:lpstr>En que se diferencia el corto plazo del largo plazo</vt:lpstr>
      <vt:lpstr>El modelo básico de las fluctuaciones económicas</vt:lpstr>
      <vt:lpstr>Demanda y Oferta Agregadas</vt:lpstr>
      <vt:lpstr>¿Por qué tiene pendiente negativa la curva de demanda agregada?</vt:lpstr>
      <vt:lpstr>Demanda Agregada</vt:lpstr>
      <vt:lpstr>Efecto Riqueza de Pigou</vt:lpstr>
      <vt:lpstr>Efecto tipo de cambio de Mundell-Fleming</vt:lpstr>
      <vt:lpstr>Porqué Podría desplazarse la curva de demanda agregada</vt:lpstr>
      <vt:lpstr>Presentación de PowerPoint</vt:lpstr>
      <vt:lpstr>Demanda Agregada y Economías Abiertas</vt:lpstr>
      <vt:lpstr>Presentación de PowerPoint</vt:lpstr>
      <vt:lpstr>Las transacciones  comerciales con el exterior</vt:lpstr>
      <vt:lpstr>Presentación de PowerPoint</vt:lpstr>
      <vt:lpstr>Presentación de PowerPoint</vt:lpstr>
      <vt:lpstr>Flujo circular</vt:lpstr>
      <vt:lpstr>Diagrama flujo circular</vt:lpstr>
      <vt:lpstr>Presentación de PowerPoint</vt:lpstr>
      <vt:lpstr>Balanza de Pagos</vt:lpstr>
      <vt:lpstr>El multiplicador del sector externo</vt:lpstr>
      <vt:lpstr>Presentación de PowerPoint</vt:lpstr>
      <vt:lpstr>La política monetaria y fiscal en la demanda agregada</vt:lpstr>
      <vt:lpstr>Presentación de PowerPoint</vt:lpstr>
      <vt:lpstr>Presentación de PowerPoint</vt:lpstr>
      <vt:lpstr>Presentación de PowerPoint</vt:lpstr>
      <vt:lpstr>La teoría de la preferencia por la liquidez</vt:lpstr>
      <vt:lpstr>La oferta Monetaria</vt:lpstr>
      <vt:lpstr>Presentación de PowerPoint</vt:lpstr>
      <vt:lpstr>Presentación de PowerPoint</vt:lpstr>
      <vt:lpstr>Oferta monetaria</vt:lpstr>
      <vt:lpstr>La demanda de dinero</vt:lpstr>
      <vt:lpstr>Presentación de PowerPoint</vt:lpstr>
      <vt:lpstr>La Demanda de Dinero</vt:lpstr>
      <vt:lpstr>El equilibrio en el mercado de dinero</vt:lpstr>
      <vt:lpstr>Equilibrio en el mercado de dinero</vt:lpstr>
      <vt:lpstr>Presentación de PowerPoint</vt:lpstr>
      <vt:lpstr>Presentación de PowerPoint</vt:lpstr>
      <vt:lpstr>Presentación de PowerPoint</vt:lpstr>
      <vt:lpstr>El mercado de dinero y la pendiente de la curva de demanda agregada</vt:lpstr>
      <vt:lpstr>Presentación de PowerPoint</vt:lpstr>
      <vt:lpstr>Las variaciones de la oferta monetaria</vt:lpstr>
      <vt:lpstr>Presentación de PowerPoint</vt:lpstr>
      <vt:lpstr>Un aumento en la oferta monetaria</vt:lpstr>
      <vt:lpstr>Cómo influye la política fiscal en la demanda agregada</vt:lpstr>
      <vt:lpstr>Las variaciones de las compras del estado</vt:lpstr>
      <vt:lpstr>Efecto multiplicador</vt:lpstr>
      <vt:lpstr>Presentación de PowerPoint</vt:lpstr>
      <vt:lpstr>Presentación de PowerPoint</vt:lpstr>
      <vt:lpstr>Efecto multiplicador</vt:lpstr>
      <vt:lpstr>El efecto expulsión</vt:lpstr>
      <vt:lpstr>Presentación de PowerPoint</vt:lpstr>
      <vt:lpstr>Presentación de PowerPoint</vt:lpstr>
      <vt:lpstr>Efecto expulsión y el mercado de dinero</vt:lpstr>
      <vt:lpstr>Presentación de PowerPoint</vt:lpstr>
      <vt:lpstr>Presentación de PowerPoint</vt:lpstr>
      <vt:lpstr>Actividades</vt:lpstr>
      <vt:lpstr>Referencias Bibliográficas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Full name</cp:lastModifiedBy>
  <cp:revision>39</cp:revision>
  <dcterms:created xsi:type="dcterms:W3CDTF">2014-12-12T16:57:31Z</dcterms:created>
  <dcterms:modified xsi:type="dcterms:W3CDTF">2016-05-16T13:55:51Z</dcterms:modified>
</cp:coreProperties>
</file>