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gif" ContentType="image/gif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082386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1413226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931456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3333415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3440517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3312515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369067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2272629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28414058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3650126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1364211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1203055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xmlns="" val="13376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1403648" y="2130425"/>
            <a:ext cx="7054552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708883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0C0C0C"/>
              </a:buClr>
              <a:buFont typeface="Arial"/>
              <a:buNone/>
              <a:defRPr/>
            </a:lvl1pPr>
            <a:lvl2pPr marL="457200" marR="0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50800" algn="l" rtl="0">
              <a:spcBef>
                <a:spcPts val="640"/>
              </a:spcBef>
              <a:buClr>
                <a:srgbClr val="6A221D"/>
              </a:buClr>
              <a:buFont typeface="Arial"/>
              <a:buChar char="•"/>
              <a:defRPr/>
            </a:lvl1pPr>
            <a:lvl2pPr marL="742950" indent="-19050" algn="l" rtl="0">
              <a:spcBef>
                <a:spcPts val="560"/>
              </a:spcBef>
              <a:buClr>
                <a:srgbClr val="6A221D"/>
              </a:buClr>
              <a:buFont typeface="Arial"/>
              <a:buChar char="–"/>
              <a:defRPr/>
            </a:lvl2pPr>
            <a:lvl3pPr marL="1143000" indent="12700" algn="l" rtl="0">
              <a:spcBef>
                <a:spcPts val="480"/>
              </a:spcBef>
              <a:buClr>
                <a:srgbClr val="6A221D"/>
              </a:buClr>
              <a:buFont typeface="Arial"/>
              <a:buChar char="•"/>
              <a:defRPr/>
            </a:lvl3pPr>
            <a:lvl4pPr marL="1600200" indent="-12700" algn="l" rtl="0">
              <a:spcBef>
                <a:spcPts val="400"/>
              </a:spcBef>
              <a:buClr>
                <a:srgbClr val="6A221D"/>
              </a:buClr>
              <a:buFont typeface="Arial"/>
              <a:buChar char="–"/>
              <a:defRPr/>
            </a:lvl4pPr>
            <a:lvl5pPr marL="2057400" indent="-12700" algn="l" rtl="0">
              <a:spcBef>
                <a:spcPts val="400"/>
              </a:spcBef>
              <a:buClr>
                <a:srgbClr val="6A221D"/>
              </a:buClr>
              <a:buFont typeface="Arial"/>
              <a:buChar char="»"/>
              <a:defRPr/>
            </a:lvl5pPr>
            <a:lvl6pPr marL="25146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27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475654" y="1600200"/>
            <a:ext cx="3456382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5220071" y="1600200"/>
            <a:ext cx="3466726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Encabezado de secció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043608" y="4077071"/>
            <a:ext cx="7772400" cy="20162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ció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331640" y="1535112"/>
            <a:ext cx="3528390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algn="ctr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2"/>
          </p:nvPr>
        </p:nvSpPr>
        <p:spPr>
          <a:xfrm>
            <a:off x="1331640" y="2174875"/>
            <a:ext cx="3528390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3"/>
          </p:nvPr>
        </p:nvSpPr>
        <p:spPr>
          <a:xfrm>
            <a:off x="5004048" y="1535112"/>
            <a:ext cx="3682752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4"/>
          </p:nvPr>
        </p:nvSpPr>
        <p:spPr>
          <a:xfrm>
            <a:off x="5004048" y="2174875"/>
            <a:ext cx="3682752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rgbClr val="6A221D"/>
              </a:buClr>
              <a:buFont typeface="Arial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2109934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ctr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pic" idx="2"/>
          </p:nvPr>
        </p:nvSpPr>
        <p:spPr>
          <a:xfrm>
            <a:off x="2109934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2109934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/>
            </a:lvl1pPr>
            <a:lvl2pPr marL="457200" indent="0" rtl="0">
              <a:spcBef>
                <a:spcPts val="0"/>
              </a:spcBef>
              <a:buFont typeface="Arial"/>
              <a:buNone/>
              <a:defRPr/>
            </a:lvl2pPr>
            <a:lvl3pPr marL="914400" indent="0" rtl="0">
              <a:spcBef>
                <a:spcPts val="0"/>
              </a:spcBef>
              <a:buFont typeface="Arial"/>
              <a:buNone/>
              <a:defRPr/>
            </a:lvl3pPr>
            <a:lvl4pPr marL="1371600" indent="0" rtl="0">
              <a:spcBef>
                <a:spcPts val="0"/>
              </a:spcBef>
              <a:buFont typeface="Arial"/>
              <a:buNone/>
              <a:defRPr/>
            </a:lvl4pPr>
            <a:lvl5pPr marL="1828800" indent="0" rtl="0">
              <a:spcBef>
                <a:spcPts val="0"/>
              </a:spcBef>
              <a:buFont typeface="Arial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  <a:defRPr/>
            </a:lvl1pPr>
            <a:lvl2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50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•"/>
              <a:defRPr/>
            </a:lvl1pPr>
            <a:lvl2pPr marL="742950" marR="0" indent="-190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–"/>
              <a:defRPr/>
            </a:lvl2pPr>
            <a:lvl3pPr marL="1143000" marR="0" indent="127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•"/>
              <a:defRPr/>
            </a:lvl3pPr>
            <a:lvl4pPr marL="1600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–"/>
              <a:defRPr/>
            </a:lvl4pPr>
            <a:lvl5pPr marL="20574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Char char="»"/>
              <a:defRPr/>
            </a:lvl5pPr>
            <a:lvl6pPr marL="25146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27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dt" idx="10"/>
          </p:nvPr>
        </p:nvSpPr>
        <p:spPr>
          <a:xfrm>
            <a:off x="971600" y="6520257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ftr" idx="11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1pPr>
            <a:lvl2pPr marL="457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2pPr>
            <a:lvl3pPr marL="914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3pPr>
            <a:lvl4pPr marL="1371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4pPr>
            <a:lvl5pPr marL="18288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5pPr>
            <a:lvl6pPr marL="22860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6pPr>
            <a:lvl7pPr marL="27432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7pPr>
            <a:lvl8pPr marL="32004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8pPr>
            <a:lvl9pPr marL="365760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ldNum" idx="12"/>
          </p:nvPr>
        </p:nvSpPr>
        <p:spPr>
          <a:xfrm>
            <a:off x="6804246" y="6525344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0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888888"/>
              </a:buClr>
              <a:buSzPct val="25000"/>
              <a:buFont typeface="Arial"/>
              <a:buNone/>
            </a:pPr>
            <a:fld id="{00000000-1234-1234-1234-123412341234}" type="slidenum">
              <a:rPr lang="es-ES"/>
              <a:pPr marL="0" lvl="0" indent="0">
                <a:spcBef>
                  <a:spcPts val="0"/>
                </a:spcBef>
                <a:buClr>
                  <a:srgbClr val="888888"/>
                </a:buClr>
                <a:buSzPct val="25000"/>
                <a:buFont typeface="Arial"/>
                <a:buNone/>
              </a:pPr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ctrTitle"/>
          </p:nvPr>
        </p:nvSpPr>
        <p:spPr>
          <a:xfrm>
            <a:off x="1403648" y="1785925"/>
            <a:ext cx="7054552" cy="14700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UNIVERSIDAD AUTÓNOMA DEL ESTADO DE HIDALGO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subTitle" idx="1"/>
          </p:nvPr>
        </p:nvSpPr>
        <p:spPr>
          <a:xfrm>
            <a:off x="1371600" y="4105292"/>
            <a:ext cx="7088830" cy="1752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25000"/>
              <a:buFont typeface="Arial"/>
              <a:buNone/>
            </a:pPr>
            <a:r>
              <a:rPr lang="es-ES" sz="3200" b="1" i="0" u="none" strike="noStrike" cap="none" baseline="0">
                <a:solidFill>
                  <a:srgbClr val="632423"/>
                </a:solidFill>
                <a:latin typeface="Arial"/>
                <a:ea typeface="Arial"/>
                <a:cs typeface="Arial"/>
                <a:sym typeface="Arial"/>
              </a:rPr>
              <a:t>Instituto de Ciencias Económico Administrativas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3600" dirty="0" smtClean="0">
                <a:solidFill>
                  <a:srgbClr val="6A221D"/>
                </a:solidFill>
              </a:rPr>
              <a:t>Procesos de producción mineros y sus consecuencias.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1475650" y="1600200"/>
            <a:ext cx="6794699" cy="4637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98500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Beneficio de fuego hasta el año 1554</a:t>
            </a:r>
          </a:p>
          <a:p>
            <a:pPr marL="698500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Beneficio de Patio o sistema de amalgamación (1554 – 1792)</a:t>
            </a:r>
          </a:p>
          <a:p>
            <a:pPr marL="1098550" lvl="1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Trajo consigo el desarrollo científico de la minería.</a:t>
            </a:r>
          </a:p>
          <a:p>
            <a:pPr marL="1098550" lvl="1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Revolución tecnológica.</a:t>
            </a:r>
          </a:p>
          <a:p>
            <a:pPr marL="1098550" lvl="1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La explotación minera se detuvo en dicho procedimiento.</a:t>
            </a:r>
          </a:p>
          <a:p>
            <a:pPr marL="1098550" lvl="1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Aumento en la producción mineral de minerales de baja ley.</a:t>
            </a:r>
          </a:p>
          <a:p>
            <a:pPr marL="1098550" lvl="1" indent="-342900" algn="just">
              <a:buSzPct val="127272"/>
            </a:pPr>
            <a:r>
              <a:rPr lang="es-ES" sz="2200" dirty="0" smtClean="0">
                <a:solidFill>
                  <a:srgbClr val="6A221D"/>
                </a:solidFill>
              </a:rPr>
              <a:t>Siglo XVI, causó la disminución de la población indígena por los efectos del mercurio empleado en los mismos.</a:t>
            </a:r>
            <a:endParaRPr lang="es-ES" sz="22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title"/>
          </p:nvPr>
        </p:nvSpPr>
        <p:spPr>
          <a:xfrm>
            <a:off x="1722522" y="66761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Aspectos </a:t>
            </a:r>
            <a:r>
              <a:rPr lang="es-ES" sz="3600" dirty="0" smtClean="0">
                <a:solidFill>
                  <a:srgbClr val="6A221D"/>
                </a:solidFill>
              </a:rPr>
              <a:t>económicos </a:t>
            </a:r>
            <a:r>
              <a:rPr lang="es-ES" sz="36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y </a:t>
            </a:r>
            <a:r>
              <a:rPr lang="es-ES" sz="36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sociales</a:t>
            </a:r>
            <a:r>
              <a:rPr lang="es-ES" sz="36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</a:p>
        </p:txBody>
      </p:sp>
      <p:pic>
        <p:nvPicPr>
          <p:cNvPr id="130" name="Shape 1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Shape 1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800" y="304800"/>
            <a:ext cx="126999" cy="126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126999" cy="126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Rectángulo"/>
          <p:cNvSpPr/>
          <p:nvPr/>
        </p:nvSpPr>
        <p:spPr>
          <a:xfrm>
            <a:off x="1763688" y="1124744"/>
            <a:ext cx="3168352" cy="583264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Económicos</a:t>
            </a:r>
            <a:r>
              <a:rPr lang="es-MX" b="1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s-MX" b="1" dirty="0" smtClean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Capitales producidos dedicados a la adquisición de haciendas y palacios o construcción de iglesias.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Fines del siglo XVI fenómeno de abandono de muchas minas.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En las postrimerías del régimen colonial, la minería mexicana se encontraba en atraso tecnológico.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Introducción de mineros alemanes a Zacatecas, Guanajuato y Taxco para introducir el beneficio de metales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En 1777, se estableció el “Cuerpo de la Minería de Nueva España”, tribunal especial para los mineros.</a:t>
            </a:r>
            <a:r>
              <a:rPr lang="es-MX" dirty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Se fundó una especie de Banco de Avío para la minería.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Se dictaron las célebres Ordenanzas de Minería.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Introducción del beneficio de partido.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Siglo XVIII salarios de mineros entre 2 y 4 reales diarios.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5220072" y="1124744"/>
            <a:ext cx="3168352" cy="573325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b="1" dirty="0" smtClean="0">
                <a:solidFill>
                  <a:schemeClr val="tx1"/>
                </a:solidFill>
              </a:rPr>
              <a:t>Sociales.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Abundancia de trabajadores asalariados, principalmente indígenas </a:t>
            </a:r>
            <a:r>
              <a:rPr lang="es-MX" dirty="0" err="1" smtClean="0">
                <a:solidFill>
                  <a:schemeClr val="tx1"/>
                </a:solidFill>
              </a:rPr>
              <a:t>naboríos</a:t>
            </a:r>
            <a:r>
              <a:rPr lang="es-MX" dirty="0" smtClean="0">
                <a:solidFill>
                  <a:schemeClr val="tx1"/>
                </a:solidFill>
              </a:rPr>
              <a:t> o laboríos.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Empleado en minas el trabajo de indios de encomienda y cuatequil.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Hasta 1551 abundaron los indios esclavos en el trabajo minero.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“Representación” por </a:t>
            </a:r>
            <a:r>
              <a:rPr lang="es-MX" dirty="0" err="1" smtClean="0">
                <a:solidFill>
                  <a:schemeClr val="tx1"/>
                </a:solidFill>
              </a:rPr>
              <a:t>Lázaga</a:t>
            </a:r>
            <a:r>
              <a:rPr lang="es-MX" dirty="0" smtClean="0">
                <a:solidFill>
                  <a:schemeClr val="tx1"/>
                </a:solidFill>
              </a:rPr>
              <a:t> y Velázquez de León en 1774 dirigida al Rey, fue antecedente a la creación del tribunal de la minería.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Desde Durango, Francisco de </a:t>
            </a:r>
            <a:r>
              <a:rPr lang="es-MX" dirty="0" err="1" smtClean="0">
                <a:solidFill>
                  <a:schemeClr val="tx1"/>
                </a:solidFill>
              </a:rPr>
              <a:t>Urdiñola</a:t>
            </a:r>
            <a:r>
              <a:rPr lang="es-MX" dirty="0" smtClean="0">
                <a:solidFill>
                  <a:schemeClr val="tx1"/>
                </a:solidFill>
              </a:rPr>
              <a:t>, gobernador de Nueva Vizcaya, elevó el 31 de marzo de 1604 un memorial a la Corte sobre la explotación minera, condenando los latifundios mineros.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Gremio de la minería altamente favorecido por las disposiciones legislativas del gobierno español.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1"/>
                </a:solidFill>
              </a:rPr>
              <a:t>Se fundó el Real Seminario Metálico o Colegio de </a:t>
            </a:r>
            <a:r>
              <a:rPr lang="es-MX" dirty="0" smtClean="0">
                <a:solidFill>
                  <a:schemeClr val="tx1"/>
                </a:solidFill>
              </a:rPr>
              <a:t>Minas.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Jornadas de trabajo de 12 horas diarias.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Referencias Bibliográficas</a:t>
            </a: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756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i="1" dirty="0" smtClean="0">
                <a:solidFill>
                  <a:srgbClr val="6A221D"/>
                </a:solidFill>
              </a:rPr>
              <a:t>Cánovas, 2007 “Historia de México de 1521 a 1854 vida social y económica de la </a:t>
            </a:r>
            <a:r>
              <a:rPr lang="es-MX" sz="2000" i="1" smtClean="0">
                <a:solidFill>
                  <a:srgbClr val="6A221D"/>
                </a:solidFill>
              </a:rPr>
              <a:t>época”</a:t>
            </a:r>
            <a:endParaRPr sz="2000" i="1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201004" y="1378424"/>
            <a:ext cx="7485795" cy="47477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Área Académica: Licenciatura en Economía 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Tema: </a:t>
            </a:r>
            <a:r>
              <a:rPr lang="es-ES" sz="2800" dirty="0" smtClean="0">
                <a:solidFill>
                  <a:srgbClr val="6A221D"/>
                </a:solidFill>
              </a:rPr>
              <a:t>Minería Novohispana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Materia: Historia comparada de la Economía Mexicana.</a:t>
            </a:r>
          </a:p>
          <a:p>
            <a:pPr marL="742950" marR="0" lvl="1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2000" b="1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Profesor(a): Elías Gaona Rivera</a:t>
            </a:r>
          </a:p>
          <a:p>
            <a:pPr marL="742950" marR="0" lvl="1" indent="-158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20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6A221D"/>
              </a:buClr>
              <a:buSzPct val="100000"/>
              <a:buFont typeface="Arial"/>
              <a:buChar char="–"/>
            </a:pPr>
            <a:r>
              <a:rPr lang="es-ES" sz="280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Periodo: Enero-Junio </a:t>
            </a:r>
            <a:r>
              <a:rPr lang="es-ES" sz="28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2017</a:t>
            </a:r>
            <a:endParaRPr lang="es-ES" sz="28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1397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6A221D"/>
              </a:buClr>
              <a:buFont typeface="Arial"/>
              <a:buNone/>
            </a:pPr>
            <a:endParaRPr sz="32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80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Tema</a:t>
            </a:r>
            <a:r>
              <a:rPr lang="es-ES" sz="2800" b="1" i="0" u="sng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s-ES" sz="2800" b="1" i="0" u="sng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La minería novohispana.</a:t>
            </a:r>
            <a:endParaRPr lang="es-ES" sz="2800" b="1" i="0" u="sng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15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Resumen:</a:t>
            </a:r>
          </a:p>
          <a:p>
            <a:pPr marL="0" marR="0" lvl="0" indent="0" algn="just" rtl="0">
              <a:lnSpc>
                <a:spcPct val="75000"/>
              </a:lnSpc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En el siguiente material se presenta el programa de la materia de Historia Comparada de la Economía Mexicana, cursada en segundo semestre de la Licenciatura en Economía. Estudiaremos los temas referentes</a:t>
            </a:r>
            <a:r>
              <a:rPr lang="es-ES" sz="2250" dirty="0">
                <a:solidFill>
                  <a:srgbClr val="6A221D"/>
                </a:solidFill>
              </a:rPr>
              <a:t> a la </a:t>
            </a:r>
            <a:r>
              <a:rPr lang="es-ES" sz="2250" dirty="0" smtClean="0">
                <a:solidFill>
                  <a:srgbClr val="6A221D"/>
                </a:solidFill>
              </a:rPr>
              <a:t>minería novohispana, sus aspectos </a:t>
            </a:r>
            <a:r>
              <a:rPr lang="es-ES" sz="2250" dirty="0">
                <a:solidFill>
                  <a:srgbClr val="6A221D"/>
                </a:solidFill>
              </a:rPr>
              <a:t>sociales y económicos. </a:t>
            </a:r>
          </a:p>
          <a:p>
            <a:pPr marL="0" marR="0" lvl="0" indent="0" algn="l" rtl="0">
              <a:lnSpc>
                <a:spcPct val="75000"/>
              </a:lnSpc>
              <a:spcBef>
                <a:spcPts val="45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Palabras clave</a:t>
            </a:r>
            <a:r>
              <a:rPr lang="es-ES" sz="2250" b="1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0" marR="0" lvl="0" indent="0" algn="l" rtl="0">
              <a:lnSpc>
                <a:spcPct val="75000"/>
              </a:lnSpc>
              <a:spcBef>
                <a:spcPts val="45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dirty="0" smtClean="0">
                <a:solidFill>
                  <a:srgbClr val="6A221D"/>
                </a:solidFill>
              </a:rPr>
              <a:t>Minería novohispana, aspectos </a:t>
            </a:r>
            <a:r>
              <a:rPr lang="es-ES" sz="2250" dirty="0">
                <a:solidFill>
                  <a:srgbClr val="6A221D"/>
                </a:solidFill>
              </a:rPr>
              <a:t>sociales y </a:t>
            </a:r>
            <a:r>
              <a:rPr lang="es-ES" sz="2250" dirty="0" smtClean="0">
                <a:solidFill>
                  <a:srgbClr val="6A221D"/>
                </a:solidFill>
              </a:rPr>
              <a:t>económicos. </a:t>
            </a:r>
            <a:endParaRPr lang="es-ES" sz="225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s-ES" sz="2800" b="1" i="0" u="sng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Tema:</a:t>
            </a:r>
            <a:r>
              <a:rPr lang="es-ES" sz="2800" b="1" i="0" u="sng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800" b="1" i="0" u="sng" strike="noStrike" cap="none" dirty="0" err="1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Mining</a:t>
            </a:r>
            <a:r>
              <a:rPr lang="es-ES" sz="2800" b="1" i="0" u="sng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800" b="1" i="0" u="sng" strike="noStrike" cap="none" dirty="0" err="1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Newhispana</a:t>
            </a:r>
            <a:r>
              <a:rPr lang="es-ES" sz="2800" b="1" i="0" u="sng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s-ES" sz="2800" b="1" i="0" u="sng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1331640" y="1600200"/>
            <a:ext cx="73550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1" i="0" u="sng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250" b="1" i="0" u="sng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following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material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presents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program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Comparative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History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Mexican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economy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,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coursing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second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semester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of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Bachelor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Economy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We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study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mining</a:t>
            </a:r>
            <a:r>
              <a:rPr lang="es-ES" sz="2250" b="0" i="0" u="none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dirty="0" err="1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newhispana</a:t>
            </a:r>
            <a:r>
              <a:rPr lang="es-ES" sz="2250" b="0" i="0" u="none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s-ES" sz="2250" b="0" i="0" u="none" strike="noStrike" cap="none" dirty="0" err="1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its</a:t>
            </a:r>
            <a:r>
              <a:rPr lang="es-ES" sz="2250" b="0" i="0" u="none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social 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economic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ES" sz="2250" b="0" i="0" u="none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aspects</a:t>
            </a:r>
            <a:r>
              <a:rPr lang="es-ES" sz="2250" b="0" i="0" u="none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b="1" i="0" u="sng" strike="noStrike" cap="none" baseline="0" dirty="0" err="1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Keywords</a:t>
            </a:r>
            <a:r>
              <a:rPr lang="es-ES" sz="2250" b="1" i="0" u="sng" strike="noStrike" cap="none" baseline="0" dirty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</a:p>
          <a:p>
            <a:pPr marL="0" marR="0" lvl="0" indent="0" algn="just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s-ES" sz="2250" dirty="0" err="1" smtClean="0">
                <a:solidFill>
                  <a:srgbClr val="6A221D"/>
                </a:solidFill>
              </a:rPr>
              <a:t>Mining</a:t>
            </a:r>
            <a:r>
              <a:rPr lang="es-ES" sz="2250" dirty="0" smtClean="0">
                <a:solidFill>
                  <a:srgbClr val="6A221D"/>
                </a:solidFill>
              </a:rPr>
              <a:t> </a:t>
            </a:r>
            <a:r>
              <a:rPr lang="es-ES" sz="2250" dirty="0" err="1" smtClean="0">
                <a:solidFill>
                  <a:srgbClr val="6A221D"/>
                </a:solidFill>
              </a:rPr>
              <a:t>newhispana</a:t>
            </a:r>
            <a:r>
              <a:rPr lang="es-ES" sz="2250" dirty="0" smtClean="0">
                <a:solidFill>
                  <a:srgbClr val="6A221D"/>
                </a:solidFill>
              </a:rPr>
              <a:t>, social </a:t>
            </a:r>
            <a:r>
              <a:rPr lang="es-ES" sz="2250" dirty="0">
                <a:solidFill>
                  <a:srgbClr val="6A221D"/>
                </a:solidFill>
              </a:rPr>
              <a:t>and </a:t>
            </a:r>
            <a:r>
              <a:rPr lang="es-ES" sz="2250" dirty="0" err="1">
                <a:solidFill>
                  <a:srgbClr val="6A221D"/>
                </a:solidFill>
              </a:rPr>
              <a:t>economic</a:t>
            </a:r>
            <a:r>
              <a:rPr lang="es-ES" sz="2250" dirty="0">
                <a:solidFill>
                  <a:srgbClr val="6A221D"/>
                </a:solidFill>
              </a:rPr>
              <a:t> </a:t>
            </a:r>
            <a:r>
              <a:rPr lang="es-ES" sz="2250" dirty="0" err="1">
                <a:solidFill>
                  <a:srgbClr val="6A221D"/>
                </a:solidFill>
              </a:rPr>
              <a:t>conditions</a:t>
            </a:r>
            <a:r>
              <a:rPr lang="es-ES" sz="2250" dirty="0">
                <a:solidFill>
                  <a:srgbClr val="6A221D"/>
                </a:solidFill>
              </a:rPr>
              <a:t> 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dirty="0" smtClean="0">
                <a:solidFill>
                  <a:srgbClr val="6A221D"/>
                </a:solidFill>
              </a:rPr>
              <a:t>Influencias que tuvo la minería en la época colonial.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756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6100" indent="-342900">
              <a:spcBef>
                <a:spcPts val="0"/>
              </a:spcBef>
              <a:buSzPct val="32000"/>
              <a:buFontTx/>
              <a:buChar char="-"/>
            </a:pPr>
            <a:r>
              <a:rPr lang="es-ES" sz="2250" dirty="0" smtClean="0">
                <a:solidFill>
                  <a:srgbClr val="6A221D"/>
                </a:solidFill>
              </a:rPr>
              <a:t>Distribución de la población en:</a:t>
            </a:r>
          </a:p>
          <a:p>
            <a:pPr marL="946150" lvl="1" indent="-342900">
              <a:spcBef>
                <a:spcPts val="0"/>
              </a:spcBef>
              <a:buSzPct val="32000"/>
              <a:buFontTx/>
              <a:buChar char="-"/>
            </a:pPr>
            <a:r>
              <a:rPr lang="es-ES" sz="2250" dirty="0" smtClean="0">
                <a:solidFill>
                  <a:srgbClr val="6A221D"/>
                </a:solidFill>
              </a:rPr>
              <a:t>- Ganadería</a:t>
            </a:r>
          </a:p>
          <a:p>
            <a:pPr marL="946150" lvl="1" indent="-342900">
              <a:spcBef>
                <a:spcPts val="0"/>
              </a:spcBef>
              <a:buSzPct val="32000"/>
              <a:buFontTx/>
              <a:buChar char="-"/>
            </a:pPr>
            <a:r>
              <a:rPr lang="es-ES" sz="2250" dirty="0" smtClean="0">
                <a:solidFill>
                  <a:srgbClr val="6A221D"/>
                </a:solidFill>
              </a:rPr>
              <a:t>-Agricultura</a:t>
            </a:r>
          </a:p>
          <a:p>
            <a:pPr marL="946150" lvl="1" indent="-342900">
              <a:spcBef>
                <a:spcPts val="0"/>
              </a:spcBef>
              <a:buSzPct val="32000"/>
              <a:buFontTx/>
              <a:buChar char="-"/>
            </a:pPr>
            <a:r>
              <a:rPr lang="es-ES" sz="2250" dirty="0" smtClean="0">
                <a:solidFill>
                  <a:srgbClr val="6A221D"/>
                </a:solidFill>
              </a:rPr>
              <a:t>-Comercio</a:t>
            </a:r>
          </a:p>
          <a:p>
            <a:pPr marL="946150" lvl="1" indent="-342900">
              <a:spcBef>
                <a:spcPts val="0"/>
              </a:spcBef>
              <a:buSzPct val="32000"/>
              <a:buFontTx/>
              <a:buChar char="-"/>
            </a:pPr>
            <a:r>
              <a:rPr lang="es-ES" sz="2250" dirty="0" smtClean="0">
                <a:solidFill>
                  <a:srgbClr val="6A221D"/>
                </a:solidFill>
              </a:rPr>
              <a:t>-Transportes</a:t>
            </a:r>
          </a:p>
          <a:p>
            <a:pPr marL="603250" lvl="1" indent="0">
              <a:spcBef>
                <a:spcPts val="0"/>
              </a:spcBef>
              <a:buSzPct val="32000"/>
              <a:buNone/>
            </a:pPr>
            <a:r>
              <a:rPr lang="es-ES" sz="2250" dirty="0" smtClean="0">
                <a:solidFill>
                  <a:srgbClr val="6A221D"/>
                </a:solidFill>
              </a:rPr>
              <a:t>Rentas de la Corona</a:t>
            </a:r>
          </a:p>
          <a:p>
            <a:pPr marL="603250" lvl="1" indent="0">
              <a:spcBef>
                <a:spcPts val="0"/>
              </a:spcBef>
              <a:buSzPct val="32000"/>
              <a:buNone/>
            </a:pPr>
            <a:r>
              <a:rPr lang="es-ES" sz="2250" dirty="0" smtClean="0">
                <a:solidFill>
                  <a:srgbClr val="6A221D"/>
                </a:solidFill>
              </a:rPr>
              <a:t>Desarrollo de la economía</a:t>
            </a:r>
          </a:p>
          <a:p>
            <a:pPr marL="603250" lvl="1" indent="0">
              <a:spcBef>
                <a:spcPts val="0"/>
              </a:spcBef>
              <a:buSzPct val="32000"/>
              <a:buNone/>
            </a:pPr>
            <a:r>
              <a:rPr lang="es-ES" sz="2250" dirty="0" smtClean="0">
                <a:solidFill>
                  <a:srgbClr val="6A221D"/>
                </a:solidFill>
              </a:rPr>
              <a:t>Propaganda religiosa</a:t>
            </a:r>
            <a:endParaRPr lang="es-ES" sz="225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Surgimiento</a:t>
            </a:r>
            <a:r>
              <a:rPr lang="es-ES" sz="3600" b="0" i="0" u="none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de la minerí</a:t>
            </a:r>
            <a:r>
              <a:rPr lang="es-ES" sz="3600" dirty="0" smtClean="0">
                <a:solidFill>
                  <a:srgbClr val="6A221D"/>
                </a:solidFill>
              </a:rPr>
              <a:t>a y distritos mineros.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6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6100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1532 descubrimiento de las primeras minas.</a:t>
            </a:r>
          </a:p>
          <a:p>
            <a:pPr marL="546100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Primer distrito minero: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Taxco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Zacualpan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Sultepec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Zumpango del Río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Espíritu Santo</a:t>
            </a:r>
          </a:p>
          <a:p>
            <a:pPr marL="1346200" lvl="2" indent="-342900" algn="just">
              <a:spcBef>
                <a:spcPts val="0"/>
              </a:spcBef>
              <a:buSzPct val="25000"/>
            </a:pPr>
            <a:r>
              <a:rPr lang="es-ES" sz="2200" dirty="0" err="1" smtClean="0">
                <a:solidFill>
                  <a:srgbClr val="6A221D"/>
                </a:solidFill>
              </a:rPr>
              <a:t>Tlalpujahua</a:t>
            </a:r>
            <a:endParaRPr lang="es-ES" sz="2200" dirty="0" smtClean="0">
              <a:solidFill>
                <a:srgbClr val="6A221D"/>
              </a:solidFill>
            </a:endParaRPr>
          </a:p>
          <a:p>
            <a:pPr marL="603250" lvl="1" indent="0" algn="just">
              <a:spcBef>
                <a:spcPts val="0"/>
              </a:spcBef>
              <a:buSzPct val="25000"/>
              <a:buNone/>
            </a:pPr>
            <a:endParaRPr lang="es-ES" sz="22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s-ES" sz="3600" dirty="0">
                <a:solidFill>
                  <a:srgbClr val="6A221D"/>
                </a:solidFill>
              </a:rPr>
              <a:t>Surgimiento de la minería y distritos mineros.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619672" y="1600200"/>
            <a:ext cx="7067068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685800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 Segundo distrito minero (mediados del siglo XVI):</a:t>
            </a:r>
          </a:p>
          <a:p>
            <a:pPr marL="1085850" lvl="1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Real del Monte</a:t>
            </a:r>
          </a:p>
          <a:p>
            <a:pPr marL="1085850" lvl="1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Pachuca </a:t>
            </a:r>
          </a:p>
          <a:p>
            <a:pPr marL="1085850" lvl="1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Atotonilco</a:t>
            </a:r>
          </a:p>
          <a:p>
            <a:pPr marL="685800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Tercer distrito minero:</a:t>
            </a:r>
          </a:p>
          <a:p>
            <a:pPr marL="1085850" lvl="1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Zacatecas (1547)</a:t>
            </a:r>
          </a:p>
          <a:p>
            <a:pPr marL="1085850" lvl="1" indent="-342900" algn="just">
              <a:spcBef>
                <a:spcPts val="0"/>
              </a:spcBef>
              <a:buSzPct val="25000"/>
            </a:pPr>
            <a:r>
              <a:rPr lang="es-ES" sz="2200" dirty="0" smtClean="0">
                <a:solidFill>
                  <a:srgbClr val="6A221D"/>
                </a:solidFill>
              </a:rPr>
              <a:t>Guanajuato (1554)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2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dirty="0" smtClean="0">
                <a:solidFill>
                  <a:srgbClr val="6A221D"/>
                </a:solidFill>
              </a:rPr>
              <a:t>Recursos producidos durante esos años.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756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6100" indent="-342900">
              <a:spcBef>
                <a:spcPts val="0"/>
              </a:spcBef>
              <a:buSzPct val="25000"/>
            </a:pPr>
            <a:r>
              <a:rPr lang="es-ES" sz="2000" dirty="0" smtClean="0">
                <a:solidFill>
                  <a:srgbClr val="6A221D"/>
                </a:solidFill>
              </a:rPr>
              <a:t>Plata, oro y joyas enviados a España.</a:t>
            </a:r>
          </a:p>
          <a:p>
            <a:pPr marL="946150" lvl="1" indent="-342900">
              <a:spcBef>
                <a:spcPts val="0"/>
              </a:spcBef>
              <a:buSzPct val="25000"/>
            </a:pPr>
            <a:r>
              <a:rPr lang="es-ES" sz="2000" dirty="0" smtClean="0">
                <a:solidFill>
                  <a:srgbClr val="6A221D"/>
                </a:solidFill>
              </a:rPr>
              <a:t>1522 - 52 709 pesos</a:t>
            </a:r>
          </a:p>
          <a:p>
            <a:pPr marL="946150" lvl="1" indent="-342900">
              <a:spcBef>
                <a:spcPts val="0"/>
              </a:spcBef>
              <a:buSzPct val="25000"/>
            </a:pPr>
            <a:r>
              <a:rPr lang="es-ES" sz="2000" dirty="0" smtClean="0">
                <a:solidFill>
                  <a:srgbClr val="6A221D"/>
                </a:solidFill>
              </a:rPr>
              <a:t>1594 – 2 136 114 pesos</a:t>
            </a:r>
          </a:p>
          <a:p>
            <a:pPr marL="946150" lvl="1" indent="-342900">
              <a:spcBef>
                <a:spcPts val="0"/>
              </a:spcBef>
              <a:buSzPct val="25000"/>
            </a:pPr>
            <a:r>
              <a:rPr lang="es-ES" sz="2000" dirty="0" smtClean="0">
                <a:solidFill>
                  <a:srgbClr val="6A221D"/>
                </a:solidFill>
              </a:rPr>
              <a:t>Entre 1690 a 1803 – 1 353 452 020 pesos</a:t>
            </a:r>
          </a:p>
          <a:p>
            <a:pPr marL="946150" lvl="1" indent="-342900">
              <a:spcBef>
                <a:spcPts val="0"/>
              </a:spcBef>
              <a:buSzPct val="25000"/>
            </a:pPr>
            <a:r>
              <a:rPr lang="es-ES" sz="2000" dirty="0" smtClean="0">
                <a:solidFill>
                  <a:srgbClr val="6A221D"/>
                </a:solidFill>
              </a:rPr>
              <a:t>Producción máxima en el año 1796 con oro y plata acuñados alcanzó las suma de 25 644 566 pesos. </a:t>
            </a:r>
          </a:p>
          <a:p>
            <a:pPr marL="546100" indent="-342900">
              <a:spcBef>
                <a:spcPts val="0"/>
              </a:spcBef>
              <a:buSzPct val="25000"/>
            </a:pPr>
            <a:endParaRPr lang="es-ES" sz="20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1691680" y="274637"/>
            <a:ext cx="69951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A221D"/>
              </a:buClr>
              <a:buSzPct val="25000"/>
              <a:buFont typeface="Arial"/>
              <a:buNone/>
            </a:pPr>
            <a:r>
              <a:rPr lang="es-ES" sz="36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Actividades económicas</a:t>
            </a:r>
            <a:r>
              <a:rPr lang="es-ES" sz="3600" b="0" i="0" u="none" strike="noStrike" cap="none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 favorecidas con la minería</a:t>
            </a:r>
            <a:r>
              <a:rPr lang="es-ES" sz="3600" b="0" i="0" u="none" strike="noStrike" cap="none" baseline="0" dirty="0" smtClean="0">
                <a:solidFill>
                  <a:srgbClr val="6A221D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s-ES" sz="3600" b="0" i="0" u="none" strike="noStrike" cap="none" baseline="0" dirty="0">
              <a:solidFill>
                <a:srgbClr val="6A221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1643041" y="1600200"/>
            <a:ext cx="7043699" cy="4526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46100" indent="-342900">
              <a:spcBef>
                <a:spcPts val="0"/>
              </a:spcBef>
            </a:pPr>
            <a:endParaRPr lang="es-MX" sz="2400" dirty="0" smtClean="0">
              <a:solidFill>
                <a:srgbClr val="6A221D"/>
              </a:solidFill>
            </a:endParaRPr>
          </a:p>
          <a:p>
            <a:pPr marL="546100" indent="-342900">
              <a:spcBef>
                <a:spcPts val="0"/>
              </a:spcBef>
            </a:pPr>
            <a:r>
              <a:rPr lang="es-MX" sz="2400" dirty="0" smtClean="0">
                <a:solidFill>
                  <a:srgbClr val="6A221D"/>
                </a:solidFill>
              </a:rPr>
              <a:t>Agricultura</a:t>
            </a:r>
          </a:p>
          <a:p>
            <a:pPr marL="546100" indent="-342900">
              <a:spcBef>
                <a:spcPts val="0"/>
              </a:spcBef>
            </a:pPr>
            <a:endParaRPr lang="es-MX" sz="2400" dirty="0" smtClean="0">
              <a:solidFill>
                <a:srgbClr val="6A221D"/>
              </a:solidFill>
            </a:endParaRPr>
          </a:p>
          <a:p>
            <a:pPr marL="546100" indent="-342900">
              <a:spcBef>
                <a:spcPts val="0"/>
              </a:spcBef>
            </a:pPr>
            <a:r>
              <a:rPr lang="es-MX" sz="2400" dirty="0" smtClean="0">
                <a:solidFill>
                  <a:srgbClr val="6A221D"/>
                </a:solidFill>
              </a:rPr>
              <a:t>Ganadería </a:t>
            </a:r>
          </a:p>
          <a:p>
            <a:pPr marL="546100" indent="-342900">
              <a:spcBef>
                <a:spcPts val="0"/>
              </a:spcBef>
            </a:pPr>
            <a:endParaRPr lang="es-MX" sz="2400" dirty="0" smtClean="0">
              <a:solidFill>
                <a:srgbClr val="6A221D"/>
              </a:solidFill>
            </a:endParaRPr>
          </a:p>
          <a:p>
            <a:pPr marL="546100" indent="-342900">
              <a:spcBef>
                <a:spcPts val="0"/>
              </a:spcBef>
            </a:pPr>
            <a:r>
              <a:rPr lang="es-MX" sz="2400" dirty="0" smtClean="0">
                <a:solidFill>
                  <a:srgbClr val="6A221D"/>
                </a:solidFill>
              </a:rPr>
              <a:t>Comercio</a:t>
            </a:r>
          </a:p>
          <a:p>
            <a:pPr marL="546100" indent="-342900">
              <a:spcBef>
                <a:spcPts val="0"/>
              </a:spcBef>
            </a:pPr>
            <a:endParaRPr sz="2000" dirty="0">
              <a:solidFill>
                <a:srgbClr val="6A221D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676</Words>
  <Application>Microsoft Office PowerPoint</Application>
  <PresentationFormat>Presentación en pantalla (4:3)</PresentationFormat>
  <Paragraphs>89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UNIVERSIDAD AUTÓNOMA DEL ESTADO DE HIDALGO</vt:lpstr>
      <vt:lpstr>Diapositiva 2</vt:lpstr>
      <vt:lpstr>Tema: La minería novohispana.</vt:lpstr>
      <vt:lpstr>Tema: Mining Newhispana.</vt:lpstr>
      <vt:lpstr>Influencias que tuvo la minería en la época colonial.</vt:lpstr>
      <vt:lpstr>Surgimiento de la minería y distritos mineros.</vt:lpstr>
      <vt:lpstr>Surgimiento de la minería y distritos mineros.</vt:lpstr>
      <vt:lpstr>Recursos producidos durante esos años.</vt:lpstr>
      <vt:lpstr>Actividades económicas favorecidas con la minería.</vt:lpstr>
      <vt:lpstr> Procesos de producción mineros y sus consecuencias.</vt:lpstr>
      <vt:lpstr> Aspectos económicos  y sociales. </vt:lpstr>
      <vt:lpstr>Referencias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AUTÓNOMA DEL ESTADO DE HIDALGO</dc:title>
  <dc:creator>El Ro</dc:creator>
  <cp:lastModifiedBy>End_user</cp:lastModifiedBy>
  <cp:revision>12</cp:revision>
  <dcterms:modified xsi:type="dcterms:W3CDTF">2017-06-06T21:01:57Z</dcterms:modified>
</cp:coreProperties>
</file>