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62" r:id="rId6"/>
    <p:sldId id="263" r:id="rId7"/>
    <p:sldId id="264" r:id="rId8"/>
    <p:sldId id="265" r:id="rId9"/>
    <p:sldId id="266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C94599-78F2-4D0F-AC4E-5A2DA2CD04A0}" type="doc">
      <dgm:prSet loTypeId="urn:microsoft.com/office/officeart/2008/layout/AccentedPicture" loCatId="pictur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s-MX"/>
        </a:p>
      </dgm:t>
    </dgm:pt>
    <dgm:pt modelId="{873BF7E5-18C0-4EDE-83AD-B6DCD6867923}">
      <dgm:prSet custT="1"/>
      <dgm:spPr/>
      <dgm:t>
        <a:bodyPr/>
        <a:lstStyle/>
        <a:p>
          <a:pPr algn="ctr"/>
          <a:r>
            <a:rPr lang="es-ES" sz="2400" dirty="0" smtClean="0"/>
            <a:t>Tipo de cambio</a:t>
          </a:r>
          <a:endParaRPr lang="es-MX" sz="2400" dirty="0"/>
        </a:p>
      </dgm:t>
    </dgm:pt>
    <dgm:pt modelId="{34B73807-26B9-4FE4-A029-8770D3395697}" type="parTrans" cxnId="{73A8CE32-2A68-40A0-B1BD-E94F85FBCAB0}">
      <dgm:prSet/>
      <dgm:spPr/>
      <dgm:t>
        <a:bodyPr/>
        <a:lstStyle/>
        <a:p>
          <a:endParaRPr lang="es-MX"/>
        </a:p>
      </dgm:t>
    </dgm:pt>
    <dgm:pt modelId="{C9C32DF7-53F2-4ED5-A344-B884EF587E62}" type="sibTrans" cxnId="{73A8CE32-2A68-40A0-B1BD-E94F85FBCAB0}">
      <dgm:prSet/>
      <dgm:spPr/>
      <dgm:t>
        <a:bodyPr/>
        <a:lstStyle/>
        <a:p>
          <a:endParaRPr lang="es-MX"/>
        </a:p>
      </dgm:t>
    </dgm:pt>
    <dgm:pt modelId="{2D9D3863-3CE7-495B-A95F-9FC342745104}">
      <dgm:prSet phldrT="[Texto]"/>
      <dgm:spPr/>
      <dgm:t>
        <a:bodyPr/>
        <a:lstStyle/>
        <a:p>
          <a:pPr algn="just"/>
          <a:r>
            <a:rPr lang="es-ES" dirty="0" smtClean="0">
              <a:solidFill>
                <a:schemeClr val="tx1"/>
              </a:solidFill>
            </a:rPr>
            <a:t>El tipo de cambio se refiere al precio de una moneda expresada en otra.</a:t>
          </a:r>
          <a:endParaRPr lang="es-MX" dirty="0">
            <a:solidFill>
              <a:schemeClr val="tx1"/>
            </a:solidFill>
          </a:endParaRPr>
        </a:p>
      </dgm:t>
    </dgm:pt>
    <dgm:pt modelId="{E113C1B2-BC26-422B-8E31-7DAE89AFB6C0}" type="parTrans" cxnId="{AC7C5916-FAB0-4287-9800-03E689BFDCA8}">
      <dgm:prSet/>
      <dgm:spPr/>
      <dgm:t>
        <a:bodyPr/>
        <a:lstStyle/>
        <a:p>
          <a:endParaRPr lang="es-MX"/>
        </a:p>
      </dgm:t>
    </dgm:pt>
    <dgm:pt modelId="{51D3CBCB-66D6-404A-A327-D37079362592}" type="sibTrans" cxnId="{AC7C5916-FAB0-4287-9800-03E689BFDCA8}">
      <dgm:prSet/>
      <dgm:spPr/>
      <dgm:t>
        <a:bodyPr/>
        <a:lstStyle/>
        <a:p>
          <a:endParaRPr lang="es-MX"/>
        </a:p>
      </dgm:t>
    </dgm:pt>
    <dgm:pt modelId="{26327436-9692-4956-95F3-AE816F00C61D}">
      <dgm:prSet phldrT="[Texto]"/>
      <dgm:spPr/>
      <dgm:t>
        <a:bodyPr/>
        <a:lstStyle/>
        <a:p>
          <a:pPr algn="just"/>
          <a:r>
            <a:rPr lang="es-ES" dirty="0" smtClean="0">
              <a:solidFill>
                <a:schemeClr val="tx1"/>
              </a:solidFill>
            </a:rPr>
            <a:t>Se le llama divisa cuando está en manos extranjeras.</a:t>
          </a:r>
          <a:endParaRPr lang="es-MX" dirty="0">
            <a:solidFill>
              <a:schemeClr val="tx1"/>
            </a:solidFill>
          </a:endParaRPr>
        </a:p>
      </dgm:t>
    </dgm:pt>
    <dgm:pt modelId="{1CC61435-BB2B-41E2-B896-9EA0684AA598}" type="parTrans" cxnId="{1111B467-D9ED-49BE-A7F5-23D0170EDE65}">
      <dgm:prSet/>
      <dgm:spPr/>
      <dgm:t>
        <a:bodyPr/>
        <a:lstStyle/>
        <a:p>
          <a:endParaRPr lang="es-MX"/>
        </a:p>
      </dgm:t>
    </dgm:pt>
    <dgm:pt modelId="{97DAEA26-5EBB-44B9-8BEB-3772904B7D97}" type="sibTrans" cxnId="{1111B467-D9ED-49BE-A7F5-23D0170EDE65}">
      <dgm:prSet/>
      <dgm:spPr/>
      <dgm:t>
        <a:bodyPr/>
        <a:lstStyle/>
        <a:p>
          <a:endParaRPr lang="es-MX"/>
        </a:p>
      </dgm:t>
    </dgm:pt>
    <dgm:pt modelId="{0449AD7E-A00C-4FD7-8360-394440E712CD}">
      <dgm:prSet phldrT="[Texto]"/>
      <dgm:spPr/>
      <dgm:t>
        <a:bodyPr/>
        <a:lstStyle/>
        <a:p>
          <a:pPr algn="l"/>
          <a:r>
            <a:rPr lang="es-ES" dirty="0" smtClean="0">
              <a:solidFill>
                <a:schemeClr val="tx1"/>
              </a:solidFill>
            </a:rPr>
            <a:t>El tipo de cambio </a:t>
          </a:r>
          <a:r>
            <a:rPr lang="es-ES" dirty="0" smtClean="0">
              <a:solidFill>
                <a:schemeClr val="tx1"/>
              </a:solidFill>
            </a:rPr>
            <a:t>se </a:t>
          </a:r>
          <a:r>
            <a:rPr lang="es-ES" dirty="0" smtClean="0">
              <a:solidFill>
                <a:schemeClr val="tx1"/>
              </a:solidFill>
            </a:rPr>
            <a:t>determina en el mercado de divisas.</a:t>
          </a:r>
          <a:endParaRPr lang="es-MX" dirty="0">
            <a:solidFill>
              <a:schemeClr val="tx1"/>
            </a:solidFill>
          </a:endParaRPr>
        </a:p>
      </dgm:t>
    </dgm:pt>
    <dgm:pt modelId="{5704B565-A9F2-45C5-9F10-96F76371E455}" type="parTrans" cxnId="{94437247-B4A6-4FE8-ABE1-0A83082D6980}">
      <dgm:prSet/>
      <dgm:spPr/>
      <dgm:t>
        <a:bodyPr/>
        <a:lstStyle/>
        <a:p>
          <a:endParaRPr lang="es-MX"/>
        </a:p>
      </dgm:t>
    </dgm:pt>
    <dgm:pt modelId="{8165D258-3E82-4461-8DD2-153FC77D585B}" type="sibTrans" cxnId="{94437247-B4A6-4FE8-ABE1-0A83082D6980}">
      <dgm:prSet/>
      <dgm:spPr/>
      <dgm:t>
        <a:bodyPr/>
        <a:lstStyle/>
        <a:p>
          <a:endParaRPr lang="es-MX"/>
        </a:p>
      </dgm:t>
    </dgm:pt>
    <dgm:pt modelId="{6383EEB0-5BA7-416F-95BC-9D5055FA2C7E}" type="pres">
      <dgm:prSet presAssocID="{65C94599-78F2-4D0F-AC4E-5A2DA2CD04A0}" presName="Name0" presStyleCnt="0">
        <dgm:presLayoutVars>
          <dgm:dir/>
        </dgm:presLayoutVars>
      </dgm:prSet>
      <dgm:spPr/>
      <dgm:t>
        <a:bodyPr/>
        <a:lstStyle/>
        <a:p>
          <a:endParaRPr lang="es-MX"/>
        </a:p>
      </dgm:t>
    </dgm:pt>
    <dgm:pt modelId="{DA589BE3-941D-48AE-8077-61046D5BDF34}" type="pres">
      <dgm:prSet presAssocID="{C9C32DF7-53F2-4ED5-A344-B884EF587E62}" presName="picture_1" presStyleLbl="bgImgPlace1" presStyleIdx="0" presStyleCnt="1"/>
      <dgm:spPr/>
      <dgm:t>
        <a:bodyPr/>
        <a:lstStyle/>
        <a:p>
          <a:endParaRPr lang="es-MX"/>
        </a:p>
      </dgm:t>
    </dgm:pt>
    <dgm:pt modelId="{1A403542-C438-4CD4-B47A-31FAB11F0E3E}" type="pres">
      <dgm:prSet presAssocID="{873BF7E5-18C0-4EDE-83AD-B6DCD6867923}" presName="text_1" presStyleLbl="node1" presStyleIdx="0" presStyleCnt="0" custLinFactNeighborY="-166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80AE40-A6A0-402B-A0FF-6E21EAEBA62D}" type="pres">
      <dgm:prSet presAssocID="{65C94599-78F2-4D0F-AC4E-5A2DA2CD04A0}" presName="linV" presStyleCnt="0"/>
      <dgm:spPr/>
    </dgm:pt>
    <dgm:pt modelId="{1378F92E-D07B-451A-8B01-93E9059C6A5B}" type="pres">
      <dgm:prSet presAssocID="{2D9D3863-3CE7-495B-A95F-9FC342745104}" presName="pair" presStyleCnt="0"/>
      <dgm:spPr/>
    </dgm:pt>
    <dgm:pt modelId="{B7E1F931-5902-4400-A7C2-363DCE0B1FF4}" type="pres">
      <dgm:prSet presAssocID="{2D9D3863-3CE7-495B-A95F-9FC342745104}" presName="spaceH" presStyleLbl="node1" presStyleIdx="0" presStyleCnt="0"/>
      <dgm:spPr/>
    </dgm:pt>
    <dgm:pt modelId="{5935A3C1-8931-4C40-926E-21761CFC23D4}" type="pres">
      <dgm:prSet presAssocID="{2D9D3863-3CE7-495B-A95F-9FC342745104}" presName="desPictures" presStyleLbl="align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MX"/>
        </a:p>
      </dgm:t>
    </dgm:pt>
    <dgm:pt modelId="{C02D186C-67EC-48CD-B877-129FE8496550}" type="pres">
      <dgm:prSet presAssocID="{2D9D3863-3CE7-495B-A95F-9FC342745104}" presName="desTextWrapper" presStyleCnt="0"/>
      <dgm:spPr/>
    </dgm:pt>
    <dgm:pt modelId="{A6AEFCE9-2C8B-4918-8ABE-76E0DC3B6A71}" type="pres">
      <dgm:prSet presAssocID="{2D9D3863-3CE7-495B-A95F-9FC342745104}" presName="des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13042D-86AE-481F-8938-235F701EC61A}" type="pres">
      <dgm:prSet presAssocID="{51D3CBCB-66D6-404A-A327-D37079362592}" presName="spaceV" presStyleCnt="0"/>
      <dgm:spPr/>
    </dgm:pt>
    <dgm:pt modelId="{83EE70F9-7152-45B7-955F-4DA5D02C8A35}" type="pres">
      <dgm:prSet presAssocID="{26327436-9692-4956-95F3-AE816F00C61D}" presName="pair" presStyleCnt="0"/>
      <dgm:spPr/>
    </dgm:pt>
    <dgm:pt modelId="{D5157C6C-7113-45AF-876A-BA7420045A72}" type="pres">
      <dgm:prSet presAssocID="{26327436-9692-4956-95F3-AE816F00C61D}" presName="spaceH" presStyleLbl="node1" presStyleIdx="0" presStyleCnt="0"/>
      <dgm:spPr/>
    </dgm:pt>
    <dgm:pt modelId="{05C28845-5AFC-4AA8-A6D7-059E7EBAE533}" type="pres">
      <dgm:prSet presAssocID="{26327436-9692-4956-95F3-AE816F00C61D}" presName="desPictures" presStyleLbl="align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MX"/>
        </a:p>
      </dgm:t>
    </dgm:pt>
    <dgm:pt modelId="{5F5B65E7-B0DC-478F-B3BF-93C4D030BDF4}" type="pres">
      <dgm:prSet presAssocID="{26327436-9692-4956-95F3-AE816F00C61D}" presName="desTextWrapper" presStyleCnt="0"/>
      <dgm:spPr/>
    </dgm:pt>
    <dgm:pt modelId="{BD594575-109B-4DAB-A31E-9108E8893867}" type="pres">
      <dgm:prSet presAssocID="{26327436-9692-4956-95F3-AE816F00C61D}" presName="des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8FE70DB-39F4-47B4-863E-D77B82F26980}" type="pres">
      <dgm:prSet presAssocID="{97DAEA26-5EBB-44B9-8BEB-3772904B7D97}" presName="spaceV" presStyleCnt="0"/>
      <dgm:spPr/>
    </dgm:pt>
    <dgm:pt modelId="{FF8D0C39-89AA-41E1-A375-904D902D9EDF}" type="pres">
      <dgm:prSet presAssocID="{0449AD7E-A00C-4FD7-8360-394440E712CD}" presName="pair" presStyleCnt="0"/>
      <dgm:spPr/>
    </dgm:pt>
    <dgm:pt modelId="{A851871A-9307-44C3-9A3D-7930F9BA2604}" type="pres">
      <dgm:prSet presAssocID="{0449AD7E-A00C-4FD7-8360-394440E712CD}" presName="spaceH" presStyleLbl="node1" presStyleIdx="0" presStyleCnt="0"/>
      <dgm:spPr/>
    </dgm:pt>
    <dgm:pt modelId="{7182359D-F643-48C5-B808-F95F9DA3BCC8}" type="pres">
      <dgm:prSet presAssocID="{0449AD7E-A00C-4FD7-8360-394440E712CD}" presName="desPictures" presStyleLbl="align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  <dgm:t>
        <a:bodyPr/>
        <a:lstStyle/>
        <a:p>
          <a:endParaRPr lang="es-MX"/>
        </a:p>
      </dgm:t>
    </dgm:pt>
    <dgm:pt modelId="{4937C91E-FD78-45ED-9887-964522740844}" type="pres">
      <dgm:prSet presAssocID="{0449AD7E-A00C-4FD7-8360-394440E712CD}" presName="desTextWrapper" presStyleCnt="0"/>
      <dgm:spPr/>
    </dgm:pt>
    <dgm:pt modelId="{5E3C77E4-3A50-49F6-839C-4812D4DD691A}" type="pres">
      <dgm:prSet presAssocID="{0449AD7E-A00C-4FD7-8360-394440E712CD}" presName="des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472D855-5CAC-487D-9CE8-E83619DF8CB4}" type="pres">
      <dgm:prSet presAssocID="{65C94599-78F2-4D0F-AC4E-5A2DA2CD04A0}" presName="maxNode" presStyleCnt="0"/>
      <dgm:spPr/>
    </dgm:pt>
    <dgm:pt modelId="{409262AB-BCA6-45EB-A19D-843A43147087}" type="pres">
      <dgm:prSet presAssocID="{65C94599-78F2-4D0F-AC4E-5A2DA2CD04A0}" presName="Name33" presStyleCnt="0"/>
      <dgm:spPr/>
    </dgm:pt>
  </dgm:ptLst>
  <dgm:cxnLst>
    <dgm:cxn modelId="{A9740DE4-C577-4C25-864F-D124277CE35A}" type="presOf" srcId="{65C94599-78F2-4D0F-AC4E-5A2DA2CD04A0}" destId="{6383EEB0-5BA7-416F-95BC-9D5055FA2C7E}" srcOrd="0" destOrd="0" presId="urn:microsoft.com/office/officeart/2008/layout/AccentedPicture"/>
    <dgm:cxn modelId="{94437247-B4A6-4FE8-ABE1-0A83082D6980}" srcId="{65C94599-78F2-4D0F-AC4E-5A2DA2CD04A0}" destId="{0449AD7E-A00C-4FD7-8360-394440E712CD}" srcOrd="3" destOrd="0" parTransId="{5704B565-A9F2-45C5-9F10-96F76371E455}" sibTransId="{8165D258-3E82-4461-8DD2-153FC77D585B}"/>
    <dgm:cxn modelId="{0FE651B8-B3B6-40A8-8AF1-1D9FA061D0E2}" type="presOf" srcId="{C9C32DF7-53F2-4ED5-A344-B884EF587E62}" destId="{DA589BE3-941D-48AE-8077-61046D5BDF34}" srcOrd="0" destOrd="0" presId="urn:microsoft.com/office/officeart/2008/layout/AccentedPicture"/>
    <dgm:cxn modelId="{4463F4AF-A5CD-4F13-B7BB-5D9181382D44}" type="presOf" srcId="{2D9D3863-3CE7-495B-A95F-9FC342745104}" destId="{A6AEFCE9-2C8B-4918-8ABE-76E0DC3B6A71}" srcOrd="0" destOrd="0" presId="urn:microsoft.com/office/officeart/2008/layout/AccentedPicture"/>
    <dgm:cxn modelId="{1111B467-D9ED-49BE-A7F5-23D0170EDE65}" srcId="{65C94599-78F2-4D0F-AC4E-5A2DA2CD04A0}" destId="{26327436-9692-4956-95F3-AE816F00C61D}" srcOrd="2" destOrd="0" parTransId="{1CC61435-BB2B-41E2-B896-9EA0684AA598}" sibTransId="{97DAEA26-5EBB-44B9-8BEB-3772904B7D97}"/>
    <dgm:cxn modelId="{861E10C4-4DF3-40FC-A6F2-9CF1A8351848}" type="presOf" srcId="{873BF7E5-18C0-4EDE-83AD-B6DCD6867923}" destId="{1A403542-C438-4CD4-B47A-31FAB11F0E3E}" srcOrd="0" destOrd="0" presId="urn:microsoft.com/office/officeart/2008/layout/AccentedPicture"/>
    <dgm:cxn modelId="{28C45600-1D9D-4EF8-940F-6C4CDE1D5769}" type="presOf" srcId="{26327436-9692-4956-95F3-AE816F00C61D}" destId="{BD594575-109B-4DAB-A31E-9108E8893867}" srcOrd="0" destOrd="0" presId="urn:microsoft.com/office/officeart/2008/layout/AccentedPicture"/>
    <dgm:cxn modelId="{0C77AA7B-E1EB-415A-B48F-693B06F3899C}" type="presOf" srcId="{0449AD7E-A00C-4FD7-8360-394440E712CD}" destId="{5E3C77E4-3A50-49F6-839C-4812D4DD691A}" srcOrd="0" destOrd="0" presId="urn:microsoft.com/office/officeart/2008/layout/AccentedPicture"/>
    <dgm:cxn modelId="{73A8CE32-2A68-40A0-B1BD-E94F85FBCAB0}" srcId="{65C94599-78F2-4D0F-AC4E-5A2DA2CD04A0}" destId="{873BF7E5-18C0-4EDE-83AD-B6DCD6867923}" srcOrd="0" destOrd="0" parTransId="{34B73807-26B9-4FE4-A029-8770D3395697}" sibTransId="{C9C32DF7-53F2-4ED5-A344-B884EF587E62}"/>
    <dgm:cxn modelId="{AC7C5916-FAB0-4287-9800-03E689BFDCA8}" srcId="{65C94599-78F2-4D0F-AC4E-5A2DA2CD04A0}" destId="{2D9D3863-3CE7-495B-A95F-9FC342745104}" srcOrd="1" destOrd="0" parTransId="{E113C1B2-BC26-422B-8E31-7DAE89AFB6C0}" sibTransId="{51D3CBCB-66D6-404A-A327-D37079362592}"/>
    <dgm:cxn modelId="{434C78B8-1DC3-4957-8F26-FC0E6E820D9F}" type="presParOf" srcId="{6383EEB0-5BA7-416F-95BC-9D5055FA2C7E}" destId="{DA589BE3-941D-48AE-8077-61046D5BDF34}" srcOrd="0" destOrd="0" presId="urn:microsoft.com/office/officeart/2008/layout/AccentedPicture"/>
    <dgm:cxn modelId="{90C778E4-4304-4A5E-B756-F6BF91489911}" type="presParOf" srcId="{6383EEB0-5BA7-416F-95BC-9D5055FA2C7E}" destId="{1A403542-C438-4CD4-B47A-31FAB11F0E3E}" srcOrd="1" destOrd="0" presId="urn:microsoft.com/office/officeart/2008/layout/AccentedPicture"/>
    <dgm:cxn modelId="{C411DDB5-617F-4739-9733-83885D1C8724}" type="presParOf" srcId="{6383EEB0-5BA7-416F-95BC-9D5055FA2C7E}" destId="{7680AE40-A6A0-402B-A0FF-6E21EAEBA62D}" srcOrd="2" destOrd="0" presId="urn:microsoft.com/office/officeart/2008/layout/AccentedPicture"/>
    <dgm:cxn modelId="{09D57215-749D-4737-ADB7-8F03E778BAEB}" type="presParOf" srcId="{7680AE40-A6A0-402B-A0FF-6E21EAEBA62D}" destId="{1378F92E-D07B-451A-8B01-93E9059C6A5B}" srcOrd="0" destOrd="0" presId="urn:microsoft.com/office/officeart/2008/layout/AccentedPicture"/>
    <dgm:cxn modelId="{4CBC2140-E8EB-48AD-A352-C140E0D4A68F}" type="presParOf" srcId="{1378F92E-D07B-451A-8B01-93E9059C6A5B}" destId="{B7E1F931-5902-4400-A7C2-363DCE0B1FF4}" srcOrd="0" destOrd="0" presId="urn:microsoft.com/office/officeart/2008/layout/AccentedPicture"/>
    <dgm:cxn modelId="{28A3457E-DB13-4455-B9FE-ED7088BAF8A0}" type="presParOf" srcId="{1378F92E-D07B-451A-8B01-93E9059C6A5B}" destId="{5935A3C1-8931-4C40-926E-21761CFC23D4}" srcOrd="1" destOrd="0" presId="urn:microsoft.com/office/officeart/2008/layout/AccentedPicture"/>
    <dgm:cxn modelId="{52CE916E-D382-4099-81F0-3FFDFCDA2FFB}" type="presParOf" srcId="{1378F92E-D07B-451A-8B01-93E9059C6A5B}" destId="{C02D186C-67EC-48CD-B877-129FE8496550}" srcOrd="2" destOrd="0" presId="urn:microsoft.com/office/officeart/2008/layout/AccentedPicture"/>
    <dgm:cxn modelId="{8E48A8E5-8B4F-475A-A6F3-502A47B00B4D}" type="presParOf" srcId="{C02D186C-67EC-48CD-B877-129FE8496550}" destId="{A6AEFCE9-2C8B-4918-8ABE-76E0DC3B6A71}" srcOrd="0" destOrd="0" presId="urn:microsoft.com/office/officeart/2008/layout/AccentedPicture"/>
    <dgm:cxn modelId="{A0E12061-E11A-4279-9054-6DCC04B953A5}" type="presParOf" srcId="{7680AE40-A6A0-402B-A0FF-6E21EAEBA62D}" destId="{2913042D-86AE-481F-8938-235F701EC61A}" srcOrd="1" destOrd="0" presId="urn:microsoft.com/office/officeart/2008/layout/AccentedPicture"/>
    <dgm:cxn modelId="{F6A2B731-6CCA-4884-A519-8C5528756FF0}" type="presParOf" srcId="{7680AE40-A6A0-402B-A0FF-6E21EAEBA62D}" destId="{83EE70F9-7152-45B7-955F-4DA5D02C8A35}" srcOrd="2" destOrd="0" presId="urn:microsoft.com/office/officeart/2008/layout/AccentedPicture"/>
    <dgm:cxn modelId="{29C0D7DD-5936-4FC8-A257-BB9B6A12278F}" type="presParOf" srcId="{83EE70F9-7152-45B7-955F-4DA5D02C8A35}" destId="{D5157C6C-7113-45AF-876A-BA7420045A72}" srcOrd="0" destOrd="0" presId="urn:microsoft.com/office/officeart/2008/layout/AccentedPicture"/>
    <dgm:cxn modelId="{9A275D52-BE31-4A5D-B485-357E9989A4D8}" type="presParOf" srcId="{83EE70F9-7152-45B7-955F-4DA5D02C8A35}" destId="{05C28845-5AFC-4AA8-A6D7-059E7EBAE533}" srcOrd="1" destOrd="0" presId="urn:microsoft.com/office/officeart/2008/layout/AccentedPicture"/>
    <dgm:cxn modelId="{E97E3136-A1C0-49EA-A8A7-32D080D30A61}" type="presParOf" srcId="{83EE70F9-7152-45B7-955F-4DA5D02C8A35}" destId="{5F5B65E7-B0DC-478F-B3BF-93C4D030BDF4}" srcOrd="2" destOrd="0" presId="urn:microsoft.com/office/officeart/2008/layout/AccentedPicture"/>
    <dgm:cxn modelId="{252BF4F6-6C21-4010-8740-AFC2D1F7E5D9}" type="presParOf" srcId="{5F5B65E7-B0DC-478F-B3BF-93C4D030BDF4}" destId="{BD594575-109B-4DAB-A31E-9108E8893867}" srcOrd="0" destOrd="0" presId="urn:microsoft.com/office/officeart/2008/layout/AccentedPicture"/>
    <dgm:cxn modelId="{DA78EA94-72EF-4C72-A3D7-EAE73C38A4F8}" type="presParOf" srcId="{7680AE40-A6A0-402B-A0FF-6E21EAEBA62D}" destId="{F8FE70DB-39F4-47B4-863E-D77B82F26980}" srcOrd="3" destOrd="0" presId="urn:microsoft.com/office/officeart/2008/layout/AccentedPicture"/>
    <dgm:cxn modelId="{A9F5AAD4-E89D-469C-8135-76240C00539B}" type="presParOf" srcId="{7680AE40-A6A0-402B-A0FF-6E21EAEBA62D}" destId="{FF8D0C39-89AA-41E1-A375-904D902D9EDF}" srcOrd="4" destOrd="0" presId="urn:microsoft.com/office/officeart/2008/layout/AccentedPicture"/>
    <dgm:cxn modelId="{1157C2C5-B648-4108-84C5-8FD075A22422}" type="presParOf" srcId="{FF8D0C39-89AA-41E1-A375-904D902D9EDF}" destId="{A851871A-9307-44C3-9A3D-7930F9BA2604}" srcOrd="0" destOrd="0" presId="urn:microsoft.com/office/officeart/2008/layout/AccentedPicture"/>
    <dgm:cxn modelId="{C972669D-86D2-41AA-870C-9457A106DC10}" type="presParOf" srcId="{FF8D0C39-89AA-41E1-A375-904D902D9EDF}" destId="{7182359D-F643-48C5-B808-F95F9DA3BCC8}" srcOrd="1" destOrd="0" presId="urn:microsoft.com/office/officeart/2008/layout/AccentedPicture"/>
    <dgm:cxn modelId="{E04F44B7-5913-460F-AB5C-E5D7B10C27D7}" type="presParOf" srcId="{FF8D0C39-89AA-41E1-A375-904D902D9EDF}" destId="{4937C91E-FD78-45ED-9887-964522740844}" srcOrd="2" destOrd="0" presId="urn:microsoft.com/office/officeart/2008/layout/AccentedPicture"/>
    <dgm:cxn modelId="{CFDAF877-5ADA-40A4-A7CD-4499121FF428}" type="presParOf" srcId="{4937C91E-FD78-45ED-9887-964522740844}" destId="{5E3C77E4-3A50-49F6-839C-4812D4DD691A}" srcOrd="0" destOrd="0" presId="urn:microsoft.com/office/officeart/2008/layout/AccentedPicture"/>
    <dgm:cxn modelId="{1F87FAA9-36DB-4FF7-B23B-A98EEFCDBD87}" type="presParOf" srcId="{6383EEB0-5BA7-416F-95BC-9D5055FA2C7E}" destId="{B472D855-5CAC-487D-9CE8-E83619DF8CB4}" srcOrd="3" destOrd="0" presId="urn:microsoft.com/office/officeart/2008/layout/AccentedPicture"/>
    <dgm:cxn modelId="{22CA186F-E0E8-4BBE-99E5-A7905B46EA17}" type="presParOf" srcId="{B472D855-5CAC-487D-9CE8-E83619DF8CB4}" destId="{409262AB-BCA6-45EB-A19D-843A43147087}" srcOrd="0" destOrd="0" presId="urn:microsoft.com/office/officeart/2008/layout/AccentedPicture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F6FD3A-0D92-4B5B-9E4F-0A96C8D6BAE5}" type="doc">
      <dgm:prSet loTypeId="urn:microsoft.com/office/officeart/2005/8/layout/vList4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80B296A-E24E-4A77-8F4F-5599D4597E45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Patrón fijo.</a:t>
          </a:r>
          <a:r>
            <a:rPr lang="es-ES" dirty="0" smtClean="0"/>
            <a:t>  La economía que lo maneja está obligada a ajustar los precios e ingresos para mantener el equilibrio en el mercado</a:t>
          </a:r>
          <a:endParaRPr lang="es-MX" dirty="0"/>
        </a:p>
      </dgm:t>
    </dgm:pt>
    <dgm:pt modelId="{5A7AC553-D724-494E-922F-2F0B802FDAF1}" type="parTrans" cxnId="{F32BFB7A-561A-42A8-86AE-FDCB9D76E087}">
      <dgm:prSet/>
      <dgm:spPr/>
      <dgm:t>
        <a:bodyPr/>
        <a:lstStyle/>
        <a:p>
          <a:endParaRPr lang="es-MX"/>
        </a:p>
      </dgm:t>
    </dgm:pt>
    <dgm:pt modelId="{85D54173-D5AA-4CD3-84B8-74D4EB0FBA9B}" type="sibTrans" cxnId="{F32BFB7A-561A-42A8-86AE-FDCB9D76E087}">
      <dgm:prSet/>
      <dgm:spPr/>
      <dgm:t>
        <a:bodyPr/>
        <a:lstStyle/>
        <a:p>
          <a:endParaRPr lang="es-MX"/>
        </a:p>
      </dgm:t>
    </dgm:pt>
    <dgm:pt modelId="{EA8F3BA7-18D7-4C82-BDC8-CDF044448B72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Híbrido o Controlado.</a:t>
          </a:r>
          <a:r>
            <a:rPr lang="es-ES" dirty="0" smtClean="0"/>
            <a:t> Determinado por las fuerzas de mercado, pero los gobiernos pueden comprar y vender divisas  según sus políticas económicas.</a:t>
          </a:r>
          <a:endParaRPr lang="es-MX" dirty="0"/>
        </a:p>
      </dgm:t>
    </dgm:pt>
    <dgm:pt modelId="{8F256299-16C7-4BFB-AFBE-C4D6A3DB30D8}" type="parTrans" cxnId="{C1B98502-7960-4418-B3C4-B43A8FBAB121}">
      <dgm:prSet/>
      <dgm:spPr/>
      <dgm:t>
        <a:bodyPr/>
        <a:lstStyle/>
        <a:p>
          <a:endParaRPr lang="es-MX"/>
        </a:p>
      </dgm:t>
    </dgm:pt>
    <dgm:pt modelId="{14F2F5B7-4C39-4F14-A102-43C59048BB5D}" type="sibTrans" cxnId="{C1B98502-7960-4418-B3C4-B43A8FBAB121}">
      <dgm:prSet/>
      <dgm:spPr/>
      <dgm:t>
        <a:bodyPr/>
        <a:lstStyle/>
        <a:p>
          <a:endParaRPr lang="es-MX"/>
        </a:p>
      </dgm:t>
    </dgm:pt>
    <dgm:pt modelId="{3F1035D8-261A-4F0D-AA90-D46BA8AC5A2D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Flexible o Flotante. </a:t>
          </a:r>
          <a:r>
            <a:rPr lang="es-ES" dirty="0" smtClean="0"/>
            <a:t>Determinado exclusivamente por las fuerzas del mercado (Oferta y demanda).</a:t>
          </a:r>
          <a:endParaRPr lang="es-MX" dirty="0"/>
        </a:p>
      </dgm:t>
    </dgm:pt>
    <dgm:pt modelId="{57129C80-0A98-41A1-A948-26418ADC6BE6}" type="parTrans" cxnId="{F07D776B-4004-4051-82E3-A9BE7938FC8B}">
      <dgm:prSet/>
      <dgm:spPr/>
      <dgm:t>
        <a:bodyPr/>
        <a:lstStyle/>
        <a:p>
          <a:endParaRPr lang="es-MX"/>
        </a:p>
      </dgm:t>
    </dgm:pt>
    <dgm:pt modelId="{89C9F81F-380D-4CE5-BB8E-D1BCCDD76A17}" type="sibTrans" cxnId="{F07D776B-4004-4051-82E3-A9BE7938FC8B}">
      <dgm:prSet/>
      <dgm:spPr/>
      <dgm:t>
        <a:bodyPr/>
        <a:lstStyle/>
        <a:p>
          <a:endParaRPr lang="es-MX"/>
        </a:p>
      </dgm:t>
    </dgm:pt>
    <dgm:pt modelId="{81114C1E-8A0B-4A36-A942-4577273EE9B3}" type="pres">
      <dgm:prSet presAssocID="{85F6FD3A-0D92-4B5B-9E4F-0A96C8D6BAE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0FC140D-122B-4E40-B274-191102267921}" type="pres">
      <dgm:prSet presAssocID="{380B296A-E24E-4A77-8F4F-5599D4597E45}" presName="comp" presStyleCnt="0"/>
      <dgm:spPr/>
    </dgm:pt>
    <dgm:pt modelId="{7AF70B43-4294-4FA9-8068-21518A50B3B0}" type="pres">
      <dgm:prSet presAssocID="{380B296A-E24E-4A77-8F4F-5599D4597E45}" presName="box" presStyleLbl="node1" presStyleIdx="0" presStyleCnt="3" custScaleX="61967" custLinFactNeighborX="11117"/>
      <dgm:spPr/>
      <dgm:t>
        <a:bodyPr/>
        <a:lstStyle/>
        <a:p>
          <a:endParaRPr lang="es-MX"/>
        </a:p>
      </dgm:t>
    </dgm:pt>
    <dgm:pt modelId="{25FD23C3-AEED-4422-80A8-895D1CAFAECD}" type="pres">
      <dgm:prSet presAssocID="{380B296A-E24E-4A77-8F4F-5599D4597E45}" presName="img" presStyleLbl="fgImgPlace1" presStyleIdx="0" presStyleCnt="3"/>
      <dgm:spPr/>
    </dgm:pt>
    <dgm:pt modelId="{F08475FF-9387-4CE6-8B56-40110B17E4A2}" type="pres">
      <dgm:prSet presAssocID="{380B296A-E24E-4A77-8F4F-5599D4597E45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2E1CB2A-F681-4CC3-8FEF-85C72CDA9D61}" type="pres">
      <dgm:prSet presAssocID="{85D54173-D5AA-4CD3-84B8-74D4EB0FBA9B}" presName="spacer" presStyleCnt="0"/>
      <dgm:spPr/>
    </dgm:pt>
    <dgm:pt modelId="{1AB5DBC6-FA94-41A5-903E-1228F24B1753}" type="pres">
      <dgm:prSet presAssocID="{EA8F3BA7-18D7-4C82-BDC8-CDF044448B72}" presName="comp" presStyleCnt="0"/>
      <dgm:spPr/>
    </dgm:pt>
    <dgm:pt modelId="{B7AC38B3-FFC6-4589-ADF2-F58CCB0DF147}" type="pres">
      <dgm:prSet presAssocID="{EA8F3BA7-18D7-4C82-BDC8-CDF044448B72}" presName="box" presStyleLbl="node1" presStyleIdx="1" presStyleCnt="3" custScaleX="61326" custLinFactNeighborX="9933"/>
      <dgm:spPr/>
      <dgm:t>
        <a:bodyPr/>
        <a:lstStyle/>
        <a:p>
          <a:endParaRPr lang="es-MX"/>
        </a:p>
      </dgm:t>
    </dgm:pt>
    <dgm:pt modelId="{472BED72-ECF0-47AD-9128-23AC4ED79CDC}" type="pres">
      <dgm:prSet presAssocID="{EA8F3BA7-18D7-4C82-BDC8-CDF044448B72}" presName="img" presStyleLbl="fgImgPlace1" presStyleIdx="1" presStyleCnt="3"/>
      <dgm:spPr/>
    </dgm:pt>
    <dgm:pt modelId="{59C636C6-CDC7-4ED6-AB5A-1D2633E3C5A4}" type="pres">
      <dgm:prSet presAssocID="{EA8F3BA7-18D7-4C82-BDC8-CDF044448B72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C20A5D-9EC3-4A69-A458-6C322BB5E961}" type="pres">
      <dgm:prSet presAssocID="{14F2F5B7-4C39-4F14-A102-43C59048BB5D}" presName="spacer" presStyleCnt="0"/>
      <dgm:spPr/>
    </dgm:pt>
    <dgm:pt modelId="{27A6ED85-54F3-41EF-96A8-3E915A865D28}" type="pres">
      <dgm:prSet presAssocID="{3F1035D8-261A-4F0D-AA90-D46BA8AC5A2D}" presName="comp" presStyleCnt="0"/>
      <dgm:spPr/>
    </dgm:pt>
    <dgm:pt modelId="{88867237-12E6-4F46-99D5-566AECE661AF}" type="pres">
      <dgm:prSet presAssocID="{3F1035D8-261A-4F0D-AA90-D46BA8AC5A2D}" presName="box" presStyleLbl="node1" presStyleIdx="2" presStyleCnt="3" custScaleX="60607" custLinFactNeighborX="10583"/>
      <dgm:spPr/>
      <dgm:t>
        <a:bodyPr/>
        <a:lstStyle/>
        <a:p>
          <a:endParaRPr lang="es-MX"/>
        </a:p>
      </dgm:t>
    </dgm:pt>
    <dgm:pt modelId="{B99E9DBE-6911-46E4-B967-FE5AEFBDD5CA}" type="pres">
      <dgm:prSet presAssocID="{3F1035D8-261A-4F0D-AA90-D46BA8AC5A2D}" presName="img" presStyleLbl="fgImgPlace1" presStyleIdx="2" presStyleCnt="3"/>
      <dgm:spPr/>
    </dgm:pt>
    <dgm:pt modelId="{AF5EC8DC-EB5F-47C8-B066-888979DC0372}" type="pres">
      <dgm:prSet presAssocID="{3F1035D8-261A-4F0D-AA90-D46BA8AC5A2D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1B98502-7960-4418-B3C4-B43A8FBAB121}" srcId="{85F6FD3A-0D92-4B5B-9E4F-0A96C8D6BAE5}" destId="{EA8F3BA7-18D7-4C82-BDC8-CDF044448B72}" srcOrd="1" destOrd="0" parTransId="{8F256299-16C7-4BFB-AFBE-C4D6A3DB30D8}" sibTransId="{14F2F5B7-4C39-4F14-A102-43C59048BB5D}"/>
    <dgm:cxn modelId="{FA2638F9-1019-4BD9-89B2-D44360C5268F}" type="presOf" srcId="{3F1035D8-261A-4F0D-AA90-D46BA8AC5A2D}" destId="{AF5EC8DC-EB5F-47C8-B066-888979DC0372}" srcOrd="1" destOrd="0" presId="urn:microsoft.com/office/officeart/2005/8/layout/vList4"/>
    <dgm:cxn modelId="{A40957A9-0465-4072-9C22-A32333E22658}" type="presOf" srcId="{EA8F3BA7-18D7-4C82-BDC8-CDF044448B72}" destId="{59C636C6-CDC7-4ED6-AB5A-1D2633E3C5A4}" srcOrd="1" destOrd="0" presId="urn:microsoft.com/office/officeart/2005/8/layout/vList4"/>
    <dgm:cxn modelId="{6410B34C-A779-4657-9DF6-633DB679F185}" type="presOf" srcId="{EA8F3BA7-18D7-4C82-BDC8-CDF044448B72}" destId="{B7AC38B3-FFC6-4589-ADF2-F58CCB0DF147}" srcOrd="0" destOrd="0" presId="urn:microsoft.com/office/officeart/2005/8/layout/vList4"/>
    <dgm:cxn modelId="{500C1CF2-2536-479D-961F-5898D48AFB5A}" type="presOf" srcId="{380B296A-E24E-4A77-8F4F-5599D4597E45}" destId="{7AF70B43-4294-4FA9-8068-21518A50B3B0}" srcOrd="0" destOrd="0" presId="urn:microsoft.com/office/officeart/2005/8/layout/vList4"/>
    <dgm:cxn modelId="{39665924-5F43-4991-9DDC-BF6ECCB952F6}" type="presOf" srcId="{3F1035D8-261A-4F0D-AA90-D46BA8AC5A2D}" destId="{88867237-12E6-4F46-99D5-566AECE661AF}" srcOrd="0" destOrd="0" presId="urn:microsoft.com/office/officeart/2005/8/layout/vList4"/>
    <dgm:cxn modelId="{1E253DC6-CFCD-4C3B-AD9D-B08EB31B342C}" type="presOf" srcId="{85F6FD3A-0D92-4B5B-9E4F-0A96C8D6BAE5}" destId="{81114C1E-8A0B-4A36-A942-4577273EE9B3}" srcOrd="0" destOrd="0" presId="urn:microsoft.com/office/officeart/2005/8/layout/vList4"/>
    <dgm:cxn modelId="{DF3AD720-5481-4118-94A4-D5EB10905D02}" type="presOf" srcId="{380B296A-E24E-4A77-8F4F-5599D4597E45}" destId="{F08475FF-9387-4CE6-8B56-40110B17E4A2}" srcOrd="1" destOrd="0" presId="urn:microsoft.com/office/officeart/2005/8/layout/vList4"/>
    <dgm:cxn modelId="{F07D776B-4004-4051-82E3-A9BE7938FC8B}" srcId="{85F6FD3A-0D92-4B5B-9E4F-0A96C8D6BAE5}" destId="{3F1035D8-261A-4F0D-AA90-D46BA8AC5A2D}" srcOrd="2" destOrd="0" parTransId="{57129C80-0A98-41A1-A948-26418ADC6BE6}" sibTransId="{89C9F81F-380D-4CE5-BB8E-D1BCCDD76A17}"/>
    <dgm:cxn modelId="{F32BFB7A-561A-42A8-86AE-FDCB9D76E087}" srcId="{85F6FD3A-0D92-4B5B-9E4F-0A96C8D6BAE5}" destId="{380B296A-E24E-4A77-8F4F-5599D4597E45}" srcOrd="0" destOrd="0" parTransId="{5A7AC553-D724-494E-922F-2F0B802FDAF1}" sibTransId="{85D54173-D5AA-4CD3-84B8-74D4EB0FBA9B}"/>
    <dgm:cxn modelId="{09839F75-A88E-4994-9F34-75A21509E232}" type="presParOf" srcId="{81114C1E-8A0B-4A36-A942-4577273EE9B3}" destId="{00FC140D-122B-4E40-B274-191102267921}" srcOrd="0" destOrd="0" presId="urn:microsoft.com/office/officeart/2005/8/layout/vList4"/>
    <dgm:cxn modelId="{61694B12-4282-48A2-AC37-1E380151E03E}" type="presParOf" srcId="{00FC140D-122B-4E40-B274-191102267921}" destId="{7AF70B43-4294-4FA9-8068-21518A50B3B0}" srcOrd="0" destOrd="0" presId="urn:microsoft.com/office/officeart/2005/8/layout/vList4"/>
    <dgm:cxn modelId="{60D26622-D909-4FF0-B674-978BBE3BB41B}" type="presParOf" srcId="{00FC140D-122B-4E40-B274-191102267921}" destId="{25FD23C3-AEED-4422-80A8-895D1CAFAECD}" srcOrd="1" destOrd="0" presId="urn:microsoft.com/office/officeart/2005/8/layout/vList4"/>
    <dgm:cxn modelId="{87BD7769-33A2-40B2-9EA7-4C354D5C02AC}" type="presParOf" srcId="{00FC140D-122B-4E40-B274-191102267921}" destId="{F08475FF-9387-4CE6-8B56-40110B17E4A2}" srcOrd="2" destOrd="0" presId="urn:microsoft.com/office/officeart/2005/8/layout/vList4"/>
    <dgm:cxn modelId="{853D5DE0-4E70-4D86-A23A-9CD15BF63F4E}" type="presParOf" srcId="{81114C1E-8A0B-4A36-A942-4577273EE9B3}" destId="{02E1CB2A-F681-4CC3-8FEF-85C72CDA9D61}" srcOrd="1" destOrd="0" presId="urn:microsoft.com/office/officeart/2005/8/layout/vList4"/>
    <dgm:cxn modelId="{0302C96C-5815-48C5-BB4C-18E311305C4D}" type="presParOf" srcId="{81114C1E-8A0B-4A36-A942-4577273EE9B3}" destId="{1AB5DBC6-FA94-41A5-903E-1228F24B1753}" srcOrd="2" destOrd="0" presId="urn:microsoft.com/office/officeart/2005/8/layout/vList4"/>
    <dgm:cxn modelId="{F0D35A51-5400-4058-96C8-93AD256019AF}" type="presParOf" srcId="{1AB5DBC6-FA94-41A5-903E-1228F24B1753}" destId="{B7AC38B3-FFC6-4589-ADF2-F58CCB0DF147}" srcOrd="0" destOrd="0" presId="urn:microsoft.com/office/officeart/2005/8/layout/vList4"/>
    <dgm:cxn modelId="{D29474E1-0060-45DC-B8D8-F504108B55BC}" type="presParOf" srcId="{1AB5DBC6-FA94-41A5-903E-1228F24B1753}" destId="{472BED72-ECF0-47AD-9128-23AC4ED79CDC}" srcOrd="1" destOrd="0" presId="urn:microsoft.com/office/officeart/2005/8/layout/vList4"/>
    <dgm:cxn modelId="{965B7743-D885-41C9-B2FE-5416EDB8C01C}" type="presParOf" srcId="{1AB5DBC6-FA94-41A5-903E-1228F24B1753}" destId="{59C636C6-CDC7-4ED6-AB5A-1D2633E3C5A4}" srcOrd="2" destOrd="0" presId="urn:microsoft.com/office/officeart/2005/8/layout/vList4"/>
    <dgm:cxn modelId="{F17133FB-0938-41D0-80D1-FBA33FA57F6C}" type="presParOf" srcId="{81114C1E-8A0B-4A36-A942-4577273EE9B3}" destId="{D1C20A5D-9EC3-4A69-A458-6C322BB5E961}" srcOrd="3" destOrd="0" presId="urn:microsoft.com/office/officeart/2005/8/layout/vList4"/>
    <dgm:cxn modelId="{7989328A-3CD2-4FD1-9094-A5C46AD429B2}" type="presParOf" srcId="{81114C1E-8A0B-4A36-A942-4577273EE9B3}" destId="{27A6ED85-54F3-41EF-96A8-3E915A865D28}" srcOrd="4" destOrd="0" presId="urn:microsoft.com/office/officeart/2005/8/layout/vList4"/>
    <dgm:cxn modelId="{6C3F126F-17A1-4553-B65A-F1B3B1FEAA3A}" type="presParOf" srcId="{27A6ED85-54F3-41EF-96A8-3E915A865D28}" destId="{88867237-12E6-4F46-99D5-566AECE661AF}" srcOrd="0" destOrd="0" presId="urn:microsoft.com/office/officeart/2005/8/layout/vList4"/>
    <dgm:cxn modelId="{251405BD-C3F5-4D5C-9D04-295F59852869}" type="presParOf" srcId="{27A6ED85-54F3-41EF-96A8-3E915A865D28}" destId="{B99E9DBE-6911-46E4-B967-FE5AEFBDD5CA}" srcOrd="1" destOrd="0" presId="urn:microsoft.com/office/officeart/2005/8/layout/vList4"/>
    <dgm:cxn modelId="{C29695C7-0F21-4080-BD13-C695856CF5EE}" type="presParOf" srcId="{27A6ED85-54F3-41EF-96A8-3E915A865D28}" destId="{AF5EC8DC-EB5F-47C8-B066-888979DC037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589BE3-941D-48AE-8077-61046D5BDF34}">
      <dsp:nvSpPr>
        <dsp:cNvPr id="0" name=""/>
        <dsp:cNvSpPr/>
      </dsp:nvSpPr>
      <dsp:spPr>
        <a:xfrm>
          <a:off x="72526" y="393019"/>
          <a:ext cx="4105354" cy="5236421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403542-C438-4CD4-B47A-31FAB11F0E3E}">
      <dsp:nvSpPr>
        <dsp:cNvPr id="0" name=""/>
        <dsp:cNvSpPr/>
      </dsp:nvSpPr>
      <dsp:spPr>
        <a:xfrm>
          <a:off x="236740" y="1756301"/>
          <a:ext cx="3161123" cy="31418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Tipo de cambio</a:t>
          </a:r>
          <a:endParaRPr lang="es-MX" sz="2400" kern="1200" dirty="0"/>
        </a:p>
      </dsp:txBody>
      <dsp:txXfrm>
        <a:off x="236740" y="1756301"/>
        <a:ext cx="3161123" cy="3141853"/>
      </dsp:txXfrm>
    </dsp:sp>
    <dsp:sp modelId="{5935A3C1-8931-4C40-926E-21761CFC23D4}">
      <dsp:nvSpPr>
        <dsp:cNvPr id="0" name=""/>
        <dsp:cNvSpPr/>
      </dsp:nvSpPr>
      <dsp:spPr>
        <a:xfrm>
          <a:off x="3470963" y="131198"/>
          <a:ext cx="1413833" cy="141383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AEFCE9-2C8B-4918-8ABE-76E0DC3B6A71}">
      <dsp:nvSpPr>
        <dsp:cNvPr id="0" name=""/>
        <dsp:cNvSpPr/>
      </dsp:nvSpPr>
      <dsp:spPr>
        <a:xfrm>
          <a:off x="4884797" y="131198"/>
          <a:ext cx="2433657" cy="1413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1"/>
              </a:solidFill>
            </a:rPr>
            <a:t>El tipo de cambio se refiere al precio de una moneda expresada en otra.</a:t>
          </a:r>
          <a:endParaRPr lang="es-MX" sz="2400" kern="1200" dirty="0">
            <a:solidFill>
              <a:schemeClr val="tx1"/>
            </a:solidFill>
          </a:endParaRPr>
        </a:p>
      </dsp:txBody>
      <dsp:txXfrm>
        <a:off x="4884797" y="131198"/>
        <a:ext cx="2433657" cy="1413833"/>
      </dsp:txXfrm>
    </dsp:sp>
    <dsp:sp modelId="{05C28845-5AFC-4AA8-A6D7-059E7EBAE533}">
      <dsp:nvSpPr>
        <dsp:cNvPr id="0" name=""/>
        <dsp:cNvSpPr/>
      </dsp:nvSpPr>
      <dsp:spPr>
        <a:xfrm>
          <a:off x="3470963" y="1799522"/>
          <a:ext cx="1413833" cy="1413833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594575-109B-4DAB-A31E-9108E8893867}">
      <dsp:nvSpPr>
        <dsp:cNvPr id="0" name=""/>
        <dsp:cNvSpPr/>
      </dsp:nvSpPr>
      <dsp:spPr>
        <a:xfrm>
          <a:off x="4884797" y="1799522"/>
          <a:ext cx="2433657" cy="1413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1"/>
              </a:solidFill>
            </a:rPr>
            <a:t>Se le llama divisa cuando está en manos extranjeras.</a:t>
          </a:r>
          <a:endParaRPr lang="es-MX" sz="2400" kern="1200" dirty="0">
            <a:solidFill>
              <a:schemeClr val="tx1"/>
            </a:solidFill>
          </a:endParaRPr>
        </a:p>
      </dsp:txBody>
      <dsp:txXfrm>
        <a:off x="4884797" y="1799522"/>
        <a:ext cx="2433657" cy="1413833"/>
      </dsp:txXfrm>
    </dsp:sp>
    <dsp:sp modelId="{7182359D-F643-48C5-B808-F95F9DA3BCC8}">
      <dsp:nvSpPr>
        <dsp:cNvPr id="0" name=""/>
        <dsp:cNvSpPr/>
      </dsp:nvSpPr>
      <dsp:spPr>
        <a:xfrm>
          <a:off x="3470963" y="3467846"/>
          <a:ext cx="1413833" cy="1413833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C77E4-3A50-49F6-839C-4812D4DD691A}">
      <dsp:nvSpPr>
        <dsp:cNvPr id="0" name=""/>
        <dsp:cNvSpPr/>
      </dsp:nvSpPr>
      <dsp:spPr>
        <a:xfrm>
          <a:off x="4884797" y="3467846"/>
          <a:ext cx="2433657" cy="1413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1"/>
              </a:solidFill>
            </a:rPr>
            <a:t>El tipo de cambio </a:t>
          </a:r>
          <a:r>
            <a:rPr lang="es-ES" sz="2400" kern="1200" dirty="0" smtClean="0">
              <a:solidFill>
                <a:schemeClr val="tx1"/>
              </a:solidFill>
            </a:rPr>
            <a:t>se </a:t>
          </a:r>
          <a:r>
            <a:rPr lang="es-ES" sz="2400" kern="1200" dirty="0" smtClean="0">
              <a:solidFill>
                <a:schemeClr val="tx1"/>
              </a:solidFill>
            </a:rPr>
            <a:t>determina en el mercado de divisas.</a:t>
          </a:r>
          <a:endParaRPr lang="es-MX" sz="2400" kern="1200" dirty="0">
            <a:solidFill>
              <a:schemeClr val="tx1"/>
            </a:solidFill>
          </a:endParaRPr>
        </a:p>
      </dsp:txBody>
      <dsp:txXfrm>
        <a:off x="4884797" y="3467846"/>
        <a:ext cx="2433657" cy="1413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70B43-4294-4FA9-8068-21518A50B3B0}">
      <dsp:nvSpPr>
        <dsp:cNvPr id="0" name=""/>
        <dsp:cNvSpPr/>
      </dsp:nvSpPr>
      <dsp:spPr>
        <a:xfrm>
          <a:off x="3126029" y="0"/>
          <a:ext cx="5093226" cy="1710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chemeClr val="tx1"/>
              </a:solidFill>
            </a:rPr>
            <a:t>Patrón fijo.</a:t>
          </a:r>
          <a:r>
            <a:rPr lang="es-ES" sz="2200" kern="1200" dirty="0" smtClean="0"/>
            <a:t>  La economía que lo maneja está obligada a ajustar los precios e ingresos para mantener el equilibrio en el mercado</a:t>
          </a:r>
          <a:endParaRPr lang="es-MX" sz="2200" kern="1200" dirty="0"/>
        </a:p>
      </dsp:txBody>
      <dsp:txXfrm>
        <a:off x="4250650" y="0"/>
        <a:ext cx="3968605" cy="1710190"/>
      </dsp:txXfrm>
    </dsp:sp>
    <dsp:sp modelId="{25FD23C3-AEED-4422-80A8-895D1CAFAECD}">
      <dsp:nvSpPr>
        <dsp:cNvPr id="0" name=""/>
        <dsp:cNvSpPr/>
      </dsp:nvSpPr>
      <dsp:spPr>
        <a:xfrm>
          <a:off x="867016" y="171019"/>
          <a:ext cx="1643851" cy="1368152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AC38B3-FFC6-4589-ADF2-F58CCB0DF147}">
      <dsp:nvSpPr>
        <dsp:cNvPr id="0" name=""/>
        <dsp:cNvSpPr/>
      </dsp:nvSpPr>
      <dsp:spPr>
        <a:xfrm>
          <a:off x="3114945" y="1881209"/>
          <a:ext cx="5040540" cy="1710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chemeClr val="tx1"/>
              </a:solidFill>
            </a:rPr>
            <a:t>Híbrido o Controlado.</a:t>
          </a:r>
          <a:r>
            <a:rPr lang="es-ES" sz="2200" kern="1200" dirty="0" smtClean="0"/>
            <a:t> Determinado por las fuerzas de mercado, pero los gobiernos pueden comprar y vender divisas  según sus políticas económicas.</a:t>
          </a:r>
          <a:endParaRPr lang="es-MX" sz="2200" kern="1200" dirty="0"/>
        </a:p>
      </dsp:txBody>
      <dsp:txXfrm>
        <a:off x="4227932" y="1881209"/>
        <a:ext cx="3927553" cy="1710190"/>
      </dsp:txXfrm>
    </dsp:sp>
    <dsp:sp modelId="{472BED72-ECF0-47AD-9128-23AC4ED79CDC}">
      <dsp:nvSpPr>
        <dsp:cNvPr id="0" name=""/>
        <dsp:cNvSpPr/>
      </dsp:nvSpPr>
      <dsp:spPr>
        <a:xfrm>
          <a:off x="880188" y="2052228"/>
          <a:ext cx="1643851" cy="1368152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867237-12E6-4F46-99D5-566AECE661AF}">
      <dsp:nvSpPr>
        <dsp:cNvPr id="0" name=""/>
        <dsp:cNvSpPr/>
      </dsp:nvSpPr>
      <dsp:spPr>
        <a:xfrm>
          <a:off x="3212692" y="3762418"/>
          <a:ext cx="4981444" cy="1710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chemeClr val="tx1"/>
              </a:solidFill>
            </a:rPr>
            <a:t>Flexible o Flotante. </a:t>
          </a:r>
          <a:r>
            <a:rPr lang="es-ES" sz="2200" kern="1200" dirty="0" smtClean="0"/>
            <a:t>Determinado exclusivamente por las fuerzas del mercado (Oferta y demanda).</a:t>
          </a:r>
          <a:endParaRPr lang="es-MX" sz="2200" kern="1200" dirty="0"/>
        </a:p>
      </dsp:txBody>
      <dsp:txXfrm>
        <a:off x="4312631" y="3762418"/>
        <a:ext cx="3881506" cy="1710190"/>
      </dsp:txXfrm>
    </dsp:sp>
    <dsp:sp modelId="{B99E9DBE-6911-46E4-B967-FE5AEFBDD5CA}">
      <dsp:nvSpPr>
        <dsp:cNvPr id="0" name=""/>
        <dsp:cNvSpPr/>
      </dsp:nvSpPr>
      <dsp:spPr>
        <a:xfrm>
          <a:off x="894962" y="3933437"/>
          <a:ext cx="1643851" cy="1368152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ineroenimagen.com/2014-12-10/47664" TargetMode="External"/><Relationship Id="rId3" Type="http://schemas.openxmlformats.org/officeDocument/2006/relationships/hyperlink" Target="http://terrassa.campusanuncios.com/curso-de-mercado-de-divisas-forex-iid-167100424" TargetMode="External"/><Relationship Id="rId7" Type="http://schemas.openxmlformats.org/officeDocument/2006/relationships/hyperlink" Target="http://www.preciodeloro.es/2012/04/mercado-de-valores-y-mercado-de-divisas.html" TargetMode="External"/><Relationship Id="rId2" Type="http://schemas.openxmlformats.org/officeDocument/2006/relationships/hyperlink" Target="http://www.ifxglobal.com/mer_for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aderexperto.com/wp/2012/03/fx-trading-trading-en-el-mercado-de-divisas/" TargetMode="External"/><Relationship Id="rId5" Type="http://schemas.openxmlformats.org/officeDocument/2006/relationships/hyperlink" Target="http://www.ganaiviaja.com/comercio-del-mercado-de-divisas/" TargetMode="External"/><Relationship Id="rId4" Type="http://schemas.openxmlformats.org/officeDocument/2006/relationships/hyperlink" Target="http://www.fx-pq.com/es.html" TargetMode="External"/><Relationship Id="rId9" Type="http://schemas.openxmlformats.org/officeDocument/2006/relationships/hyperlink" Target="http://www.expansion.com/diccionario-economico/mercado-de-divisa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 fontScale="85000" lnSpcReduction="20000"/>
          </a:bodyPr>
          <a:lstStyle/>
          <a:p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Samuelson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Paul A,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Nordhaus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William D. (2010). </a:t>
            </a:r>
            <a:r>
              <a:rPr lang="es-ES" sz="2400" i="1" dirty="0" smtClean="0">
                <a:latin typeface="Arial" pitchFamily="34" charset="0"/>
                <a:cs typeface="Arial" pitchFamily="34" charset="0"/>
              </a:rPr>
              <a:t>Economía con aplicaciones en Latinoamérica  19ª edición.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Perú: Mc Graw Hill</a:t>
            </a:r>
          </a:p>
          <a:p>
            <a:r>
              <a:rPr lang="es-MX" sz="2400" dirty="0">
                <a:hlinkClick r:id="rId2"/>
              </a:rPr>
              <a:t>http://www.ifxglobal.com/mer_forex.htm</a:t>
            </a:r>
            <a:endParaRPr lang="es-MX" sz="2400" dirty="0"/>
          </a:p>
          <a:p>
            <a:r>
              <a:rPr lang="es-MX" sz="2400" dirty="0">
                <a:hlinkClick r:id="rId3"/>
              </a:rPr>
              <a:t>http://terrassa.campusanuncios.com/curso-de-mercado-de-divisas-forex-iid-167100424</a:t>
            </a:r>
            <a:endParaRPr lang="es-MX" sz="2400" dirty="0"/>
          </a:p>
          <a:p>
            <a:r>
              <a:rPr lang="es-MX" sz="2400" dirty="0">
                <a:hlinkClick r:id="rId4"/>
              </a:rPr>
              <a:t>http://www.fx-pq.com/es.html</a:t>
            </a:r>
            <a:endParaRPr lang="es-MX" sz="2400" dirty="0"/>
          </a:p>
          <a:p>
            <a:r>
              <a:rPr lang="es-MX" sz="2400" dirty="0">
                <a:hlinkClick r:id="rId5"/>
              </a:rPr>
              <a:t>http://www.ganaiviaja.com/comercio-del-mercado-de-divisas/</a:t>
            </a:r>
            <a:endParaRPr lang="es-MX" sz="2400" dirty="0"/>
          </a:p>
          <a:p>
            <a:r>
              <a:rPr lang="es-MX" sz="2400" dirty="0">
                <a:hlinkClick r:id="rId6"/>
              </a:rPr>
              <a:t>http://traderexperto.com/wp/2012/03/fx-trading-trading-en-el-mercado-de-divisas/</a:t>
            </a:r>
            <a:endParaRPr lang="es-MX" sz="2400" dirty="0"/>
          </a:p>
          <a:p>
            <a:r>
              <a:rPr lang="es-MX" sz="2400" dirty="0">
                <a:hlinkClick r:id="rId7"/>
              </a:rPr>
              <a:t>http://www.preciodeloro.es/2012/04/mercado-de-valores-y-mercado-de-divisas.html</a:t>
            </a:r>
            <a:endParaRPr lang="es-MX" sz="2400" dirty="0"/>
          </a:p>
          <a:p>
            <a:r>
              <a:rPr lang="es-MX" sz="2400" dirty="0">
                <a:hlinkClick r:id="rId8"/>
              </a:rPr>
              <a:t>http://www.dineroenimagen.com/2014-12-10/47664</a:t>
            </a:r>
            <a:endParaRPr lang="es-MX" sz="2400" dirty="0"/>
          </a:p>
          <a:p>
            <a:r>
              <a:rPr lang="es-MX" sz="2400" dirty="0">
                <a:hlinkClick r:id="rId9"/>
              </a:rPr>
              <a:t>http://www.expansion.com/diccionario-economico/mercado-de-divisas.html</a:t>
            </a:r>
            <a:endParaRPr lang="es-MX" sz="2400" dirty="0"/>
          </a:p>
          <a:p>
            <a:pPr marL="0" indent="0">
              <a:buNone/>
            </a:pPr>
            <a:endParaRPr lang="es-MX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Contaduría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Tipo de cambio y sistema monetario internacional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Angélica Lira Díaz, Flor de María Mendoza Austria, Lucía Teresa Soberanes Rivas.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Enero- 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44816" cy="1498178"/>
          </a:xfrm>
        </p:spPr>
        <p:txBody>
          <a:bodyPr/>
          <a:lstStyle/>
          <a:p>
            <a:r>
              <a:rPr lang="fr-FR" b="1" u="sng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Tipo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cambio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sistema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monetario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internacional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91680" y="1883965"/>
            <a:ext cx="6995120" cy="5217443"/>
          </a:xfrm>
        </p:spPr>
        <p:txBody>
          <a:bodyPr>
            <a:normAutofit fontScale="475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 marL="0" indent="0" algn="just"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dirty="0"/>
              <a:t>The exchange rate is the price of one unit of foreign currency expressed in terms of the national </a:t>
            </a:r>
            <a:r>
              <a:rPr lang="en-US" dirty="0" smtClean="0"/>
              <a:t>currency. </a:t>
            </a:r>
            <a:r>
              <a:rPr lang="en-US" dirty="0"/>
              <a:t>In this </a:t>
            </a:r>
            <a:r>
              <a:rPr lang="en-US" dirty="0" smtClean="0"/>
              <a:t>sense, </a:t>
            </a:r>
            <a:r>
              <a:rPr lang="en-US" dirty="0"/>
              <a:t>the exchange rate is the number of units of currency to be delivered for a </a:t>
            </a:r>
            <a:r>
              <a:rPr lang="en-US" dirty="0" smtClean="0"/>
              <a:t>foreign, </a:t>
            </a:r>
            <a:r>
              <a:rPr lang="en-US" dirty="0"/>
              <a:t>or similarly currency, the number of units of national currency obtained when selling one unit of </a:t>
            </a:r>
            <a:r>
              <a:rPr lang="en-US" dirty="0" smtClean="0"/>
              <a:t>foreign.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dirty="0"/>
              <a:t>Exchange rate policy in Mexico is the responsibility of the Foreign Exchange </a:t>
            </a:r>
            <a:r>
              <a:rPr lang="en-US" dirty="0" smtClean="0"/>
              <a:t>Commission. </a:t>
            </a:r>
            <a:r>
              <a:rPr lang="en-US" dirty="0"/>
              <a:t>This committee is composed of officials of both the Secretariat of Finance and Public Credit and the Bank of </a:t>
            </a:r>
            <a:r>
              <a:rPr lang="en-US" dirty="0" smtClean="0"/>
              <a:t>Mexico. </a:t>
            </a:r>
            <a:r>
              <a:rPr lang="en-US" dirty="0"/>
              <a:t>In late </a:t>
            </a:r>
            <a:r>
              <a:rPr lang="en-US" dirty="0" smtClean="0"/>
              <a:t>1994, </a:t>
            </a:r>
            <a:r>
              <a:rPr lang="en-US" dirty="0"/>
              <a:t>the Foreign Exchange Commission agreed that the exchange rate regime in Mexico was </a:t>
            </a:r>
            <a:r>
              <a:rPr lang="en-US" dirty="0" smtClean="0"/>
              <a:t>flexible. </a:t>
            </a:r>
            <a:r>
              <a:rPr lang="en-US" dirty="0"/>
              <a:t>The flexible exchange rate is determined freely and obeying only market </a:t>
            </a:r>
            <a:r>
              <a:rPr lang="en-US" dirty="0" smtClean="0"/>
              <a:t>forces.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US" dirty="0"/>
              <a:t>The international monetary system (</a:t>
            </a:r>
            <a:r>
              <a:rPr lang="en-US" dirty="0" smtClean="0"/>
              <a:t>IMS) </a:t>
            </a:r>
            <a:r>
              <a:rPr lang="en-US" dirty="0"/>
              <a:t>is the set of institutions, rules and agreements governing the commercial and financial activities of international character between countries</a:t>
            </a:r>
            <a:r>
              <a:rPr lang="en-US" dirty="0" smtClean="0"/>
              <a:t>. </a:t>
            </a:r>
            <a:r>
              <a:rPr lang="en-US" dirty="0"/>
              <a:t>The SMI regulates payments and receipts arising from international economic </a:t>
            </a:r>
            <a:r>
              <a:rPr lang="en-US" dirty="0" smtClean="0"/>
              <a:t>transactions. </a:t>
            </a:r>
            <a:r>
              <a:rPr lang="en-US" dirty="0"/>
              <a:t>Its main objective is to generate monetary liquidity </a:t>
            </a:r>
            <a:r>
              <a:rPr lang="en-US" dirty="0" smtClean="0"/>
              <a:t>(by </a:t>
            </a:r>
            <a:r>
              <a:rPr lang="en-US" dirty="0"/>
              <a:t>gold </a:t>
            </a:r>
            <a:r>
              <a:rPr lang="en-US" dirty="0" smtClean="0"/>
              <a:t>reserves, </a:t>
            </a:r>
            <a:r>
              <a:rPr lang="en-US" dirty="0"/>
              <a:t>raw </a:t>
            </a:r>
            <a:r>
              <a:rPr lang="en-US" dirty="0" smtClean="0"/>
              <a:t>materials, </a:t>
            </a:r>
            <a:r>
              <a:rPr lang="en-US" dirty="0"/>
              <a:t>financial assets of any </a:t>
            </a:r>
            <a:r>
              <a:rPr lang="en-US" dirty="0" smtClean="0"/>
              <a:t>country, </a:t>
            </a:r>
            <a:r>
              <a:rPr lang="en-US" dirty="0"/>
              <a:t>supranational financial </a:t>
            </a:r>
            <a:r>
              <a:rPr lang="en-US" dirty="0" smtClean="0"/>
              <a:t>assets, </a:t>
            </a:r>
            <a:r>
              <a:rPr lang="en-US" dirty="0"/>
              <a:t>etc</a:t>
            </a:r>
            <a:r>
              <a:rPr lang="en-US" dirty="0" smtClean="0"/>
              <a:t>.) </a:t>
            </a:r>
            <a:r>
              <a:rPr lang="en-US" dirty="0"/>
              <a:t>to international business, and therefore the counterparts of payments and collections in national currencies or currency develop </a:t>
            </a:r>
            <a:r>
              <a:rPr lang="en-US" dirty="0" smtClean="0"/>
              <a:t>fluidly.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exchange rate, </a:t>
            </a:r>
            <a:r>
              <a:rPr lang="fr-FR" dirty="0">
                <a:latin typeface="Arial" pitchFamily="34" charset="0"/>
                <a:cs typeface="Arial" pitchFamily="34" charset="0"/>
              </a:rPr>
              <a:t>currency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market</a:t>
            </a:r>
            <a:r>
              <a:rPr lang="fr-FR" dirty="0">
                <a:latin typeface="Arial" pitchFamily="34" charset="0"/>
                <a:cs typeface="Arial" pitchFamily="34" charset="0"/>
              </a:rPr>
              <a:t> and international </a:t>
            </a:r>
            <a:r>
              <a:rPr lang="fr-FR" dirty="0">
                <a:latin typeface="Arial" pitchFamily="34" charset="0"/>
                <a:cs typeface="Arial" pitchFamily="34" charset="0"/>
              </a:rPr>
              <a:t>monetary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system,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foreign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exchange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1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5901196"/>
              </p:ext>
            </p:extLst>
          </p:nvPr>
        </p:nvGraphicFramePr>
        <p:xfrm>
          <a:off x="1547664" y="548680"/>
          <a:ext cx="739098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76" y="1988839"/>
            <a:ext cx="2966864" cy="2938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73225" y="116632"/>
            <a:ext cx="8229600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Sistemas Monetarios Internacionales</a:t>
            </a:r>
            <a:endParaRPr lang="es-MX" dirty="0"/>
          </a:p>
        </p:txBody>
      </p:sp>
      <p:graphicFrame>
        <p:nvGraphicFramePr>
          <p:cNvPr id="5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243069"/>
              </p:ext>
            </p:extLst>
          </p:nvPr>
        </p:nvGraphicFramePr>
        <p:xfrm>
          <a:off x="683569" y="1038746"/>
          <a:ext cx="821925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http://www.fx-pq.com/gold_forex_fxpq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1038746"/>
            <a:ext cx="2232249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images03.campusanuncios.com/ui/11/08/24/1297680567_167100424_1-Fotos-de--Curso-de-Mercado-de-divisas-FOREX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22922"/>
            <a:ext cx="2448272" cy="2016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www.ifxglobal.com/IMAGENES/cube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459" y="4783162"/>
            <a:ext cx="2190437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65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355976" y="1702549"/>
            <a:ext cx="172819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Intervención del Banco Central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475656" y="1916832"/>
            <a:ext cx="172819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Salida de capital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475656" y="3212976"/>
            <a:ext cx="172819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Demanda de divisas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475656" y="4509120"/>
            <a:ext cx="172819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Importaciones de bienes y servicios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475656" y="5879013"/>
            <a:ext cx="172819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Crecimiento económico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164288" y="4562544"/>
            <a:ext cx="172819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Exportaciones de bienes y servicios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7164288" y="3286725"/>
            <a:ext cx="172819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Oferta de divisas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64288" y="1844824"/>
            <a:ext cx="172819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Entrada de capital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4355976" y="3429000"/>
            <a:ext cx="172819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Tipo de cambio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355976" y="5301208"/>
            <a:ext cx="172819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Transferencias</a:t>
            </a:r>
          </a:p>
        </p:txBody>
      </p:sp>
      <p:cxnSp>
        <p:nvCxnSpPr>
          <p:cNvPr id="14" name="13 Conector recto de flecha"/>
          <p:cNvCxnSpPr/>
          <p:nvPr/>
        </p:nvCxnSpPr>
        <p:spPr>
          <a:xfrm flipH="1">
            <a:off x="3203848" y="2348880"/>
            <a:ext cx="1152128" cy="864096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6120172" y="2348880"/>
            <a:ext cx="1008112" cy="937845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flipH="1" flipV="1">
            <a:off x="3177790" y="3859308"/>
            <a:ext cx="1178186" cy="1441900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V="1">
            <a:off x="6084168" y="3933056"/>
            <a:ext cx="1080120" cy="136815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5" idx="2"/>
            <a:endCxn id="6" idx="0"/>
          </p:cNvCxnSpPr>
          <p:nvPr/>
        </p:nvCxnSpPr>
        <p:spPr>
          <a:xfrm>
            <a:off x="2339752" y="2286164"/>
            <a:ext cx="0" cy="92681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11" idx="2"/>
            <a:endCxn id="10" idx="0"/>
          </p:cNvCxnSpPr>
          <p:nvPr/>
        </p:nvCxnSpPr>
        <p:spPr>
          <a:xfrm>
            <a:off x="8028384" y="2491155"/>
            <a:ext cx="0" cy="795570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endCxn id="6" idx="2"/>
          </p:cNvCxnSpPr>
          <p:nvPr/>
        </p:nvCxnSpPr>
        <p:spPr>
          <a:xfrm flipV="1">
            <a:off x="2339752" y="3859307"/>
            <a:ext cx="0" cy="649813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8" idx="0"/>
            <a:endCxn id="7" idx="2"/>
          </p:cNvCxnSpPr>
          <p:nvPr/>
        </p:nvCxnSpPr>
        <p:spPr>
          <a:xfrm flipV="1">
            <a:off x="2339752" y="5432450"/>
            <a:ext cx="0" cy="446563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9" idx="0"/>
            <a:endCxn id="10" idx="2"/>
          </p:cNvCxnSpPr>
          <p:nvPr/>
        </p:nvCxnSpPr>
        <p:spPr>
          <a:xfrm flipV="1">
            <a:off x="8028384" y="3933056"/>
            <a:ext cx="0" cy="62948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1619672" y="476671"/>
            <a:ext cx="7272808" cy="646331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Cada país ofrece su moneda en razón de la demanda de la misma.  Si las Divisas ∆ entonces la D baja ; Si la D∆ entonces las divisas bajan.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115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2514700" y="492362"/>
            <a:ext cx="5180237" cy="2337225"/>
          </a:xfrm>
          <a:prstGeom prst="ellipse">
            <a:avLst/>
          </a:prstGeom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4 Flecha abajo"/>
          <p:cNvSpPr/>
          <p:nvPr/>
        </p:nvSpPr>
        <p:spPr>
          <a:xfrm>
            <a:off x="4610889" y="5166670"/>
            <a:ext cx="1003922" cy="642510"/>
          </a:xfrm>
          <a:prstGeom prst="downArrow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" name="5 Grupo"/>
          <p:cNvGrpSpPr/>
          <p:nvPr/>
        </p:nvGrpSpPr>
        <p:grpSpPr>
          <a:xfrm>
            <a:off x="2703438" y="5680678"/>
            <a:ext cx="4818825" cy="1204706"/>
            <a:chOff x="1705387" y="5431235"/>
            <a:chExt cx="4818825" cy="1204706"/>
          </a:xfrm>
        </p:grpSpPr>
        <p:sp>
          <p:nvSpPr>
            <p:cNvPr id="17" name="16 Rectángulo"/>
            <p:cNvSpPr/>
            <p:nvPr/>
          </p:nvSpPr>
          <p:spPr>
            <a:xfrm>
              <a:off x="1705387" y="5431235"/>
              <a:ext cx="4818825" cy="120470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1705387" y="5431235"/>
              <a:ext cx="4818825" cy="1204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8704" tIns="298704" rIns="298704" bIns="298704" numCol="1" spcCol="1270" anchor="ctr" anchorCtr="0">
              <a:noAutofit/>
            </a:bodyPr>
            <a:lstStyle/>
            <a:p>
              <a:pPr lvl="0" algn="ctr" defTabSz="1866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4200" kern="1200" dirty="0" smtClean="0"/>
                <a:t>Mercado de Divisas</a:t>
              </a:r>
              <a:endParaRPr lang="es-MX" sz="4200" kern="1200" dirty="0"/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4398058" y="2699431"/>
            <a:ext cx="1807059" cy="1807059"/>
            <a:chOff x="3400007" y="2449988"/>
            <a:chExt cx="1807059" cy="1807059"/>
          </a:xfrm>
        </p:grpSpPr>
        <p:sp>
          <p:nvSpPr>
            <p:cNvPr id="15" name="14 Elipse"/>
            <p:cNvSpPr/>
            <p:nvPr/>
          </p:nvSpPr>
          <p:spPr>
            <a:xfrm>
              <a:off x="3400007" y="2449988"/>
              <a:ext cx="1807059" cy="1807059"/>
            </a:xfrm>
            <a:prstGeom prst="ellipse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Elipse 8"/>
            <p:cNvSpPr/>
            <p:nvPr/>
          </p:nvSpPr>
          <p:spPr>
            <a:xfrm>
              <a:off x="3664645" y="2714626"/>
              <a:ext cx="1277783" cy="12777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kern="1200" dirty="0" smtClean="0">
                  <a:solidFill>
                    <a:schemeClr val="tx1"/>
                  </a:solidFill>
                </a:rPr>
                <a:t>El precio de la divisa está determinado por la oferta y la demanda de éstas</a:t>
              </a:r>
              <a:endParaRPr lang="es-MX" sz="1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2854006" y="1303618"/>
            <a:ext cx="1807059" cy="1807059"/>
            <a:chOff x="1855955" y="1054175"/>
            <a:chExt cx="1807059" cy="1807059"/>
          </a:xfrm>
        </p:grpSpPr>
        <p:sp>
          <p:nvSpPr>
            <p:cNvPr id="13" name="12 Elipse"/>
            <p:cNvSpPr/>
            <p:nvPr/>
          </p:nvSpPr>
          <p:spPr>
            <a:xfrm>
              <a:off x="1855955" y="1054175"/>
              <a:ext cx="1807059" cy="1807059"/>
            </a:xfrm>
            <a:prstGeom prst="ellipse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2340759"/>
                <a:satOff val="-2919"/>
                <a:lumOff val="686"/>
                <a:alphaOff val="0"/>
              </a:schemeClr>
            </a:fillRef>
            <a:effectRef idx="1">
              <a:schemeClr val="accent2">
                <a:hueOff val="2340759"/>
                <a:satOff val="-2919"/>
                <a:lumOff val="68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Elipse 10"/>
            <p:cNvSpPr/>
            <p:nvPr/>
          </p:nvSpPr>
          <p:spPr>
            <a:xfrm>
              <a:off x="2120593" y="1318813"/>
              <a:ext cx="1277783" cy="12777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kern="1200" dirty="0" smtClean="0">
                  <a:solidFill>
                    <a:schemeClr val="tx1"/>
                  </a:solidFill>
                </a:rPr>
                <a:t>Valor de las monedas en la que se realizan transacciones comerciales</a:t>
              </a:r>
              <a:endParaRPr lang="es-MX" sz="1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5333639" y="906828"/>
            <a:ext cx="1807059" cy="1807059"/>
            <a:chOff x="4335588" y="657385"/>
            <a:chExt cx="1807059" cy="1807059"/>
          </a:xfrm>
        </p:grpSpPr>
        <p:sp>
          <p:nvSpPr>
            <p:cNvPr id="11" name="10 Elipse"/>
            <p:cNvSpPr/>
            <p:nvPr/>
          </p:nvSpPr>
          <p:spPr>
            <a:xfrm>
              <a:off x="4335588" y="657385"/>
              <a:ext cx="1807059" cy="1807059"/>
            </a:xfrm>
            <a:prstGeom prst="ellipse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1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Elipse 12"/>
            <p:cNvSpPr/>
            <p:nvPr/>
          </p:nvSpPr>
          <p:spPr>
            <a:xfrm>
              <a:off x="4600226" y="922023"/>
              <a:ext cx="1277783" cy="12777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kern="1200" dirty="0" smtClean="0">
                  <a:solidFill>
                    <a:schemeClr val="tx1"/>
                  </a:solidFill>
                </a:rPr>
                <a:t>No tiene sede física concreta</a:t>
              </a:r>
              <a:endParaRPr lang="es-MX" sz="14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9 Forma"/>
          <p:cNvSpPr/>
          <p:nvPr/>
        </p:nvSpPr>
        <p:spPr>
          <a:xfrm>
            <a:off x="1619672" y="420040"/>
            <a:ext cx="7274389" cy="5501563"/>
          </a:xfrm>
          <a:prstGeom prst="funnel">
            <a:avLst/>
          </a:pr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0182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37 Abrir llave"/>
          <p:cNvSpPr/>
          <p:nvPr/>
        </p:nvSpPr>
        <p:spPr>
          <a:xfrm>
            <a:off x="1907719" y="908720"/>
            <a:ext cx="71993" cy="52565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0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683907" y="3265820"/>
            <a:ext cx="1583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MERCADO DE</a:t>
            </a:r>
          </a:p>
          <a:p>
            <a:pPr algn="ctr"/>
            <a:r>
              <a:rPr lang="es-ES" sz="1000" dirty="0" smtClean="0"/>
              <a:t> DIVISAS</a:t>
            </a:r>
            <a:endParaRPr lang="es-MX" sz="10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1800200" y="5498068"/>
            <a:ext cx="2375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TIPOS DE OPERACIONES QUE SE</a:t>
            </a:r>
          </a:p>
          <a:p>
            <a:pPr algn="ctr"/>
            <a:r>
              <a:rPr lang="es-ES" sz="1000" dirty="0" smtClean="0"/>
              <a:t> REALIZAN</a:t>
            </a:r>
            <a:endParaRPr lang="es-MX" sz="1000" dirty="0"/>
          </a:p>
        </p:txBody>
      </p:sp>
      <p:sp>
        <p:nvSpPr>
          <p:cNvPr id="41" name="40 CuadroTexto"/>
          <p:cNvSpPr txBox="1"/>
          <p:nvPr/>
        </p:nvSpPr>
        <p:spPr>
          <a:xfrm>
            <a:off x="1512168" y="3553852"/>
            <a:ext cx="215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FUNCIONES Y </a:t>
            </a:r>
          </a:p>
          <a:p>
            <a:pPr algn="ctr"/>
            <a:r>
              <a:rPr lang="es-ES" sz="1000" dirty="0" smtClean="0"/>
              <a:t>CARACTERÍSTICAS</a:t>
            </a:r>
            <a:endParaRPr lang="es-MX" sz="1000" dirty="0"/>
          </a:p>
        </p:txBody>
      </p:sp>
      <p:sp>
        <p:nvSpPr>
          <p:cNvPr id="42" name="41 CuadroTexto"/>
          <p:cNvSpPr txBox="1"/>
          <p:nvPr/>
        </p:nvSpPr>
        <p:spPr>
          <a:xfrm>
            <a:off x="1512168" y="1270501"/>
            <a:ext cx="2375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OFERTA Y DEMANDA </a:t>
            </a:r>
          </a:p>
          <a:p>
            <a:pPr algn="ctr"/>
            <a:r>
              <a:rPr lang="es-ES" sz="1000" dirty="0" smtClean="0"/>
              <a:t>(DETERMINANTES)</a:t>
            </a:r>
            <a:endParaRPr lang="es-MX" sz="1000" dirty="0"/>
          </a:p>
        </p:txBody>
      </p:sp>
      <p:sp>
        <p:nvSpPr>
          <p:cNvPr id="43" name="42 Abrir llave"/>
          <p:cNvSpPr/>
          <p:nvPr/>
        </p:nvSpPr>
        <p:spPr>
          <a:xfrm>
            <a:off x="4032448" y="5248364"/>
            <a:ext cx="45719" cy="11329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000" dirty="0"/>
          </a:p>
        </p:txBody>
      </p:sp>
      <p:sp>
        <p:nvSpPr>
          <p:cNvPr id="44" name="43 Abrir llave"/>
          <p:cNvSpPr/>
          <p:nvPr/>
        </p:nvSpPr>
        <p:spPr>
          <a:xfrm>
            <a:off x="3312368" y="3212976"/>
            <a:ext cx="45719" cy="12961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000" dirty="0"/>
          </a:p>
        </p:txBody>
      </p:sp>
      <p:sp>
        <p:nvSpPr>
          <p:cNvPr id="45" name="44 Abrir llave"/>
          <p:cNvSpPr/>
          <p:nvPr/>
        </p:nvSpPr>
        <p:spPr>
          <a:xfrm>
            <a:off x="3482673" y="764704"/>
            <a:ext cx="45719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000" dirty="0"/>
          </a:p>
        </p:txBody>
      </p:sp>
      <p:sp>
        <p:nvSpPr>
          <p:cNvPr id="46" name="45 CuadroTexto"/>
          <p:cNvSpPr txBox="1"/>
          <p:nvPr/>
        </p:nvSpPr>
        <p:spPr>
          <a:xfrm>
            <a:off x="3096344" y="1763524"/>
            <a:ext cx="15838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OFERTA</a:t>
            </a:r>
            <a:endParaRPr lang="es-MX" sz="1000" dirty="0"/>
          </a:p>
        </p:txBody>
      </p:sp>
      <p:sp>
        <p:nvSpPr>
          <p:cNvPr id="47" name="46 CuadroTexto"/>
          <p:cNvSpPr txBox="1"/>
          <p:nvPr/>
        </p:nvSpPr>
        <p:spPr>
          <a:xfrm>
            <a:off x="3132209" y="755412"/>
            <a:ext cx="17278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DEMANDA</a:t>
            </a:r>
            <a:endParaRPr lang="es-MX" sz="1000" dirty="0"/>
          </a:p>
        </p:txBody>
      </p:sp>
      <p:sp>
        <p:nvSpPr>
          <p:cNvPr id="48" name="47 CuadroTexto"/>
          <p:cNvSpPr txBox="1"/>
          <p:nvPr/>
        </p:nvSpPr>
        <p:spPr>
          <a:xfrm>
            <a:off x="3024336" y="3182779"/>
            <a:ext cx="17278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FUNCIONES</a:t>
            </a:r>
            <a:endParaRPr lang="es-MX" sz="10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2880320" y="4273351"/>
            <a:ext cx="2375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CARACTERÍSTICAS</a:t>
            </a:r>
            <a:endParaRPr lang="es-MX" sz="10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3726414" y="6145559"/>
            <a:ext cx="18178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DE OPCIONES</a:t>
            </a:r>
            <a:endParaRPr lang="es-MX" sz="10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3672408" y="5857527"/>
            <a:ext cx="18358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DE FUTUROS</a:t>
            </a:r>
            <a:endParaRPr lang="es-MX" sz="10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3564396" y="5569495"/>
            <a:ext cx="18358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DE PLAZO</a:t>
            </a:r>
            <a:endParaRPr lang="es-MX" sz="10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3672408" y="5209455"/>
            <a:ext cx="18358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DE CONTADO</a:t>
            </a:r>
            <a:endParaRPr lang="es-MX" sz="1000" dirty="0"/>
          </a:p>
        </p:txBody>
      </p:sp>
      <p:sp>
        <p:nvSpPr>
          <p:cNvPr id="54" name="53 CuadroTexto"/>
          <p:cNvSpPr txBox="1"/>
          <p:nvPr/>
        </p:nvSpPr>
        <p:spPr>
          <a:xfrm>
            <a:off x="5328592" y="5642084"/>
            <a:ext cx="2735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dirty="0" smtClean="0"/>
              <a:t>2. Según la tendencia a la alza o baja de las propias divisas.</a:t>
            </a:r>
            <a:endParaRPr lang="es-MX" sz="1000" dirty="0"/>
          </a:p>
        </p:txBody>
      </p:sp>
      <p:sp>
        <p:nvSpPr>
          <p:cNvPr id="55" name="54 CuadroTexto"/>
          <p:cNvSpPr txBox="1"/>
          <p:nvPr/>
        </p:nvSpPr>
        <p:spPr>
          <a:xfrm>
            <a:off x="5328592" y="5415027"/>
            <a:ext cx="2735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dirty="0" smtClean="0"/>
              <a:t>1. Según el tipo de interés de la respectiva divisa.</a:t>
            </a:r>
            <a:endParaRPr lang="es-MX" sz="1000" dirty="0"/>
          </a:p>
        </p:txBody>
      </p:sp>
      <p:sp>
        <p:nvSpPr>
          <p:cNvPr id="56" name="55 Abrir llave"/>
          <p:cNvSpPr/>
          <p:nvPr/>
        </p:nvSpPr>
        <p:spPr>
          <a:xfrm>
            <a:off x="5354881" y="5300338"/>
            <a:ext cx="45719" cy="7929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000" dirty="0"/>
          </a:p>
        </p:txBody>
      </p:sp>
      <p:sp>
        <p:nvSpPr>
          <p:cNvPr id="57" name="56 Abrir llave"/>
          <p:cNvSpPr/>
          <p:nvPr/>
        </p:nvSpPr>
        <p:spPr>
          <a:xfrm>
            <a:off x="4320480" y="2780928"/>
            <a:ext cx="45719" cy="1080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000" dirty="0"/>
          </a:p>
        </p:txBody>
      </p:sp>
      <p:sp>
        <p:nvSpPr>
          <p:cNvPr id="58" name="57 Abrir llave"/>
          <p:cNvSpPr/>
          <p:nvPr/>
        </p:nvSpPr>
        <p:spPr>
          <a:xfrm>
            <a:off x="4752528" y="3986771"/>
            <a:ext cx="45719" cy="102640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000" dirty="0"/>
          </a:p>
        </p:txBody>
      </p:sp>
      <p:sp>
        <p:nvSpPr>
          <p:cNvPr id="59" name="58 Abrir llave"/>
          <p:cNvSpPr/>
          <p:nvPr/>
        </p:nvSpPr>
        <p:spPr>
          <a:xfrm>
            <a:off x="4464496" y="547810"/>
            <a:ext cx="45719" cy="7929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000" dirty="0"/>
          </a:p>
        </p:txBody>
      </p:sp>
      <p:sp>
        <p:nvSpPr>
          <p:cNvPr id="60" name="59 Abrir llave"/>
          <p:cNvSpPr/>
          <p:nvPr/>
        </p:nvSpPr>
        <p:spPr>
          <a:xfrm>
            <a:off x="4202753" y="1556792"/>
            <a:ext cx="45719" cy="7929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000" dirty="0"/>
          </a:p>
        </p:txBody>
      </p:sp>
      <p:sp>
        <p:nvSpPr>
          <p:cNvPr id="61" name="60 CuadroTexto"/>
          <p:cNvSpPr txBox="1"/>
          <p:nvPr/>
        </p:nvSpPr>
        <p:spPr>
          <a:xfrm>
            <a:off x="4176464" y="980728"/>
            <a:ext cx="22317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SALIDAS DE CAPITAL</a:t>
            </a:r>
            <a:endParaRPr lang="es-MX" sz="1000" dirty="0"/>
          </a:p>
        </p:txBody>
      </p:sp>
      <p:sp>
        <p:nvSpPr>
          <p:cNvPr id="62" name="61 CuadroTexto"/>
          <p:cNvSpPr txBox="1"/>
          <p:nvPr/>
        </p:nvSpPr>
        <p:spPr>
          <a:xfrm>
            <a:off x="4392489" y="548680"/>
            <a:ext cx="1511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IMPORTACIONES</a:t>
            </a:r>
            <a:endParaRPr lang="es-MX" sz="1000" dirty="0"/>
          </a:p>
        </p:txBody>
      </p:sp>
      <p:sp>
        <p:nvSpPr>
          <p:cNvPr id="63" name="62 CuadroTexto"/>
          <p:cNvSpPr txBox="1"/>
          <p:nvPr/>
        </p:nvSpPr>
        <p:spPr>
          <a:xfrm>
            <a:off x="3960440" y="1988840"/>
            <a:ext cx="2375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ENTRADAS DE CAPITAL</a:t>
            </a:r>
            <a:endParaRPr lang="es-MX" sz="1000" dirty="0"/>
          </a:p>
        </p:txBody>
      </p:sp>
      <p:sp>
        <p:nvSpPr>
          <p:cNvPr id="64" name="63 CuadroTexto"/>
          <p:cNvSpPr txBox="1"/>
          <p:nvPr/>
        </p:nvSpPr>
        <p:spPr>
          <a:xfrm>
            <a:off x="3960440" y="1556792"/>
            <a:ext cx="1943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EXPORTACIONES</a:t>
            </a:r>
            <a:endParaRPr lang="es-MX" sz="1000" dirty="0"/>
          </a:p>
        </p:txBody>
      </p:sp>
      <p:sp>
        <p:nvSpPr>
          <p:cNvPr id="65" name="64 Abrir llave"/>
          <p:cNvSpPr/>
          <p:nvPr/>
        </p:nvSpPr>
        <p:spPr>
          <a:xfrm>
            <a:off x="6074961" y="260648"/>
            <a:ext cx="45719" cy="96630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000" dirty="0"/>
          </a:p>
        </p:txBody>
      </p:sp>
      <p:sp>
        <p:nvSpPr>
          <p:cNvPr id="66" name="65 Abrir llave"/>
          <p:cNvSpPr/>
          <p:nvPr/>
        </p:nvSpPr>
        <p:spPr>
          <a:xfrm>
            <a:off x="6002953" y="1484784"/>
            <a:ext cx="45719" cy="10394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000" dirty="0"/>
          </a:p>
        </p:txBody>
      </p:sp>
      <p:sp>
        <p:nvSpPr>
          <p:cNvPr id="67" name="66 CuadroTexto"/>
          <p:cNvSpPr txBox="1"/>
          <p:nvPr/>
        </p:nvSpPr>
        <p:spPr>
          <a:xfrm>
            <a:off x="6085184" y="325105"/>
            <a:ext cx="34911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dirty="0" smtClean="0"/>
              <a:t>1.Nivel de ingresos domésticos o nacionales.</a:t>
            </a:r>
          </a:p>
          <a:p>
            <a:pPr algn="just"/>
            <a:r>
              <a:rPr lang="es-ES" sz="1000" dirty="0" smtClean="0"/>
              <a:t>2.Precios relativos de los bienes.</a:t>
            </a:r>
          </a:p>
          <a:p>
            <a:pPr algn="just"/>
            <a:r>
              <a:rPr lang="es-ES" sz="1000" dirty="0" smtClean="0"/>
              <a:t>3.Nivel de inversión doméstico.</a:t>
            </a:r>
          </a:p>
          <a:p>
            <a:pPr algn="just"/>
            <a:r>
              <a:rPr lang="es-ES" sz="1000" dirty="0" smtClean="0"/>
              <a:t>4.Diferencial de intereses.</a:t>
            </a:r>
          </a:p>
          <a:p>
            <a:pPr algn="just"/>
            <a:r>
              <a:rPr lang="es-ES" sz="1000" dirty="0" smtClean="0"/>
              <a:t>5. Saldo de la balanza de pagos</a:t>
            </a:r>
            <a:endParaRPr lang="es-MX" sz="1000" dirty="0"/>
          </a:p>
        </p:txBody>
      </p:sp>
      <p:sp>
        <p:nvSpPr>
          <p:cNvPr id="68" name="67 CuadroTexto"/>
          <p:cNvSpPr txBox="1"/>
          <p:nvPr/>
        </p:nvSpPr>
        <p:spPr>
          <a:xfrm>
            <a:off x="6048672" y="1508591"/>
            <a:ext cx="29158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dirty="0" smtClean="0"/>
              <a:t>1. Ingreso mundial o actividad económica internacional.</a:t>
            </a:r>
          </a:p>
          <a:p>
            <a:pPr algn="just"/>
            <a:r>
              <a:rPr lang="es-ES" sz="1000" dirty="0" smtClean="0"/>
              <a:t>2. Precios relativos.</a:t>
            </a:r>
          </a:p>
          <a:p>
            <a:pPr algn="just"/>
            <a:r>
              <a:rPr lang="es-ES" sz="1000" dirty="0" smtClean="0"/>
              <a:t>3. Diferencial de intereses</a:t>
            </a:r>
          </a:p>
          <a:p>
            <a:pPr algn="just"/>
            <a:r>
              <a:rPr lang="es-ES" sz="1000" dirty="0" smtClean="0"/>
              <a:t>4. Calidad o competitividad de la producción doméstica.</a:t>
            </a:r>
            <a:endParaRPr lang="es-MX" sz="1000" dirty="0"/>
          </a:p>
        </p:txBody>
      </p:sp>
      <p:sp>
        <p:nvSpPr>
          <p:cNvPr id="69" name="68 Flecha a la derecha con bandas"/>
          <p:cNvSpPr/>
          <p:nvPr/>
        </p:nvSpPr>
        <p:spPr>
          <a:xfrm>
            <a:off x="4942264" y="5687537"/>
            <a:ext cx="350250" cy="4571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00" dirty="0"/>
          </a:p>
        </p:txBody>
      </p:sp>
      <p:sp>
        <p:nvSpPr>
          <p:cNvPr id="70" name="69 CuadroTexto"/>
          <p:cNvSpPr txBox="1"/>
          <p:nvPr/>
        </p:nvSpPr>
        <p:spPr>
          <a:xfrm>
            <a:off x="4392488" y="2937138"/>
            <a:ext cx="4427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1. Permite la transferencia del poder adquisitivo de unos países a otros.</a:t>
            </a:r>
          </a:p>
          <a:p>
            <a:r>
              <a:rPr lang="es-ES" sz="1000" dirty="0" smtClean="0"/>
              <a:t>2. Proporciona financiación a las operaciones internacionales.</a:t>
            </a:r>
          </a:p>
          <a:p>
            <a:r>
              <a:rPr lang="es-ES" sz="1000" dirty="0" smtClean="0"/>
              <a:t>3. Proporciona cobertura de riesgos de tipos de interés y tipos de cambio a través de los instrumentos que se negocian en él.</a:t>
            </a:r>
            <a:endParaRPr lang="es-MX" sz="1000" dirty="0"/>
          </a:p>
        </p:txBody>
      </p:sp>
      <p:sp>
        <p:nvSpPr>
          <p:cNvPr id="71" name="70 CuadroTexto"/>
          <p:cNvSpPr txBox="1"/>
          <p:nvPr/>
        </p:nvSpPr>
        <p:spPr>
          <a:xfrm>
            <a:off x="4824536" y="4149080"/>
            <a:ext cx="4607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1. La información se puede difundir rápidamente, en tiempo real, a todos los actuantes del mercado.</a:t>
            </a:r>
          </a:p>
          <a:p>
            <a:r>
              <a:rPr lang="es-ES" sz="1000" dirty="0" smtClean="0"/>
              <a:t>2. Homogeneidad de la mercancía, con base en la ley del precio único.</a:t>
            </a:r>
          </a:p>
          <a:p>
            <a:r>
              <a:rPr lang="es-ES" sz="1000" dirty="0" smtClean="0"/>
              <a:t>3. Alto grado de transparencia y perfección.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285087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059631" y="273050"/>
            <a:ext cx="3008313" cy="1162050"/>
          </a:xfrm>
        </p:spPr>
        <p:txBody>
          <a:bodyPr/>
          <a:lstStyle/>
          <a:p>
            <a:pPr algn="ctr"/>
            <a:r>
              <a:rPr lang="es-ES" sz="2800" dirty="0" smtClean="0"/>
              <a:t>Depreciación vs. Devaluación</a:t>
            </a:r>
            <a:endParaRPr lang="es-MX" sz="2800" dirty="0"/>
          </a:p>
        </p:txBody>
      </p:sp>
      <p:sp>
        <p:nvSpPr>
          <p:cNvPr id="9" name="3 Marcador de contenido"/>
          <p:cNvSpPr>
            <a:spLocks noGrp="1"/>
          </p:cNvSpPr>
          <p:nvPr>
            <p:ph idx="1"/>
          </p:nvPr>
        </p:nvSpPr>
        <p:spPr>
          <a:xfrm>
            <a:off x="3923928" y="273050"/>
            <a:ext cx="5040560" cy="6036270"/>
          </a:xfrm>
        </p:spPr>
        <p:txBody>
          <a:bodyPr>
            <a:normAutofit/>
          </a:bodyPr>
          <a:lstStyle/>
          <a:p>
            <a:pPr algn="just"/>
            <a:endParaRPr lang="es-MX" sz="1600" dirty="0" smtClean="0"/>
          </a:p>
          <a:p>
            <a:pPr algn="just"/>
            <a:endParaRPr lang="es-MX" sz="1600" dirty="0"/>
          </a:p>
          <a:p>
            <a:pPr algn="just"/>
            <a:r>
              <a:rPr lang="es-MX" sz="1600" dirty="0" smtClean="0"/>
              <a:t>Los </a:t>
            </a:r>
            <a:r>
              <a:rPr lang="es-MX" sz="1600" dirty="0"/>
              <a:t>dos términos hacen referencia a una p</a:t>
            </a:r>
            <a:r>
              <a:rPr lang="es-MX" sz="1600" b="1" dirty="0"/>
              <a:t>érdida de valor de la moneda nacional frente a una extranjera</a:t>
            </a:r>
            <a:r>
              <a:rPr lang="es-MX" sz="1600" dirty="0"/>
              <a:t>, </a:t>
            </a:r>
            <a:r>
              <a:rPr lang="es-MX" sz="1600" dirty="0" smtClean="0"/>
              <a:t>pero se </a:t>
            </a:r>
            <a:r>
              <a:rPr lang="es-MX" sz="1600" dirty="0"/>
              <a:t>usan en </a:t>
            </a:r>
            <a:r>
              <a:rPr lang="es-MX" sz="1600" dirty="0" smtClean="0"/>
              <a:t>dos </a:t>
            </a:r>
            <a:r>
              <a:rPr lang="es-MX" sz="1600" dirty="0"/>
              <a:t>situaciones muy distintas</a:t>
            </a:r>
            <a:r>
              <a:rPr lang="es-MX" sz="1600" dirty="0" smtClean="0"/>
              <a:t>.</a:t>
            </a:r>
            <a:endParaRPr lang="es-ES" sz="1600" dirty="0" smtClean="0"/>
          </a:p>
          <a:p>
            <a:pPr algn="just"/>
            <a:endParaRPr lang="es-ES" sz="1600" dirty="0"/>
          </a:p>
          <a:p>
            <a:pPr marL="0" indent="0" algn="just">
              <a:buNone/>
            </a:pPr>
            <a:endParaRPr lang="es-MX" sz="1600" dirty="0" smtClean="0"/>
          </a:p>
        </p:txBody>
      </p:sp>
      <p:sp>
        <p:nvSpPr>
          <p:cNvPr id="10" name="2 Marcador de texto"/>
          <p:cNvSpPr txBox="1">
            <a:spLocks/>
          </p:cNvSpPr>
          <p:nvPr/>
        </p:nvSpPr>
        <p:spPr>
          <a:xfrm>
            <a:off x="915615" y="1834281"/>
            <a:ext cx="3008313" cy="4691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MX" sz="1600" dirty="0" smtClean="0"/>
          </a:p>
          <a:p>
            <a:pPr algn="just"/>
            <a:r>
              <a:rPr lang="es-MX" sz="1600" dirty="0" smtClean="0"/>
              <a:t>El término </a:t>
            </a:r>
            <a:r>
              <a:rPr lang="es-MX" sz="1600" b="1" dirty="0" smtClean="0"/>
              <a:t>depreciación</a:t>
            </a:r>
            <a:r>
              <a:rPr lang="es-MX" sz="1600" dirty="0" smtClean="0"/>
              <a:t> se usa en un esquema de</a:t>
            </a:r>
            <a:r>
              <a:rPr lang="es-MX" sz="1600" b="1" dirty="0" smtClean="0"/>
              <a:t> flotación libre</a:t>
            </a:r>
            <a:r>
              <a:rPr lang="es-MX" sz="1600" dirty="0" smtClean="0"/>
              <a:t> del tipo de cambio, donde éste es determinado por la interacción de la oferta y la demanda en el mercado.</a:t>
            </a:r>
          </a:p>
          <a:p>
            <a:pPr algn="just"/>
            <a:endParaRPr lang="es-ES" sz="1600" dirty="0" smtClean="0"/>
          </a:p>
          <a:p>
            <a:pPr algn="just"/>
            <a:r>
              <a:rPr lang="es-MX" sz="1600" dirty="0" smtClean="0"/>
              <a:t>La </a:t>
            </a:r>
            <a:r>
              <a:rPr lang="es-MX" sz="1600" b="1" dirty="0" smtClean="0"/>
              <a:t>devaluación</a:t>
            </a:r>
            <a:r>
              <a:rPr lang="es-MX" sz="1600" dirty="0" smtClean="0"/>
              <a:t> se usa en un esquema donde</a:t>
            </a:r>
            <a:r>
              <a:rPr lang="es-MX" sz="1600" b="1" dirty="0" smtClean="0"/>
              <a:t> el gobierno fija el tipo de cambio </a:t>
            </a:r>
            <a:r>
              <a:rPr lang="es-MX" sz="1600" dirty="0" smtClean="0"/>
              <a:t>y anuncia que su valor pasará de uno a otro más elevado.</a:t>
            </a:r>
            <a:endParaRPr lang="es-MX" sz="1600" dirty="0"/>
          </a:p>
        </p:txBody>
      </p:sp>
      <p:pic>
        <p:nvPicPr>
          <p:cNvPr id="11" name="Picture 2" descr="C:\Users\Angélica\Pictures\depreciac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186905"/>
            <a:ext cx="4824536" cy="376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55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797</Words>
  <Application>Microsoft Office PowerPoint</Application>
  <PresentationFormat>Presentación en pantalla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Tema: Tipo de cambio y sistema monetario internacional</vt:lpstr>
      <vt:lpstr>Presentación de PowerPoint</vt:lpstr>
      <vt:lpstr>Sistemas Monetarios Internacionales</vt:lpstr>
      <vt:lpstr>Presentación de PowerPoint</vt:lpstr>
      <vt:lpstr>Presentación de PowerPoint</vt:lpstr>
      <vt:lpstr>Presentación de PowerPoint</vt:lpstr>
      <vt:lpstr>Depreciación vs. Devaluación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34</cp:revision>
  <dcterms:created xsi:type="dcterms:W3CDTF">2014-12-12T16:57:31Z</dcterms:created>
  <dcterms:modified xsi:type="dcterms:W3CDTF">2016-05-16T11:59:37Z</dcterms:modified>
</cp:coreProperties>
</file>