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0" r:id="rId5"/>
    <p:sldId id="258" r:id="rId6"/>
    <p:sldId id="262" r:id="rId7"/>
    <p:sldId id="263" r:id="rId8"/>
    <p:sldId id="264" r:id="rId9"/>
    <p:sldId id="265" r:id="rId10"/>
    <p:sldId id="266" r:id="rId11"/>
    <p:sldId id="267" r:id="rId12"/>
    <p:sldId id="268" r:id="rId13"/>
    <p:sldId id="269" r:id="rId14"/>
    <p:sldId id="270" r:id="rId15"/>
    <p:sldId id="271" r:id="rId16"/>
    <p:sldId id="261"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22201" y="404664"/>
            <a:ext cx="8142287" cy="1431925"/>
          </a:xfrm>
          <a:prstGeom prst="rect">
            <a:avLst/>
          </a:prstGeom>
        </p:spPr>
        <p:txBody>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MX" altLang="es-MX" sz="5000" smtClean="0">
                <a:latin typeface="Arial Narrow" panose="020B0606020202030204" pitchFamily="34" charset="0"/>
              </a:rPr>
              <a:t>RAZONES DE ACTIVIDAD</a:t>
            </a:r>
            <a:endParaRPr lang="es-MX" altLang="es-MX" sz="5000">
              <a:latin typeface="Arial Narrow" panose="020B0606020202030204" pitchFamily="34" charset="0"/>
            </a:endParaRPr>
          </a:p>
        </p:txBody>
      </p:sp>
      <p:sp>
        <p:nvSpPr>
          <p:cNvPr id="3" name="Rectangle 3"/>
          <p:cNvSpPr txBox="1">
            <a:spLocks noChangeArrowheads="1"/>
          </p:cNvSpPr>
          <p:nvPr/>
        </p:nvSpPr>
        <p:spPr>
          <a:xfrm>
            <a:off x="1038101" y="2081064"/>
            <a:ext cx="7926387"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s-MX" altLang="es-MX" sz="2800" dirty="0" smtClean="0">
                <a:latin typeface="Arial Narrow" panose="020B0606020202030204" pitchFamily="34" charset="0"/>
              </a:rPr>
              <a:t>Muestran la intensidad con la cual la empresa utiliza sus activos para generar ventas. Estas razones indican si las inversiones de la empresa en activos de largo y corto plazo son muy pequeños o muy altas.</a:t>
            </a:r>
          </a:p>
          <a:p>
            <a:pPr algn="just">
              <a:buFont typeface="Wingdings" panose="05000000000000000000" pitchFamily="2" charset="2"/>
              <a:buNone/>
            </a:pPr>
            <a:endParaRPr lang="es-MX" altLang="es-MX" sz="2800" dirty="0" smtClean="0">
              <a:latin typeface="Arial Narrow" panose="020B0606020202030204" pitchFamily="34" charset="0"/>
            </a:endParaRPr>
          </a:p>
          <a:p>
            <a:pPr algn="just">
              <a:buFont typeface="Wingdings" panose="05000000000000000000" pitchFamily="2" charset="2"/>
              <a:buNone/>
            </a:pPr>
            <a:r>
              <a:rPr lang="es-MX" altLang="es-MX" sz="2800" dirty="0" smtClean="0">
                <a:latin typeface="Arial Narrow" panose="020B0606020202030204" pitchFamily="34" charset="0"/>
              </a:rPr>
              <a:t>	Si la inversión en un activo es muy grande podría ser que los fondos ligados a este activo se debieran utilizar para propósitos inmediatos más productivos y las formulas son las siguientes:</a:t>
            </a:r>
            <a:endParaRPr lang="es-MX" altLang="es-MX" sz="2800" dirty="0">
              <a:latin typeface="Arial Narrow" panose="020B0606020202030204" pitchFamily="34" charset="0"/>
            </a:endParaRPr>
          </a:p>
        </p:txBody>
      </p:sp>
    </p:spTree>
    <p:extLst>
      <p:ext uri="{BB962C8B-B14F-4D97-AF65-F5344CB8AC3E}">
        <p14:creationId xmlns:p14="http://schemas.microsoft.com/office/powerpoint/2010/main" val="2823192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1619672" y="548680"/>
            <a:ext cx="3983880" cy="56165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endParaRPr lang="es-MX" altLang="es-MX" sz="2200" b="1" dirty="0" smtClean="0">
              <a:latin typeface="Arial Narrow" panose="020B0606020202030204" pitchFamily="34" charset="0"/>
            </a:endParaRPr>
          </a:p>
          <a:p>
            <a:pPr>
              <a:lnSpc>
                <a:spcPct val="90000"/>
              </a:lnSpc>
            </a:pPr>
            <a:r>
              <a:rPr lang="es-MX" altLang="es-MX" sz="2200" b="1" dirty="0" smtClean="0">
                <a:latin typeface="Arial Narrow" panose="020B0606020202030204" pitchFamily="34" charset="0"/>
              </a:rPr>
              <a:t>ROTACIÓN </a:t>
            </a:r>
            <a:r>
              <a:rPr lang="es-MX" altLang="es-MX" sz="2200" b="1" dirty="0" smtClean="0">
                <a:latin typeface="Arial Narrow" panose="020B0606020202030204" pitchFamily="34" charset="0"/>
              </a:rPr>
              <a:t>DE INVENTARIO:</a:t>
            </a:r>
          </a:p>
          <a:p>
            <a:pPr>
              <a:lnSpc>
                <a:spcPct val="90000"/>
              </a:lnSpc>
              <a:buFont typeface="Wingdings" panose="05000000000000000000" pitchFamily="2" charset="2"/>
              <a:buNone/>
            </a:pPr>
            <a:r>
              <a:rPr lang="es-MX" altLang="es-MX" sz="2200" b="1" dirty="0" smtClean="0">
                <a:latin typeface="Arial Narrow" panose="020B0606020202030204" pitchFamily="34" charset="0"/>
              </a:rPr>
              <a:t>	</a:t>
            </a:r>
            <a:r>
              <a:rPr lang="es-MX" altLang="es-MX" sz="1800" dirty="0" smtClean="0">
                <a:latin typeface="Arial Narrow" panose="020B0606020202030204" pitchFamily="34" charset="0"/>
              </a:rPr>
              <a:t>Se utilizan datos del Balance General y del estado de Pérdidas y Ganancias y el </a:t>
            </a:r>
            <a:r>
              <a:rPr lang="es-MX" altLang="es-MX" sz="1800" b="1" dirty="0" smtClean="0">
                <a:latin typeface="Arial Narrow" panose="020B0606020202030204" pitchFamily="34" charset="0"/>
              </a:rPr>
              <a:t>RESULTADO</a:t>
            </a:r>
            <a:r>
              <a:rPr lang="es-MX" altLang="es-MX" sz="1800" dirty="0" smtClean="0">
                <a:latin typeface="Arial Narrow" panose="020B0606020202030204" pitchFamily="34" charset="0"/>
              </a:rPr>
              <a:t> representa el cambio significativamente de los Inventarios durante un periodo de tiempo.</a:t>
            </a:r>
          </a:p>
          <a:p>
            <a:pPr>
              <a:lnSpc>
                <a:spcPct val="90000"/>
              </a:lnSpc>
              <a:buFont typeface="Wingdings" panose="05000000000000000000" pitchFamily="2" charset="2"/>
              <a:buNone/>
            </a:pPr>
            <a:endParaRPr lang="es-MX" altLang="es-MX" sz="1800" dirty="0" smtClean="0">
              <a:latin typeface="Arial Narrow" panose="020B0606020202030204" pitchFamily="34" charset="0"/>
            </a:endParaRPr>
          </a:p>
          <a:p>
            <a:pPr>
              <a:lnSpc>
                <a:spcPct val="90000"/>
              </a:lnSpc>
              <a:buFont typeface="Wingdings" panose="05000000000000000000" pitchFamily="2" charset="2"/>
              <a:buNone/>
            </a:pPr>
            <a:endParaRPr lang="es-MX" altLang="es-MX" sz="1800" dirty="0" smtClean="0">
              <a:latin typeface="Arial Narrow" panose="020B0606020202030204" pitchFamily="34" charset="0"/>
            </a:endParaRPr>
          </a:p>
          <a:p>
            <a:pPr>
              <a:lnSpc>
                <a:spcPct val="90000"/>
              </a:lnSpc>
            </a:pPr>
            <a:r>
              <a:rPr lang="es-MX" altLang="es-MX" sz="2200" b="1" dirty="0" smtClean="0">
                <a:latin typeface="Arial Narrow" panose="020B0606020202030204" pitchFamily="34" charset="0"/>
              </a:rPr>
              <a:t>PERIODO PROMEDIO DE COBRO:</a:t>
            </a:r>
          </a:p>
          <a:p>
            <a:pPr>
              <a:lnSpc>
                <a:spcPct val="90000"/>
              </a:lnSpc>
              <a:buFont typeface="Wingdings" panose="05000000000000000000" pitchFamily="2" charset="2"/>
              <a:buNone/>
            </a:pPr>
            <a:r>
              <a:rPr lang="es-MX" altLang="es-MX" sz="2200" b="1" dirty="0" smtClean="0">
                <a:latin typeface="Arial Narrow" panose="020B0606020202030204" pitchFamily="34" charset="0"/>
              </a:rPr>
              <a:t>	</a:t>
            </a:r>
            <a:r>
              <a:rPr lang="es-MX" altLang="es-MX" sz="1800" dirty="0" smtClean="0">
                <a:latin typeface="Arial Narrow" panose="020B0606020202030204" pitchFamily="34" charset="0"/>
              </a:rPr>
              <a:t>Es una medida de cuanto tiempo toma desde el momento en que se efectúa la venta hasta el momento en que se cobra el efectivo de los clientes y su </a:t>
            </a:r>
            <a:r>
              <a:rPr lang="es-MX" altLang="es-MX" sz="1800" b="1" dirty="0" smtClean="0">
                <a:latin typeface="Arial Narrow" panose="020B0606020202030204" pitchFamily="34" charset="0"/>
              </a:rPr>
              <a:t>RESULTADO </a:t>
            </a:r>
            <a:r>
              <a:rPr lang="es-MX" altLang="es-MX" sz="1800" dirty="0" smtClean="0">
                <a:latin typeface="Arial Narrow" panose="020B0606020202030204" pitchFamily="34" charset="0"/>
              </a:rPr>
              <a:t>indica la eficiencia de la empresa para cobrar sus ventas y también refleja la política de crédito de la empresa.</a:t>
            </a:r>
            <a:endParaRPr lang="es-MX" altLang="es-MX" sz="2200" b="1" dirty="0" smtClean="0">
              <a:latin typeface="Arial Narrow" panose="020B0606020202030204" pitchFamily="34" charset="0"/>
            </a:endParaRPr>
          </a:p>
          <a:p>
            <a:pPr>
              <a:lnSpc>
                <a:spcPct val="90000"/>
              </a:lnSpc>
              <a:buFont typeface="Wingdings" panose="05000000000000000000" pitchFamily="2" charset="2"/>
              <a:buNone/>
            </a:pPr>
            <a:r>
              <a:rPr lang="es-MX" altLang="es-MX" sz="2200" b="1" dirty="0" smtClean="0">
                <a:latin typeface="Arial Narrow" panose="020B0606020202030204" pitchFamily="34" charset="0"/>
              </a:rPr>
              <a:t>	</a:t>
            </a:r>
            <a:endParaRPr lang="es-MX" altLang="es-MX" sz="2200" b="1" dirty="0">
              <a:latin typeface="Arial Narrow" panose="020B0606020202030204" pitchFamily="34" charset="0"/>
            </a:endParaRPr>
          </a:p>
        </p:txBody>
      </p:sp>
      <p:sp>
        <p:nvSpPr>
          <p:cNvPr id="3" name="Rectangle 6"/>
          <p:cNvSpPr txBox="1">
            <a:spLocks noChangeArrowheads="1"/>
          </p:cNvSpPr>
          <p:nvPr/>
        </p:nvSpPr>
        <p:spPr>
          <a:xfrm>
            <a:off x="5436096" y="548680"/>
            <a:ext cx="4032250" cy="554672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Font typeface="Wingdings" panose="05000000000000000000" pitchFamily="2" charset="2"/>
              <a:buNone/>
            </a:pPr>
            <a:endParaRPr lang="es-MX" altLang="es-MX" sz="2800" dirty="0" smtClean="0"/>
          </a:p>
          <a:p>
            <a:pPr>
              <a:lnSpc>
                <a:spcPct val="90000"/>
              </a:lnSpc>
              <a:buFont typeface="Wingdings" panose="05000000000000000000" pitchFamily="2" charset="2"/>
              <a:buNone/>
            </a:pPr>
            <a:endParaRPr lang="es-MX" altLang="es-MX" sz="2800" dirty="0" smtClean="0"/>
          </a:p>
          <a:p>
            <a:pPr>
              <a:lnSpc>
                <a:spcPct val="90000"/>
              </a:lnSpc>
              <a:buFont typeface="Wingdings" panose="05000000000000000000" pitchFamily="2" charset="2"/>
              <a:buNone/>
            </a:pPr>
            <a:r>
              <a:rPr lang="es-MX" altLang="es-MX" sz="2800" dirty="0" smtClean="0"/>
              <a:t>= </a:t>
            </a:r>
            <a:r>
              <a:rPr lang="es-MX" altLang="es-MX" sz="2400" dirty="0" smtClean="0"/>
              <a:t>costo de bienes vendidos</a:t>
            </a:r>
          </a:p>
          <a:p>
            <a:pPr>
              <a:lnSpc>
                <a:spcPct val="90000"/>
              </a:lnSpc>
              <a:buFont typeface="Wingdings" panose="05000000000000000000" pitchFamily="2" charset="2"/>
              <a:buNone/>
            </a:pPr>
            <a:r>
              <a:rPr lang="es-MX" altLang="es-MX" sz="2400" dirty="0" smtClean="0"/>
              <a:t>        inventario promedio</a:t>
            </a:r>
          </a:p>
          <a:p>
            <a:pPr>
              <a:lnSpc>
                <a:spcPct val="90000"/>
              </a:lnSpc>
              <a:buFont typeface="Wingdings" panose="05000000000000000000" pitchFamily="2" charset="2"/>
              <a:buNone/>
            </a:pPr>
            <a:endParaRPr lang="es-MX" altLang="es-MX" sz="2400" dirty="0" smtClean="0"/>
          </a:p>
          <a:p>
            <a:pPr>
              <a:lnSpc>
                <a:spcPct val="90000"/>
              </a:lnSpc>
              <a:buFont typeface="Wingdings" panose="05000000000000000000" pitchFamily="2" charset="2"/>
              <a:buNone/>
            </a:pPr>
            <a:endParaRPr lang="es-MX" altLang="es-MX" sz="2400" dirty="0" smtClean="0"/>
          </a:p>
          <a:p>
            <a:pPr>
              <a:lnSpc>
                <a:spcPct val="90000"/>
              </a:lnSpc>
              <a:buFont typeface="Wingdings" panose="05000000000000000000" pitchFamily="2" charset="2"/>
              <a:buNone/>
            </a:pPr>
            <a:endParaRPr lang="es-MX" altLang="es-MX" sz="2400" dirty="0" smtClean="0"/>
          </a:p>
          <a:p>
            <a:pPr>
              <a:lnSpc>
                <a:spcPct val="90000"/>
              </a:lnSpc>
              <a:buFont typeface="Wingdings" panose="05000000000000000000" pitchFamily="2" charset="2"/>
              <a:buNone/>
            </a:pPr>
            <a:endParaRPr lang="es-MX" altLang="es-MX" sz="2400" dirty="0" smtClean="0"/>
          </a:p>
          <a:p>
            <a:pPr>
              <a:lnSpc>
                <a:spcPct val="90000"/>
              </a:lnSpc>
              <a:buFont typeface="Wingdings" panose="05000000000000000000" pitchFamily="2" charset="2"/>
              <a:buNone/>
            </a:pPr>
            <a:r>
              <a:rPr lang="es-MX" altLang="es-MX" sz="2400" dirty="0" smtClean="0"/>
              <a:t>=    cuentas por cobrar</a:t>
            </a:r>
          </a:p>
          <a:p>
            <a:pPr>
              <a:lnSpc>
                <a:spcPct val="90000"/>
              </a:lnSpc>
              <a:buFont typeface="Wingdings" panose="05000000000000000000" pitchFamily="2" charset="2"/>
              <a:buNone/>
            </a:pPr>
            <a:r>
              <a:rPr lang="es-MX" altLang="es-MX" sz="2400" dirty="0" smtClean="0"/>
              <a:t>   Ventas a crédito promedio       	     por día</a:t>
            </a:r>
            <a:endParaRPr lang="es-MX" altLang="es-MX" sz="2400" dirty="0"/>
          </a:p>
        </p:txBody>
      </p:sp>
      <p:sp>
        <p:nvSpPr>
          <p:cNvPr id="4" name="Line 7"/>
          <p:cNvSpPr>
            <a:spLocks noChangeShapeType="1"/>
          </p:cNvSpPr>
          <p:nvPr/>
        </p:nvSpPr>
        <p:spPr bwMode="auto">
          <a:xfrm>
            <a:off x="5940103" y="1988542"/>
            <a:ext cx="3203898" cy="2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5" name="Line 8"/>
          <p:cNvSpPr>
            <a:spLocks noChangeShapeType="1"/>
          </p:cNvSpPr>
          <p:nvPr/>
        </p:nvSpPr>
        <p:spPr bwMode="auto">
          <a:xfrm>
            <a:off x="5868665" y="4365030"/>
            <a:ext cx="3275335" cy="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375358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1547664" y="762595"/>
            <a:ext cx="4103564" cy="554672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s-MX" altLang="es-MX" sz="2200" b="1" dirty="0" smtClean="0">
              <a:latin typeface="Arial Narrow" panose="020B0606020202030204" pitchFamily="34" charset="0"/>
            </a:endParaRPr>
          </a:p>
          <a:p>
            <a:r>
              <a:rPr lang="es-MX" altLang="es-MX" sz="2200" b="1" dirty="0" smtClean="0">
                <a:latin typeface="Arial Narrow" panose="020B0606020202030204" pitchFamily="34" charset="0"/>
              </a:rPr>
              <a:t>ROTACIÓN </a:t>
            </a:r>
            <a:r>
              <a:rPr lang="es-MX" altLang="es-MX" sz="2200" b="1" dirty="0" smtClean="0">
                <a:latin typeface="Arial Narrow" panose="020B0606020202030204" pitchFamily="34" charset="0"/>
              </a:rPr>
              <a:t>DE ACTIVOS FIJOS:</a:t>
            </a:r>
          </a:p>
          <a:p>
            <a:pPr>
              <a:buFont typeface="Wingdings" panose="05000000000000000000" pitchFamily="2" charset="2"/>
              <a:buNone/>
            </a:pPr>
            <a:r>
              <a:rPr lang="es-MX" altLang="es-MX" sz="2200" b="1" dirty="0" smtClean="0">
                <a:latin typeface="Arial Narrow" panose="020B0606020202030204" pitchFamily="34" charset="0"/>
              </a:rPr>
              <a:t>	</a:t>
            </a:r>
            <a:r>
              <a:rPr lang="es-MX" altLang="es-MX" sz="1800" dirty="0" smtClean="0">
                <a:latin typeface="Arial Narrow" panose="020B0606020202030204" pitchFamily="34" charset="0"/>
              </a:rPr>
              <a:t>Indica que tan intensivamente se están utilizando los activos fijos de la empresa y su </a:t>
            </a:r>
            <a:r>
              <a:rPr lang="es-MX" altLang="es-MX" sz="1800" b="1" dirty="0" smtClean="0">
                <a:latin typeface="Arial Narrow" panose="020B0606020202030204" pitchFamily="34" charset="0"/>
              </a:rPr>
              <a:t>RESULTADO</a:t>
            </a:r>
            <a:r>
              <a:rPr lang="es-MX" altLang="es-MX" sz="1800" dirty="0" smtClean="0">
                <a:latin typeface="Arial Narrow" panose="020B0606020202030204" pitchFamily="34" charset="0"/>
              </a:rPr>
              <a:t> el valor de la producción que se esta obteniendo en relación con el activo fijo con que cuenta la empresa.</a:t>
            </a:r>
          </a:p>
          <a:p>
            <a:pPr>
              <a:buFont typeface="Wingdings" panose="05000000000000000000" pitchFamily="2" charset="2"/>
              <a:buNone/>
            </a:pPr>
            <a:endParaRPr lang="es-MX" altLang="es-MX" sz="1800" dirty="0" smtClean="0">
              <a:latin typeface="Arial Narrow" panose="020B0606020202030204" pitchFamily="34" charset="0"/>
            </a:endParaRPr>
          </a:p>
          <a:p>
            <a:pPr>
              <a:buFont typeface="Wingdings" panose="05000000000000000000" pitchFamily="2" charset="2"/>
              <a:buNone/>
            </a:pPr>
            <a:endParaRPr lang="es-MX" altLang="es-MX" sz="1800" dirty="0" smtClean="0">
              <a:latin typeface="Arial Narrow" panose="020B0606020202030204" pitchFamily="34" charset="0"/>
            </a:endParaRPr>
          </a:p>
          <a:p>
            <a:r>
              <a:rPr lang="es-MX" altLang="es-MX" sz="2200" b="1" dirty="0" smtClean="0">
                <a:latin typeface="Arial Narrow" panose="020B0606020202030204" pitchFamily="34" charset="0"/>
              </a:rPr>
              <a:t>ROTACIÓN </a:t>
            </a:r>
            <a:r>
              <a:rPr lang="es-MX" altLang="es-MX" sz="2200" b="1" dirty="0" smtClean="0">
                <a:latin typeface="Arial Narrow" panose="020B0606020202030204" pitchFamily="34" charset="0"/>
              </a:rPr>
              <a:t>DE ACTIVOS TOTALES:</a:t>
            </a:r>
          </a:p>
          <a:p>
            <a:pPr>
              <a:buFont typeface="Wingdings" panose="05000000000000000000" pitchFamily="2" charset="2"/>
              <a:buNone/>
            </a:pPr>
            <a:r>
              <a:rPr lang="es-MX" altLang="es-MX" sz="2200" b="1" dirty="0" smtClean="0">
                <a:latin typeface="Arial Narrow" panose="020B0606020202030204" pitchFamily="34" charset="0"/>
              </a:rPr>
              <a:t>	</a:t>
            </a:r>
            <a:r>
              <a:rPr lang="es-MX" altLang="es-MX" sz="2000" dirty="0" smtClean="0">
                <a:latin typeface="Arial Narrow" panose="020B0606020202030204" pitchFamily="34" charset="0"/>
              </a:rPr>
              <a:t>El</a:t>
            </a:r>
            <a:r>
              <a:rPr lang="es-MX" altLang="es-MX" sz="2000" b="1" dirty="0" smtClean="0">
                <a:latin typeface="Arial Narrow" panose="020B0606020202030204" pitchFamily="34" charset="0"/>
              </a:rPr>
              <a:t> RESULTADO </a:t>
            </a:r>
            <a:r>
              <a:rPr lang="es-MX" altLang="es-MX" sz="2000" dirty="0" smtClean="0">
                <a:latin typeface="Arial Narrow" panose="020B0606020202030204" pitchFamily="34" charset="0"/>
              </a:rPr>
              <a:t>Refleja que también los activos de la compañía se están utilizando para generar ventas.</a:t>
            </a:r>
            <a:endParaRPr lang="es-MX" altLang="es-MX" sz="2000" b="1" dirty="0">
              <a:latin typeface="Arial Narrow" panose="020B0606020202030204" pitchFamily="34" charset="0"/>
            </a:endParaRPr>
          </a:p>
        </p:txBody>
      </p:sp>
      <p:sp>
        <p:nvSpPr>
          <p:cNvPr id="3" name="Rectangle 6"/>
          <p:cNvSpPr txBox="1">
            <a:spLocks noChangeArrowheads="1"/>
          </p:cNvSpPr>
          <p:nvPr/>
        </p:nvSpPr>
        <p:spPr>
          <a:xfrm>
            <a:off x="5651228" y="762595"/>
            <a:ext cx="3695700" cy="554513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endParaRPr lang="es-MX" altLang="es-MX" sz="2800" smtClean="0"/>
          </a:p>
          <a:p>
            <a:pPr>
              <a:buFont typeface="Wingdings" panose="05000000000000000000" pitchFamily="2" charset="2"/>
              <a:buNone/>
            </a:pPr>
            <a:endParaRPr lang="es-MX" altLang="es-MX" sz="2800" smtClean="0"/>
          </a:p>
          <a:p>
            <a:pPr>
              <a:buFont typeface="Wingdings" panose="05000000000000000000" pitchFamily="2" charset="2"/>
              <a:buNone/>
            </a:pPr>
            <a:r>
              <a:rPr lang="es-MX" altLang="es-MX" sz="2800" smtClean="0"/>
              <a:t>=         ventas</a:t>
            </a:r>
          </a:p>
          <a:p>
            <a:pPr>
              <a:buFont typeface="Wingdings" panose="05000000000000000000" pitchFamily="2" charset="2"/>
              <a:buNone/>
            </a:pPr>
            <a:r>
              <a:rPr lang="es-MX" altLang="es-MX" sz="2800" smtClean="0"/>
              <a:t>		Activos fijos</a:t>
            </a:r>
          </a:p>
          <a:p>
            <a:pPr>
              <a:buFont typeface="Wingdings" panose="05000000000000000000" pitchFamily="2" charset="2"/>
              <a:buNone/>
            </a:pPr>
            <a:endParaRPr lang="es-MX" altLang="es-MX" sz="2800" smtClean="0"/>
          </a:p>
          <a:p>
            <a:pPr>
              <a:buFont typeface="Wingdings" panose="05000000000000000000" pitchFamily="2" charset="2"/>
              <a:buNone/>
            </a:pPr>
            <a:endParaRPr lang="es-MX" altLang="es-MX" sz="2800" smtClean="0"/>
          </a:p>
          <a:p>
            <a:pPr>
              <a:buFont typeface="Wingdings" panose="05000000000000000000" pitchFamily="2" charset="2"/>
              <a:buNone/>
            </a:pPr>
            <a:endParaRPr lang="es-MX" altLang="es-MX" sz="2800" smtClean="0"/>
          </a:p>
          <a:p>
            <a:pPr>
              <a:buFont typeface="Wingdings" panose="05000000000000000000" pitchFamily="2" charset="2"/>
              <a:buNone/>
            </a:pPr>
            <a:r>
              <a:rPr lang="es-MX" altLang="es-MX" sz="2800" smtClean="0"/>
              <a:t>=           ventas</a:t>
            </a:r>
          </a:p>
          <a:p>
            <a:pPr>
              <a:buFont typeface="Wingdings" panose="05000000000000000000" pitchFamily="2" charset="2"/>
              <a:buNone/>
            </a:pPr>
            <a:r>
              <a:rPr lang="es-MX" altLang="es-MX" sz="2800" smtClean="0"/>
              <a:t>		Activos totales</a:t>
            </a:r>
          </a:p>
          <a:p>
            <a:pPr>
              <a:buFont typeface="Wingdings" panose="05000000000000000000" pitchFamily="2" charset="2"/>
              <a:buNone/>
            </a:pPr>
            <a:endParaRPr lang="es-MX" altLang="es-MX" sz="2800"/>
          </a:p>
        </p:txBody>
      </p:sp>
      <p:sp>
        <p:nvSpPr>
          <p:cNvPr id="4" name="Line 7"/>
          <p:cNvSpPr>
            <a:spLocks noChangeShapeType="1"/>
          </p:cNvSpPr>
          <p:nvPr/>
        </p:nvSpPr>
        <p:spPr bwMode="auto">
          <a:xfrm flipV="1">
            <a:off x="6156053" y="2346920"/>
            <a:ext cx="29527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5" name="Line 8"/>
          <p:cNvSpPr>
            <a:spLocks noChangeShapeType="1"/>
          </p:cNvSpPr>
          <p:nvPr/>
        </p:nvSpPr>
        <p:spPr bwMode="auto">
          <a:xfrm>
            <a:off x="6300515" y="4867870"/>
            <a:ext cx="2735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550019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398017" y="473546"/>
            <a:ext cx="7710487" cy="1431925"/>
          </a:xfrm>
          <a:prstGeom prst="rect">
            <a:avLst/>
          </a:prstGeom>
        </p:spPr>
        <p:txBody>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MX" altLang="es-MX" sz="5000" smtClean="0">
                <a:latin typeface="Arial Narrow" panose="020B0606020202030204" pitchFamily="34" charset="0"/>
              </a:rPr>
              <a:t>RAZONES DE RENTABILIDAD</a:t>
            </a:r>
            <a:endParaRPr lang="es-MX" altLang="es-MX" sz="5000">
              <a:latin typeface="Arial Narrow" panose="020B0606020202030204" pitchFamily="34" charset="0"/>
            </a:endParaRPr>
          </a:p>
        </p:txBody>
      </p:sp>
      <p:sp>
        <p:nvSpPr>
          <p:cNvPr id="3" name="Rectangle 3"/>
          <p:cNvSpPr txBox="1">
            <a:spLocks noChangeArrowheads="1"/>
          </p:cNvSpPr>
          <p:nvPr/>
        </p:nvSpPr>
        <p:spPr>
          <a:xfrm>
            <a:off x="1564704" y="2346796"/>
            <a:ext cx="7183760" cy="37465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endParaRPr lang="es-MX" altLang="es-MX" dirty="0" smtClean="0">
              <a:latin typeface="Arial Narrow" panose="020B0606020202030204" pitchFamily="34" charset="0"/>
            </a:endParaRPr>
          </a:p>
          <a:p>
            <a:pPr algn="just">
              <a:buFont typeface="Wingdings" panose="05000000000000000000" pitchFamily="2" charset="2"/>
              <a:buChar char="Ø"/>
            </a:pPr>
            <a:r>
              <a:rPr lang="es-MX" altLang="es-MX" dirty="0" smtClean="0">
                <a:latin typeface="Arial Narrow" panose="020B0606020202030204" pitchFamily="34" charset="0"/>
              </a:rPr>
              <a:t>Miden el éxito de la empresa al ganar un retorno neto en ventas o en una </a:t>
            </a:r>
            <a:r>
              <a:rPr lang="es-MX" altLang="es-MX" dirty="0" smtClean="0">
                <a:latin typeface="Arial Narrow" panose="020B0606020202030204" pitchFamily="34" charset="0"/>
              </a:rPr>
              <a:t>inversión, </a:t>
            </a:r>
            <a:r>
              <a:rPr lang="es-MX" altLang="es-MX" dirty="0" smtClean="0">
                <a:latin typeface="Arial Narrow" panose="020B0606020202030204" pitchFamily="34" charset="0"/>
              </a:rPr>
              <a:t>y</a:t>
            </a:r>
            <a:r>
              <a:rPr lang="es-MX" altLang="es-MX" dirty="0" smtClean="0">
                <a:latin typeface="Arial Narrow" panose="020B0606020202030204" pitchFamily="34" charset="0"/>
              </a:rPr>
              <a:t>a </a:t>
            </a:r>
            <a:r>
              <a:rPr lang="es-MX" altLang="es-MX" dirty="0" smtClean="0">
                <a:latin typeface="Arial Narrow" panose="020B0606020202030204" pitchFamily="34" charset="0"/>
              </a:rPr>
              <a:t>que la utilidad es el objetivo final de la empresa y se clasifica en:</a:t>
            </a:r>
            <a:endParaRPr lang="es-MX" altLang="es-MX" dirty="0">
              <a:latin typeface="Arial Narrow" panose="020B0606020202030204" pitchFamily="34" charset="0"/>
            </a:endParaRPr>
          </a:p>
        </p:txBody>
      </p:sp>
    </p:spTree>
    <p:extLst>
      <p:ext uri="{BB962C8B-B14F-4D97-AF65-F5344CB8AC3E}">
        <p14:creationId xmlns:p14="http://schemas.microsoft.com/office/powerpoint/2010/main" val="2730149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1531144" y="764877"/>
            <a:ext cx="3953668" cy="58324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s-MX" altLang="es-MX" sz="2200" b="1" dirty="0" smtClean="0">
              <a:latin typeface="Arial Narrow" panose="020B0606020202030204" pitchFamily="34" charset="0"/>
            </a:endParaRPr>
          </a:p>
          <a:p>
            <a:r>
              <a:rPr lang="es-MX" altLang="es-MX" sz="2200" b="1" dirty="0" smtClean="0">
                <a:latin typeface="Arial Narrow" panose="020B0606020202030204" pitchFamily="34" charset="0"/>
              </a:rPr>
              <a:t>MARGEN BRUTO DE UTILIDAD:</a:t>
            </a:r>
          </a:p>
          <a:p>
            <a:pPr>
              <a:buFont typeface="Wingdings" panose="05000000000000000000" pitchFamily="2" charset="2"/>
              <a:buNone/>
            </a:pPr>
            <a:r>
              <a:rPr lang="es-MX" altLang="es-MX" sz="2200" b="1" dirty="0" smtClean="0">
                <a:latin typeface="Arial Narrow" panose="020B0606020202030204" pitchFamily="34" charset="0"/>
              </a:rPr>
              <a:t>	</a:t>
            </a:r>
            <a:r>
              <a:rPr lang="es-MX" altLang="es-MX" sz="2000" dirty="0" smtClean="0">
                <a:latin typeface="Arial Narrow" panose="020B0606020202030204" pitchFamily="34" charset="0"/>
              </a:rPr>
              <a:t>Refleja la efectividad de la política de precios y de eficiencia de productividad y su </a:t>
            </a:r>
            <a:r>
              <a:rPr lang="es-MX" altLang="es-MX" sz="2000" b="1" dirty="0" smtClean="0">
                <a:latin typeface="Arial Narrow" panose="020B0606020202030204" pitchFamily="34" charset="0"/>
              </a:rPr>
              <a:t>RESULTADO</a:t>
            </a:r>
            <a:r>
              <a:rPr lang="es-MX" altLang="es-MX" sz="2000" dirty="0" smtClean="0">
                <a:latin typeface="Arial Narrow" panose="020B0606020202030204" pitchFamily="34" charset="0"/>
              </a:rPr>
              <a:t> representa el porcentaje de utilidad.</a:t>
            </a:r>
          </a:p>
          <a:p>
            <a:pPr>
              <a:buFont typeface="Wingdings" panose="05000000000000000000" pitchFamily="2" charset="2"/>
              <a:buNone/>
            </a:pPr>
            <a:endParaRPr lang="es-MX" altLang="es-MX" sz="2000" dirty="0" smtClean="0">
              <a:latin typeface="Arial Narrow" panose="020B0606020202030204" pitchFamily="34" charset="0"/>
            </a:endParaRPr>
          </a:p>
          <a:p>
            <a:pPr>
              <a:buFont typeface="Wingdings" panose="05000000000000000000" pitchFamily="2" charset="2"/>
              <a:buNone/>
            </a:pPr>
            <a:endParaRPr lang="es-MX" altLang="es-MX" sz="2000" dirty="0" smtClean="0">
              <a:latin typeface="Arial Narrow" panose="020B0606020202030204" pitchFamily="34" charset="0"/>
            </a:endParaRPr>
          </a:p>
          <a:p>
            <a:r>
              <a:rPr lang="es-MX" altLang="es-MX" sz="2200" b="1" dirty="0" smtClean="0">
                <a:latin typeface="Arial Narrow" panose="020B0606020202030204" pitchFamily="34" charset="0"/>
              </a:rPr>
              <a:t>MARGEN NETO DE OPERACIÓN:</a:t>
            </a:r>
          </a:p>
          <a:p>
            <a:pPr>
              <a:buFont typeface="Wingdings" panose="05000000000000000000" pitchFamily="2" charset="2"/>
              <a:buNone/>
            </a:pPr>
            <a:r>
              <a:rPr lang="es-MX" altLang="es-MX" sz="2200" b="1" dirty="0" smtClean="0">
                <a:latin typeface="Arial Narrow" panose="020B0606020202030204" pitchFamily="34" charset="0"/>
              </a:rPr>
              <a:t>	</a:t>
            </a:r>
            <a:r>
              <a:rPr lang="es-MX" altLang="es-MX" sz="2000" dirty="0" smtClean="0">
                <a:latin typeface="Arial Narrow" panose="020B0606020202030204" pitchFamily="34" charset="0"/>
              </a:rPr>
              <a:t>Indica la rentabilidad de ventas antes de gastos, de impuestos e interés y el </a:t>
            </a:r>
            <a:r>
              <a:rPr lang="es-MX" altLang="es-MX" sz="2000" b="1" dirty="0" smtClean="0">
                <a:latin typeface="Arial Narrow" panose="020B0606020202030204" pitchFamily="34" charset="0"/>
              </a:rPr>
              <a:t>RESULTADO</a:t>
            </a:r>
            <a:r>
              <a:rPr lang="es-MX" altLang="es-MX" sz="2000" dirty="0" smtClean="0">
                <a:latin typeface="Arial Narrow" panose="020B0606020202030204" pitchFamily="34" charset="0"/>
              </a:rPr>
              <a:t> representa la efectividad de producción y ventas del producto al generar ingresos antes de impuestos.</a:t>
            </a:r>
            <a:endParaRPr lang="es-MX" altLang="es-MX" sz="2200" b="1" dirty="0">
              <a:latin typeface="Arial Narrow" panose="020B0606020202030204" pitchFamily="34" charset="0"/>
            </a:endParaRPr>
          </a:p>
        </p:txBody>
      </p:sp>
      <p:sp>
        <p:nvSpPr>
          <p:cNvPr id="3" name="Rectangle 6"/>
          <p:cNvSpPr txBox="1">
            <a:spLocks noChangeArrowheads="1"/>
          </p:cNvSpPr>
          <p:nvPr/>
        </p:nvSpPr>
        <p:spPr>
          <a:xfrm>
            <a:off x="5484812" y="620861"/>
            <a:ext cx="3695700" cy="58324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endParaRPr lang="es-MX" altLang="es-MX" sz="2800" dirty="0" smtClean="0"/>
          </a:p>
          <a:p>
            <a:pPr>
              <a:buFont typeface="Wingdings" panose="05000000000000000000" pitchFamily="2" charset="2"/>
              <a:buNone/>
            </a:pPr>
            <a:endParaRPr lang="es-MX" altLang="es-MX" sz="2800" dirty="0" smtClean="0"/>
          </a:p>
          <a:p>
            <a:pPr>
              <a:buFont typeface="Wingdings" panose="05000000000000000000" pitchFamily="2" charset="2"/>
              <a:buNone/>
            </a:pPr>
            <a:r>
              <a:rPr lang="es-MX" altLang="es-MX" sz="2800" dirty="0" smtClean="0"/>
              <a:t>= </a:t>
            </a:r>
            <a:r>
              <a:rPr lang="es-MX" altLang="es-MX" sz="2400" dirty="0" smtClean="0"/>
              <a:t>resultado del ejercicio</a:t>
            </a:r>
          </a:p>
          <a:p>
            <a:pPr>
              <a:buFont typeface="Wingdings" panose="05000000000000000000" pitchFamily="2" charset="2"/>
              <a:buNone/>
            </a:pPr>
            <a:r>
              <a:rPr lang="es-MX" altLang="es-MX" sz="2400" dirty="0" smtClean="0"/>
              <a:t>         ventas netas</a:t>
            </a:r>
          </a:p>
          <a:p>
            <a:pPr>
              <a:buFont typeface="Wingdings" panose="05000000000000000000" pitchFamily="2" charset="2"/>
              <a:buNone/>
            </a:pPr>
            <a:endParaRPr lang="es-MX" altLang="es-MX" sz="2400" dirty="0" smtClean="0"/>
          </a:p>
          <a:p>
            <a:pPr>
              <a:buFont typeface="Wingdings" panose="05000000000000000000" pitchFamily="2" charset="2"/>
              <a:buNone/>
            </a:pPr>
            <a:endParaRPr lang="es-MX" altLang="es-MX" sz="2400" dirty="0" smtClean="0"/>
          </a:p>
          <a:p>
            <a:pPr>
              <a:buFont typeface="Wingdings" panose="05000000000000000000" pitchFamily="2" charset="2"/>
              <a:buNone/>
            </a:pPr>
            <a:endParaRPr lang="es-ES" altLang="es-MX" sz="2400" dirty="0" smtClean="0"/>
          </a:p>
          <a:p>
            <a:pPr>
              <a:buFont typeface="Wingdings" panose="05000000000000000000" pitchFamily="2" charset="2"/>
              <a:buNone/>
            </a:pPr>
            <a:endParaRPr lang="es-MX" altLang="es-MX" sz="2400" dirty="0" smtClean="0"/>
          </a:p>
          <a:p>
            <a:pPr>
              <a:buFont typeface="Wingdings" panose="05000000000000000000" pitchFamily="2" charset="2"/>
              <a:buNone/>
            </a:pPr>
            <a:endParaRPr lang="es-MX" altLang="es-MX" sz="2400" dirty="0" smtClean="0"/>
          </a:p>
          <a:p>
            <a:pPr>
              <a:buFont typeface="Wingdings" panose="05000000000000000000" pitchFamily="2" charset="2"/>
              <a:buNone/>
            </a:pPr>
            <a:r>
              <a:rPr lang="es-MX" altLang="es-MX" sz="2400" dirty="0" smtClean="0"/>
              <a:t>= ingresos de operación</a:t>
            </a:r>
          </a:p>
          <a:p>
            <a:pPr>
              <a:buFont typeface="Wingdings" panose="05000000000000000000" pitchFamily="2" charset="2"/>
              <a:buNone/>
            </a:pPr>
            <a:r>
              <a:rPr lang="es-MX" altLang="es-MX" sz="2400" dirty="0" smtClean="0"/>
              <a:t>              ventas</a:t>
            </a:r>
            <a:endParaRPr lang="es-MX" altLang="es-MX" sz="2400" dirty="0"/>
          </a:p>
        </p:txBody>
      </p:sp>
      <p:sp>
        <p:nvSpPr>
          <p:cNvPr id="4" name="Line 7"/>
          <p:cNvSpPr>
            <a:spLocks noChangeShapeType="1"/>
          </p:cNvSpPr>
          <p:nvPr/>
        </p:nvSpPr>
        <p:spPr bwMode="auto">
          <a:xfrm>
            <a:off x="5934075" y="2205186"/>
            <a:ext cx="3095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5" name="Line 8"/>
          <p:cNvSpPr>
            <a:spLocks noChangeShapeType="1"/>
          </p:cNvSpPr>
          <p:nvPr/>
        </p:nvSpPr>
        <p:spPr bwMode="auto">
          <a:xfrm>
            <a:off x="5862637" y="5229200"/>
            <a:ext cx="3024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2923954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1368350" y="549275"/>
            <a:ext cx="4222750" cy="58324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MX" altLang="es-MX" sz="2000" b="1" smtClean="0">
                <a:latin typeface="Arial Narrow" panose="020B0606020202030204" pitchFamily="34" charset="0"/>
              </a:rPr>
              <a:t>MARGEN DE UTILIDAD EN VENTAS:</a:t>
            </a:r>
          </a:p>
          <a:p>
            <a:pPr>
              <a:buFont typeface="Wingdings" panose="05000000000000000000" pitchFamily="2" charset="2"/>
              <a:buNone/>
            </a:pPr>
            <a:r>
              <a:rPr lang="es-MX" altLang="es-MX" sz="2000" b="1" smtClean="0">
                <a:latin typeface="Arial Narrow" panose="020B0606020202030204" pitchFamily="34" charset="0"/>
              </a:rPr>
              <a:t>	</a:t>
            </a:r>
            <a:r>
              <a:rPr lang="es-MX" altLang="es-MX" sz="2000" smtClean="0">
                <a:latin typeface="Arial Narrow" panose="020B0606020202030204" pitchFamily="34" charset="0"/>
              </a:rPr>
              <a:t>Refleja la política de precios relativa a los costos, un índice útil para la toma de decisiones.</a:t>
            </a:r>
          </a:p>
          <a:p>
            <a:pPr>
              <a:buFont typeface="Wingdings" panose="05000000000000000000" pitchFamily="2" charset="2"/>
              <a:buNone/>
            </a:pPr>
            <a:endParaRPr lang="es-MX" altLang="es-MX" sz="2000" smtClean="0">
              <a:latin typeface="Arial Narrow" panose="020B0606020202030204" pitchFamily="34" charset="0"/>
            </a:endParaRPr>
          </a:p>
          <a:p>
            <a:r>
              <a:rPr lang="es-MX" altLang="es-MX" sz="2000" b="1" smtClean="0">
                <a:latin typeface="Arial Narrow" panose="020B0606020202030204" pitchFamily="34" charset="0"/>
              </a:rPr>
              <a:t>RETORNO EN ACTIVOS TOTALES:</a:t>
            </a:r>
          </a:p>
          <a:p>
            <a:pPr>
              <a:buFont typeface="Wingdings" panose="05000000000000000000" pitchFamily="2" charset="2"/>
              <a:buNone/>
            </a:pPr>
            <a:r>
              <a:rPr lang="es-MX" altLang="es-MX" sz="2000" b="1" smtClean="0">
                <a:latin typeface="Arial Narrow" panose="020B0606020202030204" pitchFamily="34" charset="0"/>
              </a:rPr>
              <a:t>	</a:t>
            </a:r>
            <a:r>
              <a:rPr lang="es-MX" altLang="es-MX" sz="2000" smtClean="0">
                <a:latin typeface="Arial Narrow" panose="020B0606020202030204" pitchFamily="34" charset="0"/>
              </a:rPr>
              <a:t>Es el retorno total después de impuestos de la empresa para los accionistas y prestamistas y el RESULTADO representa el porcentaje de utilidad.</a:t>
            </a:r>
          </a:p>
          <a:p>
            <a:pPr>
              <a:buFont typeface="Wingdings" panose="05000000000000000000" pitchFamily="2" charset="2"/>
              <a:buNone/>
            </a:pPr>
            <a:endParaRPr lang="es-MX" altLang="es-MX" sz="2000" smtClean="0">
              <a:latin typeface="Arial Narrow" panose="020B0606020202030204" pitchFamily="34" charset="0"/>
            </a:endParaRPr>
          </a:p>
          <a:p>
            <a:r>
              <a:rPr lang="es-MX" altLang="es-MX" sz="2000" b="1" smtClean="0">
                <a:latin typeface="Arial Narrow" panose="020B0606020202030204" pitchFamily="34" charset="0"/>
              </a:rPr>
              <a:t>RETORNO EN PATRIMONIO:</a:t>
            </a:r>
          </a:p>
          <a:p>
            <a:pPr>
              <a:buFont typeface="Wingdings" panose="05000000000000000000" pitchFamily="2" charset="2"/>
              <a:buNone/>
            </a:pPr>
            <a:r>
              <a:rPr lang="es-MX" altLang="es-MX" sz="2000" b="1" smtClean="0">
                <a:latin typeface="Arial Narrow" panose="020B0606020202030204" pitchFamily="34" charset="0"/>
              </a:rPr>
              <a:t>	</a:t>
            </a:r>
            <a:r>
              <a:rPr lang="es-MX" altLang="es-MX" sz="2000" smtClean="0">
                <a:latin typeface="Arial Narrow" panose="020B0606020202030204" pitchFamily="34" charset="0"/>
              </a:rPr>
              <a:t>El objetivo de la administración es generar el máximo retorno en la inversión de los accionistas de la empresa.</a:t>
            </a:r>
            <a:endParaRPr lang="es-MX" altLang="es-MX" sz="2000" b="1">
              <a:latin typeface="Arial Narrow" panose="020B0606020202030204" pitchFamily="34" charset="0"/>
            </a:endParaRPr>
          </a:p>
        </p:txBody>
      </p:sp>
      <p:sp>
        <p:nvSpPr>
          <p:cNvPr id="3" name="Rectangle 6"/>
          <p:cNvSpPr txBox="1">
            <a:spLocks noChangeArrowheads="1"/>
          </p:cNvSpPr>
          <p:nvPr/>
        </p:nvSpPr>
        <p:spPr>
          <a:xfrm>
            <a:off x="5545063" y="549275"/>
            <a:ext cx="3598937" cy="554672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endParaRPr lang="es-MX" altLang="es-MX" sz="2400" dirty="0" smtClean="0"/>
          </a:p>
          <a:p>
            <a:pPr>
              <a:buFont typeface="Wingdings" panose="05000000000000000000" pitchFamily="2" charset="2"/>
              <a:buNone/>
            </a:pPr>
            <a:r>
              <a:rPr lang="es-MX" altLang="es-MX" sz="2400" dirty="0" smtClean="0"/>
              <a:t>=        ingreso neto</a:t>
            </a:r>
          </a:p>
          <a:p>
            <a:pPr>
              <a:buFont typeface="Wingdings" panose="05000000000000000000" pitchFamily="2" charset="2"/>
              <a:buNone/>
            </a:pPr>
            <a:r>
              <a:rPr lang="es-MX" altLang="es-MX" sz="2400" dirty="0" smtClean="0"/>
              <a:t>              ventas</a:t>
            </a:r>
          </a:p>
          <a:p>
            <a:pPr>
              <a:buFont typeface="Wingdings" panose="05000000000000000000" pitchFamily="2" charset="2"/>
              <a:buNone/>
            </a:pPr>
            <a:endParaRPr lang="es-MX" altLang="es-MX" sz="2400" dirty="0" smtClean="0"/>
          </a:p>
          <a:p>
            <a:pPr>
              <a:buFont typeface="Wingdings" panose="05000000000000000000" pitchFamily="2" charset="2"/>
              <a:buNone/>
            </a:pPr>
            <a:endParaRPr lang="es-MX" altLang="es-MX" sz="2400" dirty="0" smtClean="0"/>
          </a:p>
          <a:p>
            <a:pPr>
              <a:buFont typeface="Wingdings" panose="05000000000000000000" pitchFamily="2" charset="2"/>
              <a:buNone/>
            </a:pPr>
            <a:r>
              <a:rPr lang="es-MX" altLang="es-MX" sz="2400" dirty="0" smtClean="0"/>
              <a:t>=     </a:t>
            </a:r>
            <a:r>
              <a:rPr lang="es-MX" altLang="es-MX" sz="2000" dirty="0" smtClean="0"/>
              <a:t>ing. Netos + </a:t>
            </a:r>
            <a:r>
              <a:rPr lang="es-MX" altLang="es-MX" sz="2000" dirty="0" err="1" smtClean="0"/>
              <a:t>gtos</a:t>
            </a:r>
            <a:r>
              <a:rPr lang="es-MX" altLang="es-MX" sz="2000" dirty="0" smtClean="0"/>
              <a:t>. de </a:t>
            </a:r>
            <a:r>
              <a:rPr lang="es-MX" altLang="es-MX" sz="2000" dirty="0" err="1" smtClean="0"/>
              <a:t>int</a:t>
            </a:r>
            <a:r>
              <a:rPr lang="es-MX" altLang="es-MX" sz="2000" dirty="0" smtClean="0"/>
              <a:t>.</a:t>
            </a:r>
          </a:p>
          <a:p>
            <a:pPr>
              <a:buFont typeface="Wingdings" panose="05000000000000000000" pitchFamily="2" charset="2"/>
              <a:buNone/>
            </a:pPr>
            <a:r>
              <a:rPr lang="es-MX" altLang="es-MX" sz="2000" dirty="0" smtClean="0"/>
              <a:t>               activos totales</a:t>
            </a:r>
          </a:p>
          <a:p>
            <a:pPr>
              <a:buFont typeface="Wingdings" panose="05000000000000000000" pitchFamily="2" charset="2"/>
              <a:buNone/>
            </a:pPr>
            <a:endParaRPr lang="es-MX" altLang="es-MX" sz="2000" dirty="0" smtClean="0"/>
          </a:p>
          <a:p>
            <a:pPr>
              <a:buFont typeface="Wingdings" panose="05000000000000000000" pitchFamily="2" charset="2"/>
              <a:buNone/>
            </a:pPr>
            <a:endParaRPr lang="es-MX" altLang="es-MX" sz="2000" dirty="0" smtClean="0"/>
          </a:p>
          <a:p>
            <a:pPr>
              <a:buFont typeface="Wingdings" panose="05000000000000000000" pitchFamily="2" charset="2"/>
              <a:buNone/>
            </a:pPr>
            <a:endParaRPr lang="es-MX" altLang="es-MX" sz="2000" dirty="0" smtClean="0"/>
          </a:p>
          <a:p>
            <a:pPr>
              <a:buFont typeface="Wingdings" panose="05000000000000000000" pitchFamily="2" charset="2"/>
              <a:buNone/>
            </a:pPr>
            <a:r>
              <a:rPr lang="es-MX" altLang="es-MX" sz="2000" dirty="0" smtClean="0"/>
              <a:t>= ing. netos para accionistas. comunes</a:t>
            </a:r>
          </a:p>
          <a:p>
            <a:pPr>
              <a:buFont typeface="Wingdings" panose="05000000000000000000" pitchFamily="2" charset="2"/>
              <a:buNone/>
            </a:pPr>
            <a:r>
              <a:rPr lang="es-MX" altLang="es-MX" sz="2000" dirty="0" smtClean="0"/>
              <a:t>  Patrimonio para accionistas. comunes</a:t>
            </a:r>
            <a:endParaRPr lang="es-MX" altLang="es-MX" sz="2000" dirty="0"/>
          </a:p>
        </p:txBody>
      </p:sp>
      <p:sp>
        <p:nvSpPr>
          <p:cNvPr id="4" name="Line 7"/>
          <p:cNvSpPr>
            <a:spLocks noChangeShapeType="1"/>
          </p:cNvSpPr>
          <p:nvPr/>
        </p:nvSpPr>
        <p:spPr bwMode="auto">
          <a:xfrm>
            <a:off x="6264200" y="1484313"/>
            <a:ext cx="2376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5" name="Line 8"/>
          <p:cNvSpPr>
            <a:spLocks noChangeShapeType="1"/>
          </p:cNvSpPr>
          <p:nvPr/>
        </p:nvSpPr>
        <p:spPr bwMode="auto">
          <a:xfrm>
            <a:off x="6048301" y="3212976"/>
            <a:ext cx="2916188" cy="4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dirty="0"/>
          </a:p>
        </p:txBody>
      </p:sp>
      <p:sp>
        <p:nvSpPr>
          <p:cNvPr id="6" name="Line 10"/>
          <p:cNvSpPr>
            <a:spLocks noChangeShapeType="1"/>
          </p:cNvSpPr>
          <p:nvPr/>
        </p:nvSpPr>
        <p:spPr bwMode="auto">
          <a:xfrm>
            <a:off x="5760963" y="5373216"/>
            <a:ext cx="3383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2619630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r>
              <a:rPr lang="es-MX" sz="2400" dirty="0" err="1">
                <a:latin typeface="Arial" pitchFamily="34" charset="0"/>
                <a:cs typeface="Arial" pitchFamily="34" charset="0"/>
              </a:rPr>
              <a:t>Besley</a:t>
            </a:r>
            <a:r>
              <a:rPr lang="es-MX" sz="2400" dirty="0">
                <a:latin typeface="Arial" pitchFamily="34" charset="0"/>
                <a:cs typeface="Arial" pitchFamily="34" charset="0"/>
              </a:rPr>
              <a:t>, S., &amp; </a:t>
            </a:r>
            <a:r>
              <a:rPr lang="es-MX" sz="2400" dirty="0" err="1">
                <a:latin typeface="Arial" pitchFamily="34" charset="0"/>
                <a:cs typeface="Arial" pitchFamily="34" charset="0"/>
              </a:rPr>
              <a:t>Brigham</a:t>
            </a:r>
            <a:r>
              <a:rPr lang="es-MX" sz="2400" dirty="0">
                <a:latin typeface="Arial" pitchFamily="34" charset="0"/>
                <a:cs typeface="Arial" pitchFamily="34" charset="0"/>
              </a:rPr>
              <a:t>, E. (2008). Fundamentos de Administración Financiera. </a:t>
            </a:r>
            <a:r>
              <a:rPr lang="es-MX" sz="2400" dirty="0" err="1">
                <a:latin typeface="Arial" pitchFamily="34" charset="0"/>
                <a:cs typeface="Arial" pitchFamily="34" charset="0"/>
              </a:rPr>
              <a:t>Cengage</a:t>
            </a:r>
            <a:r>
              <a:rPr lang="es-MX" sz="2400" dirty="0">
                <a:latin typeface="Arial" pitchFamily="34" charset="0"/>
                <a:cs typeface="Arial" pitchFamily="34" charset="0"/>
              </a:rPr>
              <a:t> </a:t>
            </a:r>
            <a:r>
              <a:rPr lang="es-MX" sz="2400" dirty="0" err="1">
                <a:latin typeface="Arial" pitchFamily="34" charset="0"/>
                <a:cs typeface="Arial" pitchFamily="34" charset="0"/>
              </a:rPr>
              <a:t>Learning</a:t>
            </a:r>
            <a:r>
              <a:rPr lang="es-MX" sz="2400" dirty="0">
                <a:latin typeface="Arial" pitchFamily="34" charset="0"/>
                <a:cs typeface="Arial" pitchFamily="34" charset="0"/>
              </a:rPr>
              <a:t>.</a:t>
            </a:r>
          </a:p>
          <a:p>
            <a:r>
              <a:rPr lang="es-MX" sz="2400" dirty="0">
                <a:latin typeface="Arial" pitchFamily="34" charset="0"/>
                <a:cs typeface="Arial" pitchFamily="34" charset="0"/>
              </a:rPr>
              <a:t>García Padilla, V. (2014). Introducción a las Finanzas. Grupo Editorial Patria.</a:t>
            </a:r>
          </a:p>
          <a:p>
            <a:r>
              <a:rPr lang="es-MX" sz="2400" dirty="0">
                <a:latin typeface="Arial" pitchFamily="34" charset="0"/>
                <a:cs typeface="Arial" pitchFamily="34" charset="0"/>
              </a:rPr>
              <a:t>García Padilla, V. (2015). Análisis Financiero: Un enfoque integral. Grupo Editorial Patria.</a:t>
            </a:r>
          </a:p>
          <a:p>
            <a:r>
              <a:rPr lang="es-MX" sz="2400" dirty="0">
                <a:latin typeface="Arial" pitchFamily="34" charset="0"/>
                <a:cs typeface="Arial" pitchFamily="34" charset="0"/>
              </a:rPr>
              <a:t>Morales Castro, A. (2014). Planeación Financiera. Grupo Editorial Patria.</a:t>
            </a:r>
          </a:p>
          <a:p>
            <a:r>
              <a:rPr lang="es-MX" sz="2400" dirty="0">
                <a:latin typeface="Arial" pitchFamily="34" charset="0"/>
                <a:cs typeface="Arial" pitchFamily="34" charset="0"/>
              </a:rPr>
              <a:t>Stanley, B. (2013). Fundamentos de </a:t>
            </a:r>
            <a:r>
              <a:rPr lang="es-MX" sz="2400" dirty="0" smtClean="0">
                <a:latin typeface="Arial" pitchFamily="34" charset="0"/>
                <a:cs typeface="Arial" pitchFamily="34" charset="0"/>
              </a:rPr>
              <a:t>administración </a:t>
            </a:r>
            <a:r>
              <a:rPr lang="es-MX" sz="2400" dirty="0">
                <a:latin typeface="Arial" pitchFamily="34" charset="0"/>
                <a:cs typeface="Arial" pitchFamily="34" charset="0"/>
              </a:rPr>
              <a:t>financiera. McGraw Hill.</a:t>
            </a:r>
          </a:p>
          <a:p>
            <a:endParaRPr lang="es-MX" sz="2400"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a:t>
            </a:r>
            <a:r>
              <a:rPr lang="es-MX" dirty="0" smtClean="0">
                <a:latin typeface="Arial" pitchFamily="34" charset="0"/>
                <a:cs typeface="Arial" pitchFamily="34" charset="0"/>
              </a:rPr>
              <a:t> Contaduría</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Razones Financieras</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t>
            </a:r>
            <a:r>
              <a:rPr lang="es-MX" dirty="0" smtClean="0">
                <a:latin typeface="Arial" pitchFamily="34" charset="0"/>
                <a:cs typeface="Arial" pitchFamily="34" charset="0"/>
              </a:rPr>
              <a:t> José </a:t>
            </a:r>
            <a:r>
              <a:rPr lang="es-MX" dirty="0" smtClean="0">
                <a:latin typeface="Arial" pitchFamily="34" charset="0"/>
                <a:cs typeface="Arial" pitchFamily="34" charset="0"/>
              </a:rPr>
              <a:t>Antonio Hernández González</a:t>
            </a: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Julio Diciembre 2016</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a:t>
            </a:r>
            <a:r>
              <a:rPr lang="fr-FR" b="1" u="sng" dirty="0" err="1" smtClean="0">
                <a:latin typeface="Arial" pitchFamily="34" charset="0"/>
                <a:cs typeface="Arial" pitchFamily="34" charset="0"/>
              </a:rPr>
              <a:t>Razones</a:t>
            </a:r>
            <a:r>
              <a:rPr lang="fr-FR" b="1" u="sng" dirty="0" smtClean="0">
                <a:latin typeface="Arial" pitchFamily="34" charset="0"/>
                <a:cs typeface="Arial" pitchFamily="34" charset="0"/>
              </a:rPr>
              <a:t> </a:t>
            </a:r>
            <a:r>
              <a:rPr lang="fr-FR" b="1" u="sng" dirty="0" err="1" smtClean="0">
                <a:latin typeface="Arial" pitchFamily="34" charset="0"/>
                <a:cs typeface="Arial" pitchFamily="34" charset="0"/>
              </a:rPr>
              <a:t>Financieras</a:t>
            </a:r>
            <a:endParaRPr lang="es-MX" dirty="0">
              <a:latin typeface="Arial" pitchFamily="34" charset="0"/>
              <a:cs typeface="Arial" pitchFamily="34" charset="0"/>
            </a:endParaRPr>
          </a:p>
        </p:txBody>
      </p:sp>
      <p:sp>
        <p:nvSpPr>
          <p:cNvPr id="3" name="2 Marcador de contenido"/>
          <p:cNvSpPr>
            <a:spLocks noGrp="1"/>
          </p:cNvSpPr>
          <p:nvPr>
            <p:ph idx="1"/>
          </p:nvPr>
        </p:nvSpPr>
        <p:spPr>
          <a:xfrm>
            <a:off x="1331640" y="1600200"/>
            <a:ext cx="7488832" cy="4525963"/>
          </a:xfrm>
        </p:spPr>
        <p:txBody>
          <a:bodyPr>
            <a:normAutofit lnSpcReduction="10000"/>
          </a:bodyPr>
          <a:lstStyle/>
          <a:p>
            <a:pPr algn="just">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Abstract:</a:t>
            </a:r>
          </a:p>
          <a:p>
            <a:pPr marL="0" indent="0" algn="just">
              <a:lnSpc>
                <a:spcPct val="90000"/>
              </a:lnSpc>
              <a:buNone/>
            </a:pPr>
            <a:r>
              <a:rPr lang="en-US" dirty="0">
                <a:latin typeface="Arial" pitchFamily="34" charset="0"/>
                <a:cs typeface="Arial" pitchFamily="34" charset="0"/>
              </a:rPr>
              <a:t>The analysis of financial statements for financial </a:t>
            </a:r>
            <a:r>
              <a:rPr lang="en-US" dirty="0" smtClean="0">
                <a:latin typeface="Arial" pitchFamily="34" charset="0"/>
                <a:cs typeface="Arial" pitchFamily="34" charset="0"/>
              </a:rPr>
              <a:t>ratios, </a:t>
            </a:r>
            <a:r>
              <a:rPr lang="en-US" dirty="0">
                <a:latin typeface="Arial" pitchFamily="34" charset="0"/>
                <a:cs typeface="Arial" pitchFamily="34" charset="0"/>
              </a:rPr>
              <a:t>allows corporate managers have more detailed overviews of the financial health of their investments. It is also an objective basis for making strategic decisions</a:t>
            </a:r>
            <a:r>
              <a:rPr lang="en-US" dirty="0" smtClean="0">
                <a:latin typeface="Arial" pitchFamily="34" charset="0"/>
                <a:cs typeface="Arial" pitchFamily="34" charset="0"/>
              </a:rPr>
              <a:t>.</a:t>
            </a:r>
          </a:p>
          <a:p>
            <a:pPr marL="0" indent="0" algn="just">
              <a:lnSpc>
                <a:spcPct val="90000"/>
              </a:lnSpc>
              <a:buNone/>
            </a:pPr>
            <a:endParaRPr lang="fr-FR" dirty="0">
              <a:latin typeface="Arial" pitchFamily="34" charset="0"/>
              <a:cs typeface="Arial" pitchFamily="34" charset="0"/>
            </a:endParaRPr>
          </a:p>
          <a:p>
            <a:pPr marL="0" indent="0" algn="just">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a:t>
            </a:r>
            <a:r>
              <a:rPr lang="fr-FR" dirty="0" smtClean="0">
                <a:latin typeface="Arial" pitchFamily="34" charset="0"/>
                <a:cs typeface="Arial" pitchFamily="34" charset="0"/>
              </a:rPr>
              <a:t>  Financial Ratios, Financial Planning, Financial </a:t>
            </a:r>
            <a:r>
              <a:rPr lang="fr-FR" dirty="0" err="1" smtClean="0">
                <a:latin typeface="Arial" pitchFamily="34" charset="0"/>
                <a:cs typeface="Arial" pitchFamily="34" charset="0"/>
              </a:rPr>
              <a:t>strategy</a:t>
            </a:r>
            <a:r>
              <a:rPr lang="fr-FR" dirty="0" smtClean="0">
                <a:latin typeface="Arial" pitchFamily="34" charset="0"/>
                <a:cs typeface="Arial" pitchFamily="34" charset="0"/>
              </a:rPr>
              <a:t>.</a:t>
            </a:r>
            <a:endParaRPr lang="es-MX"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dirty="0">
                <a:latin typeface="Arial" pitchFamily="34" charset="0"/>
                <a:cs typeface="Arial" pitchFamily="34" charset="0"/>
              </a:rPr>
              <a:t>INTRODUCCIÓN</a:t>
            </a:r>
          </a:p>
        </p:txBody>
      </p:sp>
      <p:sp>
        <p:nvSpPr>
          <p:cNvPr id="9" name="8 Marcador de contenido"/>
          <p:cNvSpPr>
            <a:spLocks noGrp="1"/>
          </p:cNvSpPr>
          <p:nvPr>
            <p:ph idx="1"/>
          </p:nvPr>
        </p:nvSpPr>
        <p:spPr>
          <a:xfrm>
            <a:off x="1643042" y="1417638"/>
            <a:ext cx="7321446" cy="5107706"/>
          </a:xfrm>
        </p:spPr>
        <p:txBody>
          <a:bodyPr>
            <a:normAutofit/>
          </a:bodyPr>
          <a:lstStyle/>
          <a:p>
            <a:pPr marL="0" indent="0" algn="just">
              <a:lnSpc>
                <a:spcPct val="80000"/>
              </a:lnSpc>
              <a:buFont typeface="Wingdings" panose="05000000000000000000" pitchFamily="2" charset="2"/>
              <a:buNone/>
            </a:pPr>
            <a:r>
              <a:rPr lang="es-MX" altLang="es-MX" sz="2800" dirty="0">
                <a:latin typeface="Arial Narrow" panose="020B0606020202030204" pitchFamily="34" charset="0"/>
              </a:rPr>
              <a:t>Empezaremos por definir que es una </a:t>
            </a:r>
            <a:r>
              <a:rPr lang="es-MX" altLang="es-MX" sz="2800" u="sng" dirty="0">
                <a:latin typeface="Arial Narrow" panose="020B0606020202030204" pitchFamily="34" charset="0"/>
              </a:rPr>
              <a:t>Razón Financiera</a:t>
            </a:r>
            <a:r>
              <a:rPr lang="es-MX" altLang="es-MX" sz="2800" dirty="0">
                <a:latin typeface="Arial Narrow" panose="020B0606020202030204" pitchFamily="34" charset="0"/>
              </a:rPr>
              <a:t>: es la relación entre dos cantidades de los Estados Financieros de una empresa, la que se obtiene dividiendo una cantidad entre otra.</a:t>
            </a:r>
          </a:p>
          <a:p>
            <a:pPr marL="0" indent="0" algn="just">
              <a:lnSpc>
                <a:spcPct val="80000"/>
              </a:lnSpc>
              <a:buFont typeface="Wingdings" panose="05000000000000000000" pitchFamily="2" charset="2"/>
              <a:buNone/>
            </a:pPr>
            <a:r>
              <a:rPr lang="es-MX" altLang="es-MX" sz="2800" dirty="0">
                <a:latin typeface="Arial Narrow" panose="020B0606020202030204" pitchFamily="34" charset="0"/>
              </a:rPr>
              <a:t>El propósito de usar razones en los análisis de los estados Financieros es reducir la cantidad de datos a una forma práctica y darle un mayor significado a la información. Se utilizan cuatro tipos de razones:</a:t>
            </a:r>
          </a:p>
          <a:p>
            <a:pPr marL="801688" algn="just">
              <a:lnSpc>
                <a:spcPct val="80000"/>
              </a:lnSpc>
              <a:buFont typeface="Wingdings" panose="05000000000000000000" pitchFamily="2" charset="2"/>
              <a:buChar char="v"/>
            </a:pPr>
            <a:r>
              <a:rPr lang="es-MX" altLang="es-MX" sz="2800" dirty="0">
                <a:latin typeface="Arial Narrow" panose="020B0606020202030204" pitchFamily="34" charset="0"/>
              </a:rPr>
              <a:t>Razones de liquidez</a:t>
            </a:r>
          </a:p>
          <a:p>
            <a:pPr marL="801688" algn="just">
              <a:lnSpc>
                <a:spcPct val="80000"/>
              </a:lnSpc>
              <a:buFont typeface="Wingdings" panose="05000000000000000000" pitchFamily="2" charset="2"/>
              <a:buChar char="v"/>
            </a:pPr>
            <a:r>
              <a:rPr lang="es-MX" altLang="es-MX" sz="2800" dirty="0">
                <a:latin typeface="Arial Narrow" panose="020B0606020202030204" pitchFamily="34" charset="0"/>
              </a:rPr>
              <a:t>Razones de apalancamiento</a:t>
            </a:r>
          </a:p>
          <a:p>
            <a:pPr marL="801688" algn="just">
              <a:lnSpc>
                <a:spcPct val="80000"/>
              </a:lnSpc>
              <a:buFont typeface="Wingdings" panose="05000000000000000000" pitchFamily="2" charset="2"/>
              <a:buChar char="v"/>
            </a:pPr>
            <a:r>
              <a:rPr lang="es-MX" altLang="es-MX" sz="2800" dirty="0">
                <a:latin typeface="Arial Narrow" panose="020B0606020202030204" pitchFamily="34" charset="0"/>
              </a:rPr>
              <a:t>Razones de actividad</a:t>
            </a:r>
          </a:p>
          <a:p>
            <a:pPr marL="801688" algn="just">
              <a:lnSpc>
                <a:spcPct val="80000"/>
              </a:lnSpc>
              <a:buFont typeface="Wingdings" panose="05000000000000000000" pitchFamily="2" charset="2"/>
              <a:buChar char="v"/>
            </a:pPr>
            <a:r>
              <a:rPr lang="es-MX" altLang="es-MX" sz="2800" dirty="0">
                <a:latin typeface="Arial Narrow" panose="020B0606020202030204" pitchFamily="34" charset="0"/>
              </a:rPr>
              <a:t>Razones de </a:t>
            </a:r>
            <a:r>
              <a:rPr lang="es-MX" altLang="es-MX" sz="2800" dirty="0" smtClean="0">
                <a:latin typeface="Arial Narrow" panose="020B0606020202030204" pitchFamily="34" charset="0"/>
              </a:rPr>
              <a:t>rentabilidad</a:t>
            </a:r>
            <a:endParaRPr lang="es-MX" altLang="es-MX" sz="2800" dirty="0">
              <a:latin typeface="Arial Narrow" panose="020B0606020202030204"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altLang="es-MX" dirty="0">
                <a:latin typeface="Arial Narrow" panose="020B0606020202030204" pitchFamily="34" charset="0"/>
              </a:rPr>
              <a:t>RAZONES DE LIQUIDEZ</a:t>
            </a:r>
            <a:endParaRPr lang="es-MX" dirty="0">
              <a:latin typeface="Arial" pitchFamily="34" charset="0"/>
              <a:cs typeface="Arial" pitchFamily="34" charset="0"/>
            </a:endParaRPr>
          </a:p>
        </p:txBody>
      </p:sp>
      <p:sp>
        <p:nvSpPr>
          <p:cNvPr id="5" name="4 Marcador de contenido"/>
          <p:cNvSpPr>
            <a:spLocks noGrp="1"/>
          </p:cNvSpPr>
          <p:nvPr>
            <p:ph sz="half" idx="1"/>
          </p:nvPr>
        </p:nvSpPr>
        <p:spPr>
          <a:xfrm>
            <a:off x="1475656" y="1600200"/>
            <a:ext cx="7211144" cy="4525963"/>
          </a:xfrm>
        </p:spPr>
        <p:txBody>
          <a:bodyPr>
            <a:normAutofit/>
          </a:bodyPr>
          <a:lstStyle/>
          <a:p>
            <a:pPr algn="just"/>
            <a:r>
              <a:rPr lang="es-MX" altLang="es-MX" sz="3200" dirty="0">
                <a:latin typeface="Arial Narrow" panose="020B0606020202030204" pitchFamily="34" charset="0"/>
              </a:rPr>
              <a:t>Miden la capacidad de la empresa para cumplir compromisos de corto plazo entre sus activos líquidos, estas razones particularmente interesan a los acreedores. También están incluidas caja y otros activos tales como valores negociables e inventarios, cualquiera de los cuales se pueden vender para generar fondos. La clasificación es:</a:t>
            </a:r>
          </a:p>
          <a:p>
            <a:pPr algn="just"/>
            <a:endParaRPr lang="es-MX" sz="3200" dirty="0">
              <a:latin typeface="Arial" pitchFamily="34" charset="0"/>
              <a:cs typeface="Arial" pitchFamily="34" charset="0"/>
            </a:endParaRPr>
          </a:p>
        </p:txBody>
      </p:sp>
    </p:spTree>
    <p:extLst>
      <p:ext uri="{BB962C8B-B14F-4D97-AF65-F5344CB8AC3E}">
        <p14:creationId xmlns:p14="http://schemas.microsoft.com/office/powerpoint/2010/main" val="71503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txBox="1">
            <a:spLocks noChangeArrowheads="1"/>
          </p:cNvSpPr>
          <p:nvPr/>
        </p:nvSpPr>
        <p:spPr>
          <a:xfrm>
            <a:off x="1397694" y="476250"/>
            <a:ext cx="4222750" cy="6381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s-MX" altLang="es-MX" sz="2200" b="1" dirty="0" smtClean="0">
                <a:latin typeface="Arial Narrow" panose="020B0606020202030204" pitchFamily="34" charset="0"/>
              </a:rPr>
              <a:t>RAZÓN </a:t>
            </a:r>
            <a:r>
              <a:rPr lang="es-MX" altLang="es-MX" sz="2200" b="1" dirty="0" smtClean="0">
                <a:latin typeface="Arial Narrow" panose="020B0606020202030204" pitchFamily="34" charset="0"/>
              </a:rPr>
              <a:t>CORRIENTE:</a:t>
            </a:r>
          </a:p>
          <a:p>
            <a:pPr>
              <a:buFont typeface="Wingdings" panose="05000000000000000000" pitchFamily="2" charset="2"/>
              <a:buNone/>
            </a:pPr>
            <a:r>
              <a:rPr lang="es-MX" altLang="es-MX" sz="1800" dirty="0" smtClean="0">
                <a:latin typeface="Arial Narrow" panose="020B0606020202030204" pitchFamily="34" charset="0"/>
              </a:rPr>
              <a:t>	Medida de capacidad para reunir fondos para cumplir con las obligaciones y el  </a:t>
            </a:r>
            <a:r>
              <a:rPr lang="es-MX" altLang="es-MX" sz="1800" b="1" dirty="0" smtClean="0">
                <a:latin typeface="Arial Narrow" panose="020B0606020202030204" pitchFamily="34" charset="0"/>
              </a:rPr>
              <a:t>RESULTADO </a:t>
            </a:r>
            <a:r>
              <a:rPr lang="es-MX" altLang="es-MX" sz="1800" dirty="0" smtClean="0">
                <a:latin typeface="Arial Narrow" panose="020B0606020202030204" pitchFamily="34" charset="0"/>
              </a:rPr>
              <a:t>representa el numero de veces que el AC puede ser frente al PCP.</a:t>
            </a:r>
          </a:p>
          <a:p>
            <a:endParaRPr lang="es-MX" altLang="es-MX" sz="1800" dirty="0" smtClean="0">
              <a:latin typeface="Arial Narrow" panose="020B0606020202030204" pitchFamily="34" charset="0"/>
            </a:endParaRPr>
          </a:p>
          <a:p>
            <a:r>
              <a:rPr lang="es-MX" altLang="es-MX" sz="2200" b="1" dirty="0" smtClean="0">
                <a:latin typeface="Arial Narrow" panose="020B0606020202030204" pitchFamily="34" charset="0"/>
              </a:rPr>
              <a:t>RAZÓN </a:t>
            </a:r>
            <a:r>
              <a:rPr lang="es-MX" altLang="es-MX" sz="2200" b="1" dirty="0" smtClean="0">
                <a:latin typeface="Arial Narrow" panose="020B0606020202030204" pitchFamily="34" charset="0"/>
              </a:rPr>
              <a:t>DE LIQUIDEZ:</a:t>
            </a:r>
          </a:p>
          <a:p>
            <a:pPr>
              <a:buFont typeface="Wingdings" panose="05000000000000000000" pitchFamily="2" charset="2"/>
              <a:buNone/>
            </a:pPr>
            <a:r>
              <a:rPr lang="es-MX" altLang="es-MX" sz="1800" dirty="0" smtClean="0">
                <a:latin typeface="Arial Narrow" panose="020B0606020202030204" pitchFamily="34" charset="0"/>
              </a:rPr>
              <a:t>	Mide la capacidad para cumplir las obligaciones de corto  plazo a partir de sus activos mas líquidos y el </a:t>
            </a:r>
            <a:r>
              <a:rPr lang="es-MX" altLang="es-MX" sz="1800" b="1" dirty="0" smtClean="0">
                <a:latin typeface="Arial Narrow" panose="020B0606020202030204" pitchFamily="34" charset="0"/>
              </a:rPr>
              <a:t>RESULTADO</a:t>
            </a:r>
            <a:r>
              <a:rPr lang="es-MX" altLang="es-MX" sz="1800" dirty="0" smtClean="0">
                <a:latin typeface="Arial Narrow" panose="020B0606020202030204" pitchFamily="34" charset="0"/>
              </a:rPr>
              <a:t> representa el numero de veces que el AC sin considerar la eventual de la realización del inventario puede hacer frente al PCP.</a:t>
            </a:r>
          </a:p>
          <a:p>
            <a:pPr>
              <a:buFont typeface="Wingdings" panose="05000000000000000000" pitchFamily="2" charset="2"/>
              <a:buNone/>
            </a:pPr>
            <a:endParaRPr lang="es-MX" altLang="es-MX" sz="1800" dirty="0" smtClean="0">
              <a:latin typeface="Arial Narrow" panose="020B0606020202030204" pitchFamily="34" charset="0"/>
            </a:endParaRPr>
          </a:p>
          <a:p>
            <a:r>
              <a:rPr lang="es-MX" altLang="es-MX" sz="2000" b="1" dirty="0" smtClean="0">
                <a:latin typeface="Arial Narrow" panose="020B0606020202030204" pitchFamily="34" charset="0"/>
              </a:rPr>
              <a:t>CAPITAL NETO DE TRABAJO:</a:t>
            </a:r>
            <a:endParaRPr lang="es-MX" altLang="es-MX" sz="1800" dirty="0" smtClean="0">
              <a:latin typeface="Arial Narrow" panose="020B0606020202030204" pitchFamily="34" charset="0"/>
            </a:endParaRPr>
          </a:p>
          <a:p>
            <a:pPr>
              <a:buFont typeface="Wingdings" panose="05000000000000000000" pitchFamily="2" charset="2"/>
              <a:buNone/>
            </a:pPr>
            <a:r>
              <a:rPr lang="es-MX" altLang="es-MX" sz="2000" b="1" dirty="0" smtClean="0">
                <a:latin typeface="Arial Narrow" panose="020B0606020202030204" pitchFamily="34" charset="0"/>
              </a:rPr>
              <a:t>	</a:t>
            </a:r>
            <a:r>
              <a:rPr lang="es-MX" altLang="es-MX" sz="1800" dirty="0" smtClean="0">
                <a:latin typeface="Arial Narrow" panose="020B0606020202030204" pitchFamily="34" charset="0"/>
              </a:rPr>
              <a:t>El </a:t>
            </a:r>
            <a:r>
              <a:rPr lang="es-MX" altLang="es-MX" sz="1800" b="1" dirty="0" smtClean="0">
                <a:latin typeface="Arial Narrow" panose="020B0606020202030204" pitchFamily="34" charset="0"/>
              </a:rPr>
              <a:t>RESULTADO </a:t>
            </a:r>
            <a:r>
              <a:rPr lang="es-MX" altLang="es-MX" sz="1800" dirty="0" smtClean="0">
                <a:latin typeface="Arial Narrow" panose="020B0606020202030204" pitchFamily="34" charset="0"/>
              </a:rPr>
              <a:t>indica el monto con el que realmente se cuenta para trabajar después de cubrir las obligaciones de corto plazo.</a:t>
            </a:r>
            <a:endParaRPr lang="es-MX" altLang="es-MX" sz="1800" b="1" dirty="0" smtClean="0">
              <a:latin typeface="Arial Narrow" panose="020B0606020202030204" pitchFamily="34" charset="0"/>
            </a:endParaRPr>
          </a:p>
          <a:p>
            <a:pPr>
              <a:buFont typeface="Wingdings" panose="05000000000000000000" pitchFamily="2" charset="2"/>
              <a:buNone/>
            </a:pPr>
            <a:r>
              <a:rPr lang="es-MX" altLang="es-MX" sz="1800" b="1" dirty="0" smtClean="0">
                <a:latin typeface="Arial Narrow" panose="020B0606020202030204" pitchFamily="34" charset="0"/>
              </a:rPr>
              <a:t>	</a:t>
            </a:r>
            <a:r>
              <a:rPr lang="es-MX" altLang="es-MX" sz="2400" b="1" dirty="0" smtClean="0">
                <a:latin typeface="Arial Narrow" panose="020B0606020202030204" pitchFamily="34" charset="0"/>
              </a:rPr>
              <a:t>	</a:t>
            </a:r>
            <a:endParaRPr lang="es-MX" altLang="es-MX" sz="2400" b="1" dirty="0">
              <a:latin typeface="Arial Narrow" panose="020B0606020202030204" pitchFamily="34" charset="0"/>
            </a:endParaRPr>
          </a:p>
        </p:txBody>
      </p:sp>
      <p:sp>
        <p:nvSpPr>
          <p:cNvPr id="6" name="Rectangle 6"/>
          <p:cNvSpPr txBox="1">
            <a:spLocks noChangeArrowheads="1"/>
          </p:cNvSpPr>
          <p:nvPr/>
        </p:nvSpPr>
        <p:spPr>
          <a:xfrm>
            <a:off x="5574407" y="404813"/>
            <a:ext cx="3894137" cy="597693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es-MX" altLang="es-MX" sz="2400" dirty="0" smtClean="0"/>
              <a:t>   </a:t>
            </a:r>
          </a:p>
          <a:p>
            <a:pPr>
              <a:buFont typeface="Wingdings" panose="05000000000000000000" pitchFamily="2" charset="2"/>
              <a:buNone/>
            </a:pPr>
            <a:r>
              <a:rPr lang="es-MX" altLang="es-MX" sz="2400" dirty="0" smtClean="0"/>
              <a:t>=   activos corrientes</a:t>
            </a:r>
          </a:p>
          <a:p>
            <a:pPr>
              <a:buFont typeface="Wingdings" panose="05000000000000000000" pitchFamily="2" charset="2"/>
              <a:buNone/>
            </a:pPr>
            <a:r>
              <a:rPr lang="es-MX" altLang="es-MX" sz="2400" dirty="0" smtClean="0"/>
              <a:t>      pasivos corrientes</a:t>
            </a:r>
          </a:p>
          <a:p>
            <a:pPr>
              <a:buFont typeface="Wingdings" panose="05000000000000000000" pitchFamily="2" charset="2"/>
              <a:buNone/>
            </a:pPr>
            <a:endParaRPr lang="es-MX" altLang="es-MX" sz="2400" dirty="0" smtClean="0"/>
          </a:p>
          <a:p>
            <a:pPr>
              <a:buFont typeface="Wingdings" panose="05000000000000000000" pitchFamily="2" charset="2"/>
              <a:buNone/>
            </a:pPr>
            <a:endParaRPr lang="es-MX" altLang="es-MX" sz="2400" dirty="0" smtClean="0"/>
          </a:p>
          <a:p>
            <a:pPr>
              <a:buFont typeface="Wingdings" panose="05000000000000000000" pitchFamily="2" charset="2"/>
              <a:buNone/>
            </a:pPr>
            <a:r>
              <a:rPr lang="es-MX" altLang="es-MX" sz="2400" dirty="0" smtClean="0"/>
              <a:t>     activos corrientes       </a:t>
            </a:r>
          </a:p>
          <a:p>
            <a:pPr>
              <a:buFont typeface="Wingdings" panose="05000000000000000000" pitchFamily="2" charset="2"/>
              <a:buNone/>
            </a:pPr>
            <a:r>
              <a:rPr lang="es-MX" altLang="es-MX" sz="2400" dirty="0" smtClean="0"/>
              <a:t>=       -inventario</a:t>
            </a:r>
          </a:p>
          <a:p>
            <a:pPr>
              <a:buFont typeface="Wingdings" panose="05000000000000000000" pitchFamily="2" charset="2"/>
              <a:buNone/>
            </a:pPr>
            <a:r>
              <a:rPr lang="es-MX" altLang="es-MX" sz="2400" dirty="0" smtClean="0"/>
              <a:t>     Pasivos corrientes</a:t>
            </a:r>
          </a:p>
          <a:p>
            <a:pPr>
              <a:buFont typeface="Wingdings" panose="05000000000000000000" pitchFamily="2" charset="2"/>
              <a:buNone/>
            </a:pPr>
            <a:endParaRPr lang="es-MX" altLang="es-MX" sz="2400" dirty="0" smtClean="0"/>
          </a:p>
          <a:p>
            <a:pPr>
              <a:buFont typeface="Wingdings" panose="05000000000000000000" pitchFamily="2" charset="2"/>
              <a:buNone/>
            </a:pPr>
            <a:endParaRPr lang="es-MX" altLang="es-MX" sz="2400" dirty="0" smtClean="0"/>
          </a:p>
          <a:p>
            <a:pPr>
              <a:buFont typeface="Wingdings" panose="05000000000000000000" pitchFamily="2" charset="2"/>
              <a:buNone/>
            </a:pPr>
            <a:endParaRPr lang="es-MX" altLang="es-MX" sz="2400" dirty="0" smtClean="0"/>
          </a:p>
          <a:p>
            <a:pPr>
              <a:buFont typeface="Wingdings" panose="05000000000000000000" pitchFamily="2" charset="2"/>
              <a:buNone/>
            </a:pPr>
            <a:r>
              <a:rPr lang="es-MX" altLang="es-MX" sz="2400" dirty="0" smtClean="0"/>
              <a:t>=     activo circulante</a:t>
            </a:r>
          </a:p>
          <a:p>
            <a:pPr>
              <a:buFont typeface="Wingdings" panose="05000000000000000000" pitchFamily="2" charset="2"/>
              <a:buNone/>
            </a:pPr>
            <a:r>
              <a:rPr lang="es-MX" altLang="es-MX" sz="2400" dirty="0" smtClean="0"/>
              <a:t>    </a:t>
            </a:r>
            <a:r>
              <a:rPr lang="es-MX" altLang="es-MX" sz="2400" b="1" dirty="0" smtClean="0"/>
              <a:t> </a:t>
            </a:r>
            <a:r>
              <a:rPr lang="es-MX" altLang="es-MX" sz="2400" dirty="0" smtClean="0"/>
              <a:t> </a:t>
            </a:r>
            <a:r>
              <a:rPr lang="es-MX" altLang="es-MX" sz="2400" dirty="0" smtClean="0"/>
              <a:t>pasivo de corto plazo</a:t>
            </a:r>
            <a:endParaRPr lang="es-MX" altLang="es-MX" sz="2400" dirty="0"/>
          </a:p>
        </p:txBody>
      </p:sp>
      <p:sp>
        <p:nvSpPr>
          <p:cNvPr id="7" name="Line 7"/>
          <p:cNvSpPr>
            <a:spLocks noChangeShapeType="1"/>
          </p:cNvSpPr>
          <p:nvPr/>
        </p:nvSpPr>
        <p:spPr bwMode="auto">
          <a:xfrm>
            <a:off x="6006207" y="1341438"/>
            <a:ext cx="3024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8" name="Line 8"/>
          <p:cNvSpPr>
            <a:spLocks noChangeShapeType="1"/>
          </p:cNvSpPr>
          <p:nvPr/>
        </p:nvSpPr>
        <p:spPr bwMode="auto">
          <a:xfrm>
            <a:off x="5934769" y="3429000"/>
            <a:ext cx="30972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9" name="Line 8"/>
          <p:cNvSpPr>
            <a:spLocks noChangeShapeType="1"/>
          </p:cNvSpPr>
          <p:nvPr/>
        </p:nvSpPr>
        <p:spPr bwMode="auto">
          <a:xfrm>
            <a:off x="5933181" y="5733256"/>
            <a:ext cx="30972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61671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066800" y="304800"/>
            <a:ext cx="7543800" cy="1431925"/>
          </a:xfrm>
        </p:spPr>
        <p:txBody>
          <a:bodyPr/>
          <a:lstStyle/>
          <a:p>
            <a:pPr algn="ctr"/>
            <a:r>
              <a:rPr lang="es-MX" altLang="es-MX" sz="5000">
                <a:latin typeface="Arial Narrow" panose="020B0606020202030204" pitchFamily="34" charset="0"/>
              </a:rPr>
              <a:t>RAZONES DE APALANCAMIENTO</a:t>
            </a:r>
          </a:p>
        </p:txBody>
      </p:sp>
      <p:sp>
        <p:nvSpPr>
          <p:cNvPr id="6" name="Rectangle 3"/>
          <p:cNvSpPr txBox="1">
            <a:spLocks noChangeArrowheads="1"/>
          </p:cNvSpPr>
          <p:nvPr/>
        </p:nvSpPr>
        <p:spPr>
          <a:xfrm>
            <a:off x="1066800" y="1981200"/>
            <a:ext cx="7543800" cy="4114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s-MX" altLang="es-MX" dirty="0" smtClean="0">
                <a:latin typeface="Arial Narrow" panose="020B0606020202030204" pitchFamily="34" charset="0"/>
              </a:rPr>
              <a:t>Miden la deuda total de la empresa, reflejan la capacidad de la compañía para cumplir sus obligaciones de deuda de corto y largo plazo, estas razones son importantes para los acreedores ya que reflejan las utilidades de la </a:t>
            </a:r>
            <a:r>
              <a:rPr lang="es-MX" altLang="es-MX" dirty="0" smtClean="0">
                <a:latin typeface="Arial Narrow" panose="020B0606020202030204" pitchFamily="34" charset="0"/>
              </a:rPr>
              <a:t>empresa; </a:t>
            </a:r>
            <a:r>
              <a:rPr lang="es-MX" altLang="es-MX" dirty="0" smtClean="0">
                <a:latin typeface="Arial Narrow" panose="020B0606020202030204" pitchFamily="34" charset="0"/>
              </a:rPr>
              <a:t>también son importantes para los accionistas ya que los pagos de interés son un gasto para la empresa que aumenta con mayor deuda ya que se puede llegar hasta la quiebra y se clasifica en:</a:t>
            </a:r>
          </a:p>
          <a:p>
            <a:pPr algn="just">
              <a:buFont typeface="Wingdings" panose="05000000000000000000" pitchFamily="2" charset="2"/>
              <a:buNone/>
            </a:pPr>
            <a:endParaRPr lang="es-MX" altLang="es-MX" dirty="0">
              <a:latin typeface="Arial Narrow" panose="020B0606020202030204" pitchFamily="34" charset="0"/>
            </a:endParaRPr>
          </a:p>
        </p:txBody>
      </p:sp>
    </p:spTree>
    <p:extLst>
      <p:ext uri="{BB962C8B-B14F-4D97-AF65-F5344CB8AC3E}">
        <p14:creationId xmlns:p14="http://schemas.microsoft.com/office/powerpoint/2010/main" val="2951417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txBox="1">
            <a:spLocks noChangeArrowheads="1"/>
          </p:cNvSpPr>
          <p:nvPr/>
        </p:nvSpPr>
        <p:spPr>
          <a:xfrm>
            <a:off x="1475656" y="260350"/>
            <a:ext cx="4222750" cy="597693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s-MX" altLang="es-MX" sz="2200" b="1" dirty="0" smtClean="0">
              <a:latin typeface="Arial Narrow" panose="020B0606020202030204" pitchFamily="34" charset="0"/>
            </a:endParaRPr>
          </a:p>
          <a:p>
            <a:pPr>
              <a:lnSpc>
                <a:spcPct val="80000"/>
              </a:lnSpc>
              <a:buFont typeface="Wingdings" panose="05000000000000000000" pitchFamily="2" charset="2"/>
              <a:buNone/>
            </a:pPr>
            <a:endParaRPr lang="es-MX" altLang="es-MX" sz="2200" b="1" dirty="0" smtClean="0">
              <a:latin typeface="Arial Narrow" panose="020B0606020202030204" pitchFamily="34" charset="0"/>
            </a:endParaRPr>
          </a:p>
          <a:p>
            <a:pPr>
              <a:lnSpc>
                <a:spcPct val="80000"/>
              </a:lnSpc>
            </a:pPr>
            <a:r>
              <a:rPr lang="es-MX" altLang="es-MX" sz="2200" b="1" dirty="0" smtClean="0">
                <a:latin typeface="Arial Narrow" panose="020B0606020202030204" pitchFamily="34" charset="0"/>
              </a:rPr>
              <a:t>RAZÓN </a:t>
            </a:r>
            <a:r>
              <a:rPr lang="es-MX" altLang="es-MX" sz="2200" b="1" dirty="0" smtClean="0">
                <a:latin typeface="Arial Narrow" panose="020B0606020202030204" pitchFamily="34" charset="0"/>
              </a:rPr>
              <a:t>DE DEUDA:</a:t>
            </a:r>
          </a:p>
          <a:p>
            <a:pPr>
              <a:lnSpc>
                <a:spcPct val="80000"/>
              </a:lnSpc>
              <a:buFont typeface="Wingdings" panose="05000000000000000000" pitchFamily="2" charset="2"/>
              <a:buNone/>
            </a:pPr>
            <a:r>
              <a:rPr lang="es-MX" altLang="es-MX" sz="1800" dirty="0" smtClean="0">
                <a:latin typeface="Arial Narrow" panose="020B0606020202030204" pitchFamily="34" charset="0"/>
              </a:rPr>
              <a:t>	</a:t>
            </a:r>
            <a:r>
              <a:rPr lang="es-MX" altLang="es-MX" sz="2000" dirty="0" smtClean="0">
                <a:latin typeface="Arial Narrow" panose="020B0606020202030204" pitchFamily="34" charset="0"/>
              </a:rPr>
              <a:t>Se utilizan los datos del balance, el </a:t>
            </a:r>
            <a:r>
              <a:rPr lang="es-MX" altLang="es-MX" sz="2000" b="1" dirty="0" smtClean="0">
                <a:latin typeface="Arial Narrow" panose="020B0606020202030204" pitchFamily="34" charset="0"/>
              </a:rPr>
              <a:t>RESULTADO</a:t>
            </a:r>
            <a:r>
              <a:rPr lang="es-MX" altLang="es-MX" sz="2000" dirty="0" smtClean="0">
                <a:latin typeface="Arial Narrow" panose="020B0606020202030204" pitchFamily="34" charset="0"/>
              </a:rPr>
              <a:t> representa el porcentaje de fondos que adeuda una empresa o lo que es lo mismo cuantos centavos se adeudan por cada </a:t>
            </a:r>
            <a:r>
              <a:rPr lang="es-MX" altLang="es-MX" sz="2000" dirty="0" smtClean="0">
                <a:latin typeface="Arial Narrow" panose="020B0606020202030204" pitchFamily="34" charset="0"/>
              </a:rPr>
              <a:t>peso </a:t>
            </a:r>
            <a:r>
              <a:rPr lang="es-MX" altLang="es-MX" sz="2000" dirty="0" smtClean="0">
                <a:latin typeface="Arial Narrow" panose="020B0606020202030204" pitchFamily="34" charset="0"/>
              </a:rPr>
              <a:t>que hay en el activo.</a:t>
            </a:r>
          </a:p>
          <a:p>
            <a:pPr>
              <a:lnSpc>
                <a:spcPct val="80000"/>
              </a:lnSpc>
              <a:buFont typeface="Wingdings" panose="05000000000000000000" pitchFamily="2" charset="2"/>
              <a:buNone/>
            </a:pPr>
            <a:endParaRPr lang="es-MX" altLang="es-MX" sz="2000" dirty="0" smtClean="0">
              <a:latin typeface="Arial Narrow" panose="020B0606020202030204" pitchFamily="34" charset="0"/>
            </a:endParaRPr>
          </a:p>
          <a:p>
            <a:pPr>
              <a:lnSpc>
                <a:spcPct val="80000"/>
              </a:lnSpc>
              <a:buFont typeface="Wingdings" panose="05000000000000000000" pitchFamily="2" charset="2"/>
              <a:buNone/>
            </a:pPr>
            <a:endParaRPr lang="es-MX" altLang="es-MX" sz="2000" dirty="0" smtClean="0">
              <a:latin typeface="Arial Narrow" panose="020B0606020202030204" pitchFamily="34" charset="0"/>
            </a:endParaRPr>
          </a:p>
          <a:p>
            <a:pPr>
              <a:lnSpc>
                <a:spcPct val="80000"/>
              </a:lnSpc>
              <a:buFont typeface="Wingdings" panose="05000000000000000000" pitchFamily="2" charset="2"/>
              <a:buNone/>
            </a:pPr>
            <a:r>
              <a:rPr lang="es-MX" altLang="es-MX" sz="1800" dirty="0" smtClean="0">
                <a:latin typeface="Arial Narrow" panose="020B0606020202030204" pitchFamily="34" charset="0"/>
              </a:rPr>
              <a:t>	</a:t>
            </a:r>
            <a:r>
              <a:rPr lang="es-MX" altLang="es-MX" sz="2200" b="1" dirty="0" smtClean="0">
                <a:latin typeface="Arial Narrow" panose="020B0606020202030204" pitchFamily="34" charset="0"/>
              </a:rPr>
              <a:t>RAZÓN </a:t>
            </a:r>
            <a:r>
              <a:rPr lang="es-MX" altLang="es-MX" sz="2200" b="1" dirty="0" smtClean="0">
                <a:latin typeface="Arial Narrow" panose="020B0606020202030204" pitchFamily="34" charset="0"/>
              </a:rPr>
              <a:t>DE DEUDA-PATRIMONIO:</a:t>
            </a:r>
          </a:p>
          <a:p>
            <a:pPr>
              <a:lnSpc>
                <a:spcPct val="80000"/>
              </a:lnSpc>
              <a:buFont typeface="Wingdings" panose="05000000000000000000" pitchFamily="2" charset="2"/>
              <a:buNone/>
            </a:pPr>
            <a:r>
              <a:rPr lang="es-MX" altLang="es-MX" sz="2200" b="1" dirty="0" smtClean="0">
                <a:latin typeface="Arial Narrow" panose="020B0606020202030204" pitchFamily="34" charset="0"/>
              </a:rPr>
              <a:t>	</a:t>
            </a:r>
            <a:r>
              <a:rPr lang="es-MX" altLang="es-MX" sz="2000" dirty="0" smtClean="0">
                <a:latin typeface="Arial Narrow" panose="020B0606020202030204" pitchFamily="34" charset="0"/>
              </a:rPr>
              <a:t>Es igual a la deuda de la empresa dividido por su patrimonio, donde la deuda se puede definir como deuda total, deuda a largo plazo, u obligaciones corrientes.</a:t>
            </a:r>
          </a:p>
          <a:p>
            <a:pPr>
              <a:lnSpc>
                <a:spcPct val="80000"/>
              </a:lnSpc>
              <a:buFont typeface="Wingdings" panose="05000000000000000000" pitchFamily="2" charset="2"/>
              <a:buNone/>
            </a:pPr>
            <a:r>
              <a:rPr lang="es-MX" altLang="es-MX" sz="2000" dirty="0" smtClean="0">
                <a:latin typeface="Arial Narrow" panose="020B0606020202030204" pitchFamily="34" charset="0"/>
              </a:rPr>
              <a:t>.</a:t>
            </a:r>
          </a:p>
          <a:p>
            <a:pPr>
              <a:lnSpc>
                <a:spcPct val="80000"/>
              </a:lnSpc>
              <a:buFont typeface="Wingdings" panose="05000000000000000000" pitchFamily="2" charset="2"/>
              <a:buNone/>
            </a:pPr>
            <a:r>
              <a:rPr lang="es-MX" altLang="es-MX" sz="2000" b="1" dirty="0" smtClean="0">
                <a:latin typeface="Arial Narrow" panose="020B0606020202030204" pitchFamily="34" charset="0"/>
              </a:rPr>
              <a:t>	</a:t>
            </a:r>
          </a:p>
          <a:p>
            <a:pPr>
              <a:lnSpc>
                <a:spcPct val="80000"/>
              </a:lnSpc>
              <a:buFont typeface="Wingdings" panose="05000000000000000000" pitchFamily="2" charset="2"/>
              <a:buNone/>
            </a:pPr>
            <a:r>
              <a:rPr lang="es-MX" altLang="es-MX" sz="2000" dirty="0" smtClean="0"/>
              <a:t>	</a:t>
            </a:r>
            <a:r>
              <a:rPr lang="es-MX" altLang="es-MX" sz="2000" b="1" dirty="0" smtClean="0"/>
              <a:t>	</a:t>
            </a:r>
            <a:endParaRPr lang="es-MX" altLang="es-MX" sz="2000" b="1" dirty="0"/>
          </a:p>
        </p:txBody>
      </p:sp>
      <p:sp>
        <p:nvSpPr>
          <p:cNvPr id="6" name="Rectangle 6"/>
          <p:cNvSpPr txBox="1">
            <a:spLocks noChangeArrowheads="1"/>
          </p:cNvSpPr>
          <p:nvPr/>
        </p:nvSpPr>
        <p:spPr>
          <a:xfrm>
            <a:off x="5850806" y="476250"/>
            <a:ext cx="3695700" cy="5905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 typeface="Wingdings" panose="05000000000000000000" pitchFamily="2" charset="2"/>
              <a:buNone/>
            </a:pPr>
            <a:r>
              <a:rPr lang="es-MX" altLang="es-MX" sz="1800" smtClean="0"/>
              <a:t>   </a:t>
            </a:r>
          </a:p>
          <a:p>
            <a:pPr>
              <a:lnSpc>
                <a:spcPct val="80000"/>
              </a:lnSpc>
              <a:buFont typeface="Wingdings" panose="05000000000000000000" pitchFamily="2" charset="2"/>
              <a:buNone/>
            </a:pPr>
            <a:endParaRPr lang="es-MX" altLang="es-MX" sz="1800" smtClean="0"/>
          </a:p>
          <a:p>
            <a:pPr>
              <a:lnSpc>
                <a:spcPct val="80000"/>
              </a:lnSpc>
              <a:buFont typeface="Wingdings" panose="05000000000000000000" pitchFamily="2" charset="2"/>
              <a:buNone/>
            </a:pPr>
            <a:endParaRPr lang="es-MX" altLang="es-MX" sz="1800" smtClean="0"/>
          </a:p>
          <a:p>
            <a:pPr>
              <a:lnSpc>
                <a:spcPct val="80000"/>
              </a:lnSpc>
              <a:buFont typeface="Wingdings" panose="05000000000000000000" pitchFamily="2" charset="2"/>
              <a:buNone/>
            </a:pPr>
            <a:endParaRPr lang="es-MX" altLang="es-MX" sz="1800" smtClean="0"/>
          </a:p>
          <a:p>
            <a:pPr>
              <a:lnSpc>
                <a:spcPct val="80000"/>
              </a:lnSpc>
              <a:buFont typeface="Wingdings" panose="05000000000000000000" pitchFamily="2" charset="2"/>
              <a:buNone/>
            </a:pPr>
            <a:endParaRPr lang="es-MX" altLang="es-MX" sz="1800" smtClean="0"/>
          </a:p>
          <a:p>
            <a:pPr>
              <a:lnSpc>
                <a:spcPct val="80000"/>
              </a:lnSpc>
              <a:buFont typeface="Wingdings" panose="05000000000000000000" pitchFamily="2" charset="2"/>
              <a:buNone/>
            </a:pPr>
            <a:r>
              <a:rPr lang="es-MX" altLang="es-MX" sz="2400" smtClean="0"/>
              <a:t>=      total de deuda</a:t>
            </a:r>
          </a:p>
          <a:p>
            <a:pPr>
              <a:lnSpc>
                <a:spcPct val="80000"/>
              </a:lnSpc>
              <a:buFont typeface="Wingdings" panose="05000000000000000000" pitchFamily="2" charset="2"/>
              <a:buNone/>
            </a:pPr>
            <a:r>
              <a:rPr lang="es-MX" altLang="es-MX" sz="2400" smtClean="0"/>
              <a:t>         activo total</a:t>
            </a:r>
          </a:p>
          <a:p>
            <a:pPr>
              <a:lnSpc>
                <a:spcPct val="80000"/>
              </a:lnSpc>
              <a:buFont typeface="Wingdings" panose="05000000000000000000" pitchFamily="2" charset="2"/>
              <a:buNone/>
            </a:pPr>
            <a:endParaRPr lang="es-MX" altLang="es-MX" sz="2400" smtClean="0"/>
          </a:p>
          <a:p>
            <a:pPr>
              <a:lnSpc>
                <a:spcPct val="80000"/>
              </a:lnSpc>
              <a:buFont typeface="Wingdings" panose="05000000000000000000" pitchFamily="2" charset="2"/>
              <a:buNone/>
            </a:pPr>
            <a:endParaRPr lang="es-MX" altLang="es-MX" sz="2400" smtClean="0"/>
          </a:p>
          <a:p>
            <a:pPr>
              <a:lnSpc>
                <a:spcPct val="80000"/>
              </a:lnSpc>
              <a:buFont typeface="Wingdings" panose="05000000000000000000" pitchFamily="2" charset="2"/>
              <a:buNone/>
            </a:pPr>
            <a:endParaRPr lang="es-MX" altLang="es-MX" sz="2400" smtClean="0"/>
          </a:p>
          <a:p>
            <a:pPr>
              <a:lnSpc>
                <a:spcPct val="80000"/>
              </a:lnSpc>
              <a:buFont typeface="Wingdings" panose="05000000000000000000" pitchFamily="2" charset="2"/>
              <a:buNone/>
            </a:pPr>
            <a:endParaRPr lang="es-MX" altLang="es-MX" sz="2400" smtClean="0"/>
          </a:p>
          <a:p>
            <a:pPr>
              <a:lnSpc>
                <a:spcPct val="80000"/>
              </a:lnSpc>
              <a:buFont typeface="Wingdings" panose="05000000000000000000" pitchFamily="2" charset="2"/>
              <a:buNone/>
            </a:pPr>
            <a:r>
              <a:rPr lang="es-MX" altLang="es-MX" sz="2400" smtClean="0"/>
              <a:t>=   deuda a largo plazo</a:t>
            </a:r>
          </a:p>
          <a:p>
            <a:pPr>
              <a:lnSpc>
                <a:spcPct val="80000"/>
              </a:lnSpc>
              <a:buFont typeface="Wingdings" panose="05000000000000000000" pitchFamily="2" charset="2"/>
              <a:buNone/>
            </a:pPr>
            <a:r>
              <a:rPr lang="es-MX" altLang="es-MX" sz="2400" smtClean="0"/>
              <a:t>           patrimonio</a:t>
            </a:r>
          </a:p>
          <a:p>
            <a:pPr>
              <a:lnSpc>
                <a:spcPct val="80000"/>
              </a:lnSpc>
              <a:buFont typeface="Wingdings" panose="05000000000000000000" pitchFamily="2" charset="2"/>
              <a:buNone/>
            </a:pPr>
            <a:endParaRPr lang="es-MX" altLang="es-MX" sz="2400" smtClean="0"/>
          </a:p>
          <a:p>
            <a:pPr>
              <a:lnSpc>
                <a:spcPct val="80000"/>
              </a:lnSpc>
              <a:buFont typeface="Wingdings" panose="05000000000000000000" pitchFamily="2" charset="2"/>
              <a:buNone/>
            </a:pPr>
            <a:endParaRPr lang="es-MX" altLang="es-MX" sz="2400" smtClean="0"/>
          </a:p>
          <a:p>
            <a:pPr>
              <a:lnSpc>
                <a:spcPct val="80000"/>
              </a:lnSpc>
              <a:buFont typeface="Wingdings" panose="05000000000000000000" pitchFamily="2" charset="2"/>
              <a:buNone/>
            </a:pPr>
            <a:endParaRPr lang="es-MX" altLang="es-MX" sz="2400"/>
          </a:p>
        </p:txBody>
      </p:sp>
      <p:sp>
        <p:nvSpPr>
          <p:cNvPr id="7" name="Line 7"/>
          <p:cNvSpPr>
            <a:spLocks noChangeShapeType="1"/>
          </p:cNvSpPr>
          <p:nvPr/>
        </p:nvSpPr>
        <p:spPr bwMode="auto">
          <a:xfrm>
            <a:off x="6371506" y="2276475"/>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8" name="Line 8"/>
          <p:cNvSpPr>
            <a:spLocks noChangeShapeType="1"/>
          </p:cNvSpPr>
          <p:nvPr/>
        </p:nvSpPr>
        <p:spPr bwMode="auto">
          <a:xfrm>
            <a:off x="6300069" y="4437062"/>
            <a:ext cx="2808287" cy="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1766668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1470273" y="188640"/>
            <a:ext cx="4294187" cy="611981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pPr>
            <a:endParaRPr lang="es-MX" altLang="es-MX" sz="1300" b="1" dirty="0" smtClean="0"/>
          </a:p>
          <a:p>
            <a:pPr>
              <a:lnSpc>
                <a:spcPct val="80000"/>
              </a:lnSpc>
            </a:pPr>
            <a:endParaRPr lang="es-MX" altLang="es-MX" sz="2000" b="1" dirty="0" smtClean="0">
              <a:latin typeface="Arial Narrow" panose="020B0606020202030204" pitchFamily="34" charset="0"/>
            </a:endParaRPr>
          </a:p>
          <a:p>
            <a:pPr>
              <a:lnSpc>
                <a:spcPct val="80000"/>
              </a:lnSpc>
            </a:pPr>
            <a:r>
              <a:rPr lang="es-MX" altLang="es-MX" sz="2000" b="1" dirty="0" smtClean="0">
                <a:latin typeface="Arial Narrow" panose="020B0606020202030204" pitchFamily="34" charset="0"/>
              </a:rPr>
              <a:t>RAZÓN </a:t>
            </a:r>
            <a:r>
              <a:rPr lang="es-MX" altLang="es-MX" sz="2000" b="1" dirty="0" smtClean="0">
                <a:latin typeface="Arial Narrow" panose="020B0606020202030204" pitchFamily="34" charset="0"/>
              </a:rPr>
              <a:t>DEL </a:t>
            </a:r>
            <a:r>
              <a:rPr lang="es-MX" altLang="es-MX" sz="2000" b="1" dirty="0" err="1" smtClean="0">
                <a:latin typeface="Arial Narrow" panose="020B0606020202030204" pitchFamily="34" charset="0"/>
              </a:rPr>
              <a:t>NUM</a:t>
            </a:r>
            <a:r>
              <a:rPr lang="es-MX" altLang="es-MX" sz="2000" b="1" dirty="0" smtClean="0">
                <a:latin typeface="Arial Narrow" panose="020B0606020202030204" pitchFamily="34" charset="0"/>
              </a:rPr>
              <a:t>. DE VECES QUE SE GANA EL </a:t>
            </a:r>
            <a:r>
              <a:rPr lang="es-MX" altLang="es-MX" sz="2000" b="1" dirty="0" smtClean="0">
                <a:latin typeface="Arial Narrow" panose="020B0606020202030204" pitchFamily="34" charset="0"/>
              </a:rPr>
              <a:t>INTERÉS:</a:t>
            </a:r>
            <a:endParaRPr lang="es-MX" altLang="es-MX" sz="2000" b="1" dirty="0" smtClean="0">
              <a:latin typeface="Arial Narrow" panose="020B0606020202030204" pitchFamily="34" charset="0"/>
            </a:endParaRPr>
          </a:p>
          <a:p>
            <a:pPr>
              <a:lnSpc>
                <a:spcPct val="80000"/>
              </a:lnSpc>
              <a:buFont typeface="Wingdings" panose="05000000000000000000" pitchFamily="2" charset="2"/>
              <a:buNone/>
            </a:pPr>
            <a:r>
              <a:rPr lang="es-MX" altLang="es-MX" sz="1600" dirty="0" smtClean="0">
                <a:latin typeface="Arial Narrow" panose="020B0606020202030204" pitchFamily="34" charset="0"/>
              </a:rPr>
              <a:t>	</a:t>
            </a:r>
            <a:r>
              <a:rPr lang="es-MX" altLang="es-MX" sz="1800" dirty="0" smtClean="0">
                <a:latin typeface="Arial Narrow" panose="020B0606020202030204" pitchFamily="34" charset="0"/>
              </a:rPr>
              <a:t>Refleja la capacidad de pagar el interés anual sobre su deuda a partir de sus utilidades, el </a:t>
            </a:r>
            <a:r>
              <a:rPr lang="es-MX" altLang="es-MX" sz="1800" b="1" dirty="0" smtClean="0">
                <a:latin typeface="Arial Narrow" panose="020B0606020202030204" pitchFamily="34" charset="0"/>
              </a:rPr>
              <a:t>RESULTADO</a:t>
            </a:r>
            <a:r>
              <a:rPr lang="es-MX" altLang="es-MX" sz="1800" dirty="0" smtClean="0">
                <a:latin typeface="Arial Narrow" panose="020B0606020202030204" pitchFamily="34" charset="0"/>
              </a:rPr>
              <a:t> es </a:t>
            </a:r>
            <a:r>
              <a:rPr lang="es-MX" altLang="es-MX" sz="1800" dirty="0" smtClean="0">
                <a:latin typeface="Arial Narrow" panose="020B0606020202030204" pitchFamily="34" charset="0"/>
              </a:rPr>
              <a:t>el numero </a:t>
            </a:r>
            <a:r>
              <a:rPr lang="es-MX" altLang="es-MX" sz="1800" dirty="0" smtClean="0">
                <a:latin typeface="Arial Narrow" panose="020B0606020202030204" pitchFamily="34" charset="0"/>
              </a:rPr>
              <a:t>de veces que la utilidad es disminuida con un determinado nivel de gastos por intereses.</a:t>
            </a:r>
            <a:endParaRPr lang="es-MX" altLang="es-MX" sz="1800" b="1" dirty="0" smtClean="0"/>
          </a:p>
          <a:p>
            <a:pPr>
              <a:lnSpc>
                <a:spcPct val="80000"/>
              </a:lnSpc>
              <a:buFont typeface="Wingdings" panose="05000000000000000000" pitchFamily="2" charset="2"/>
              <a:buNone/>
            </a:pPr>
            <a:endParaRPr lang="es-MX" altLang="es-MX" sz="1800" b="1" dirty="0" smtClean="0"/>
          </a:p>
          <a:p>
            <a:pPr>
              <a:lnSpc>
                <a:spcPct val="80000"/>
              </a:lnSpc>
            </a:pPr>
            <a:endParaRPr lang="es-MX" altLang="es-MX" sz="1800" b="1" dirty="0" smtClean="0"/>
          </a:p>
          <a:p>
            <a:pPr>
              <a:lnSpc>
                <a:spcPct val="80000"/>
              </a:lnSpc>
            </a:pPr>
            <a:r>
              <a:rPr lang="es-MX" altLang="es-MX" sz="2000" b="1" dirty="0" smtClean="0">
                <a:latin typeface="Arial Narrow" panose="020B0606020202030204" pitchFamily="34" charset="0"/>
              </a:rPr>
              <a:t>RAZÓN </a:t>
            </a:r>
            <a:r>
              <a:rPr lang="es-MX" altLang="es-MX" sz="2000" b="1" dirty="0" smtClean="0">
                <a:latin typeface="Arial Narrow" panose="020B0606020202030204" pitchFamily="34" charset="0"/>
              </a:rPr>
              <a:t>DE </a:t>
            </a:r>
            <a:r>
              <a:rPr lang="es-MX" altLang="es-MX" sz="2000" b="1" dirty="0" smtClean="0">
                <a:latin typeface="Arial Narrow" panose="020B0606020202030204" pitchFamily="34" charset="0"/>
              </a:rPr>
              <a:t>PROTECCIÓN </a:t>
            </a:r>
            <a:r>
              <a:rPr lang="es-MX" altLang="es-MX" sz="2000" b="1" dirty="0" smtClean="0">
                <a:latin typeface="Arial Narrow" panose="020B0606020202030204" pitchFamily="34" charset="0"/>
              </a:rPr>
              <a:t>A CARGOS FIJOS:</a:t>
            </a:r>
          </a:p>
          <a:p>
            <a:pPr>
              <a:lnSpc>
                <a:spcPct val="80000"/>
              </a:lnSpc>
              <a:buFont typeface="Wingdings" panose="05000000000000000000" pitchFamily="2" charset="2"/>
              <a:buNone/>
            </a:pPr>
            <a:r>
              <a:rPr lang="es-MX" altLang="es-MX" sz="1300" b="1" dirty="0" smtClean="0"/>
              <a:t>	</a:t>
            </a:r>
            <a:r>
              <a:rPr lang="es-MX" altLang="es-MX" sz="1800" dirty="0" smtClean="0">
                <a:latin typeface="Arial Narrow" panose="020B0606020202030204" pitchFamily="34" charset="0"/>
              </a:rPr>
              <a:t>Los cargos fijos incluyen todos los desembolsos en dólares fijos, incluyendo intereses sobre deuda, contribuciones a fondos de amortizaciones y pagos de arrendamiento y el </a:t>
            </a:r>
            <a:r>
              <a:rPr lang="es-MX" altLang="es-MX" sz="1800" b="1" dirty="0" smtClean="0">
                <a:latin typeface="Arial Narrow" panose="020B0606020202030204" pitchFamily="34" charset="0"/>
              </a:rPr>
              <a:t>RESULTADO</a:t>
            </a:r>
            <a:r>
              <a:rPr lang="es-MX" altLang="es-MX" sz="1800" dirty="0" smtClean="0">
                <a:latin typeface="Arial Narrow" panose="020B0606020202030204" pitchFamily="34" charset="0"/>
              </a:rPr>
              <a:t> representa el numero de veces que la utilidad se puede ver disminuida por un determinado nivel de gastos financieros y por arrendamiento sin que </a:t>
            </a:r>
            <a:r>
              <a:rPr lang="es-MX" altLang="es-MX" sz="1800" dirty="0" smtClean="0">
                <a:latin typeface="Arial Narrow" panose="020B0606020202030204" pitchFamily="34" charset="0"/>
              </a:rPr>
              <a:t>éste </a:t>
            </a:r>
            <a:r>
              <a:rPr lang="es-MX" altLang="es-MX" sz="1800" dirty="0" smtClean="0">
                <a:latin typeface="Arial Narrow" panose="020B0606020202030204" pitchFamily="34" charset="0"/>
              </a:rPr>
              <a:t>genere perdidas.</a:t>
            </a:r>
            <a:endParaRPr lang="es-MX" altLang="es-MX" sz="1800" dirty="0">
              <a:latin typeface="Arial Narrow" panose="020B0606020202030204" pitchFamily="34" charset="0"/>
            </a:endParaRPr>
          </a:p>
        </p:txBody>
      </p:sp>
      <p:sp>
        <p:nvSpPr>
          <p:cNvPr id="3" name="Rectangle 6"/>
          <p:cNvSpPr txBox="1">
            <a:spLocks noChangeArrowheads="1"/>
          </p:cNvSpPr>
          <p:nvPr/>
        </p:nvSpPr>
        <p:spPr>
          <a:xfrm>
            <a:off x="5789860" y="331515"/>
            <a:ext cx="3822700" cy="597693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buFont typeface="Wingdings" panose="05000000000000000000" pitchFamily="2" charset="2"/>
              <a:buNone/>
            </a:pPr>
            <a:endParaRPr lang="es-MX" altLang="es-MX" sz="1600" smtClean="0"/>
          </a:p>
          <a:p>
            <a:pPr>
              <a:lnSpc>
                <a:spcPct val="80000"/>
              </a:lnSpc>
              <a:buFont typeface="Wingdings" panose="05000000000000000000" pitchFamily="2" charset="2"/>
              <a:buNone/>
            </a:pPr>
            <a:endParaRPr lang="es-MX" altLang="es-MX" sz="1600" smtClean="0"/>
          </a:p>
          <a:p>
            <a:pPr>
              <a:lnSpc>
                <a:spcPct val="80000"/>
              </a:lnSpc>
              <a:buFont typeface="Wingdings" panose="05000000000000000000" pitchFamily="2" charset="2"/>
              <a:buNone/>
            </a:pPr>
            <a:endParaRPr lang="es-MX" altLang="es-MX" sz="1600" smtClean="0"/>
          </a:p>
          <a:p>
            <a:pPr>
              <a:lnSpc>
                <a:spcPct val="80000"/>
              </a:lnSpc>
              <a:buFont typeface="Wingdings" panose="05000000000000000000" pitchFamily="2" charset="2"/>
              <a:buNone/>
            </a:pPr>
            <a:endParaRPr lang="es-MX" altLang="es-MX" sz="1600" smtClean="0"/>
          </a:p>
          <a:p>
            <a:pPr>
              <a:lnSpc>
                <a:spcPct val="80000"/>
              </a:lnSpc>
              <a:buFont typeface="Wingdings" panose="05000000000000000000" pitchFamily="2" charset="2"/>
              <a:buNone/>
            </a:pPr>
            <a:r>
              <a:rPr lang="es-MX" altLang="es-MX" sz="2400" smtClean="0"/>
              <a:t>=</a:t>
            </a:r>
            <a:r>
              <a:rPr lang="es-MX" altLang="es-MX" sz="1600" smtClean="0"/>
              <a:t>                 </a:t>
            </a:r>
            <a:r>
              <a:rPr lang="es-MX" altLang="es-MX" sz="2400" smtClean="0"/>
              <a:t>EBIT</a:t>
            </a:r>
          </a:p>
          <a:p>
            <a:pPr>
              <a:lnSpc>
                <a:spcPct val="80000"/>
              </a:lnSpc>
              <a:buFont typeface="Wingdings" panose="05000000000000000000" pitchFamily="2" charset="2"/>
              <a:buNone/>
            </a:pPr>
            <a:r>
              <a:rPr lang="es-MX" altLang="es-MX" sz="2400" smtClean="0"/>
              <a:t>       gasto de interés</a:t>
            </a:r>
          </a:p>
          <a:p>
            <a:pPr>
              <a:lnSpc>
                <a:spcPct val="80000"/>
              </a:lnSpc>
            </a:pPr>
            <a:endParaRPr lang="es-MX" altLang="es-MX" sz="2400" smtClean="0"/>
          </a:p>
          <a:p>
            <a:pPr>
              <a:lnSpc>
                <a:spcPct val="80000"/>
              </a:lnSpc>
            </a:pPr>
            <a:endParaRPr lang="es-MX" altLang="es-MX" sz="2400" smtClean="0"/>
          </a:p>
          <a:p>
            <a:pPr>
              <a:lnSpc>
                <a:spcPct val="80000"/>
              </a:lnSpc>
            </a:pPr>
            <a:endParaRPr lang="es-MX" altLang="es-MX" sz="2400" smtClean="0"/>
          </a:p>
          <a:p>
            <a:pPr>
              <a:lnSpc>
                <a:spcPct val="80000"/>
              </a:lnSpc>
            </a:pPr>
            <a:endParaRPr lang="es-MX" altLang="es-MX" sz="2400" smtClean="0"/>
          </a:p>
          <a:p>
            <a:pPr>
              <a:lnSpc>
                <a:spcPct val="80000"/>
              </a:lnSpc>
            </a:pPr>
            <a:endParaRPr lang="es-MX" altLang="es-MX" sz="2400" smtClean="0"/>
          </a:p>
          <a:p>
            <a:pPr>
              <a:lnSpc>
                <a:spcPct val="80000"/>
              </a:lnSpc>
              <a:buFont typeface="Wingdings" panose="05000000000000000000" pitchFamily="2" charset="2"/>
              <a:buNone/>
            </a:pPr>
            <a:r>
              <a:rPr lang="es-MX" altLang="es-MX" sz="2400" smtClean="0"/>
              <a:t>=  </a:t>
            </a:r>
            <a:r>
              <a:rPr lang="es-MX" altLang="es-MX" sz="2000" smtClean="0"/>
              <a:t>utilidad antes de ISR y PTU</a:t>
            </a:r>
          </a:p>
          <a:p>
            <a:pPr>
              <a:lnSpc>
                <a:spcPct val="80000"/>
              </a:lnSpc>
              <a:buFont typeface="Wingdings" panose="05000000000000000000" pitchFamily="2" charset="2"/>
              <a:buNone/>
            </a:pPr>
            <a:r>
              <a:rPr lang="es-MX" altLang="es-MX" sz="2000" smtClean="0"/>
              <a:t>        Gtos. Fin. + Gtos. De           	arrendamiento</a:t>
            </a:r>
            <a:endParaRPr lang="es-MX" altLang="es-MX" sz="2000"/>
          </a:p>
        </p:txBody>
      </p:sp>
      <p:sp>
        <p:nvSpPr>
          <p:cNvPr id="4" name="Line 7"/>
          <p:cNvSpPr>
            <a:spLocks noChangeShapeType="1"/>
          </p:cNvSpPr>
          <p:nvPr/>
        </p:nvSpPr>
        <p:spPr bwMode="auto">
          <a:xfrm>
            <a:off x="6366123" y="1699940"/>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5" name="Line 8"/>
          <p:cNvSpPr>
            <a:spLocks noChangeShapeType="1"/>
          </p:cNvSpPr>
          <p:nvPr/>
        </p:nvSpPr>
        <p:spPr bwMode="auto">
          <a:xfrm>
            <a:off x="6221660" y="4292328"/>
            <a:ext cx="2881313" cy="7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4576537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635</Words>
  <Application>Microsoft Office PowerPoint</Application>
  <PresentationFormat>Presentación en pantalla (4:3)</PresentationFormat>
  <Paragraphs>178</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Arial Narrow</vt:lpstr>
      <vt:lpstr>Berlin Sans FB</vt:lpstr>
      <vt:lpstr>Calibri</vt:lpstr>
      <vt:lpstr>Wingdings</vt:lpstr>
      <vt:lpstr>Tema de Office</vt:lpstr>
      <vt:lpstr>UNIVERSIDAD AUTÓNOMA DEL ESTADO DE HIDALGO</vt:lpstr>
      <vt:lpstr>Presentación de PowerPoint</vt:lpstr>
      <vt:lpstr>Tema: Razones Financieras</vt:lpstr>
      <vt:lpstr>INTRODUCCIÓN</vt:lpstr>
      <vt:lpstr>RAZONES DE LIQUIDEZ</vt:lpstr>
      <vt:lpstr>Presentación de PowerPoint</vt:lpstr>
      <vt:lpstr>RAZONES DE APALANCAMIENTO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JHP</cp:lastModifiedBy>
  <cp:revision>25</cp:revision>
  <dcterms:created xsi:type="dcterms:W3CDTF">2014-12-12T16:57:31Z</dcterms:created>
  <dcterms:modified xsi:type="dcterms:W3CDTF">2016-10-14T12:20:55Z</dcterms:modified>
</cp:coreProperties>
</file>