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9" r:id="rId2"/>
    <p:sldId id="256" r:id="rId3"/>
    <p:sldId id="257" r:id="rId4"/>
    <p:sldId id="288" r:id="rId5"/>
    <p:sldId id="290" r:id="rId6"/>
    <p:sldId id="260" r:id="rId7"/>
    <p:sldId id="262" r:id="rId8"/>
    <p:sldId id="292" r:id="rId9"/>
    <p:sldId id="263" r:id="rId10"/>
    <p:sldId id="289" r:id="rId11"/>
    <p:sldId id="291" r:id="rId12"/>
    <p:sldId id="264" r:id="rId13"/>
    <p:sldId id="293" r:id="rId14"/>
    <p:sldId id="295" r:id="rId15"/>
    <p:sldId id="261" r:id="rId1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6A221D"/>
    <a:srgbClr val="FF33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76" y="5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76B5AA-6452-4A16-B2FE-C30CD9A9BE41}" type="doc">
      <dgm:prSet loTypeId="urn:microsoft.com/office/officeart/2005/8/layout/lProcess1" loCatId="process" qsTypeId="urn:microsoft.com/office/officeart/2005/8/quickstyle/simple3" qsCatId="simple" csTypeId="urn:microsoft.com/office/officeart/2005/8/colors/accent6_2" csCatId="accent6" phldr="1"/>
      <dgm:spPr/>
      <dgm:t>
        <a:bodyPr/>
        <a:lstStyle/>
        <a:p>
          <a:endParaRPr lang="es-MX"/>
        </a:p>
      </dgm:t>
    </dgm:pt>
    <dgm:pt modelId="{D06E05C7-57C7-4F6A-8993-354EA2FD4C7F}">
      <dgm:prSet phldrT="[Texto]"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MX" sz="1700" b="0" i="0" dirty="0" smtClean="0"/>
            <a:t>Su preocupación máxima es la inflación, hay más dinero en circulación del que debería haber</a:t>
          </a:r>
          <a:endParaRPr lang="es-MX" sz="1700" dirty="0" smtClean="0"/>
        </a:p>
      </dgm:t>
    </dgm:pt>
    <dgm:pt modelId="{D24A7CD3-F70E-4557-B6B3-BF6FB3147A3C}" type="parTrans" cxnId="{810AF7A8-641F-4382-B171-ABBB747E848C}">
      <dgm:prSet/>
      <dgm:spPr/>
      <dgm:t>
        <a:bodyPr/>
        <a:lstStyle/>
        <a:p>
          <a:endParaRPr lang="es-MX"/>
        </a:p>
      </dgm:t>
    </dgm:pt>
    <dgm:pt modelId="{AC62C9C0-FAEA-4A8B-845F-238762D73CA2}" type="sibTrans" cxnId="{810AF7A8-641F-4382-B171-ABBB747E848C}">
      <dgm:prSet/>
      <dgm:spPr/>
      <dgm:t>
        <a:bodyPr/>
        <a:lstStyle/>
        <a:p>
          <a:endParaRPr lang="es-MX"/>
        </a:p>
      </dgm:t>
    </dgm:pt>
    <dgm:pt modelId="{7F57BD2F-2A96-4162-AAE7-CE6EDAAC843A}">
      <dgm:prSet phldrT="[Texto]"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MX" sz="1800" b="0" i="0" dirty="0" smtClean="0"/>
            <a:t>Defienden un mercado altamente competitivo</a:t>
          </a:r>
          <a:endParaRPr lang="es-MX" sz="1800" dirty="0" smtClean="0"/>
        </a:p>
        <a:p>
          <a:endParaRPr lang="es-MX" sz="1800" dirty="0"/>
        </a:p>
      </dgm:t>
    </dgm:pt>
    <dgm:pt modelId="{1ABFC232-6A0E-407F-9CD3-88FE82F3832F}" type="parTrans" cxnId="{17973A06-D005-447A-ACDD-EDE60D6E9566}">
      <dgm:prSet/>
      <dgm:spPr/>
      <dgm:t>
        <a:bodyPr/>
        <a:lstStyle/>
        <a:p>
          <a:endParaRPr lang="es-MX"/>
        </a:p>
      </dgm:t>
    </dgm:pt>
    <dgm:pt modelId="{C11D0592-4467-4198-B8F4-C13C768182EB}" type="sibTrans" cxnId="{17973A06-D005-447A-ACDD-EDE60D6E9566}">
      <dgm:prSet/>
      <dgm:spPr/>
      <dgm:t>
        <a:bodyPr/>
        <a:lstStyle/>
        <a:p>
          <a:endParaRPr lang="es-MX"/>
        </a:p>
      </dgm:t>
    </dgm:pt>
    <dgm:pt modelId="{750A8844-03AF-4E43-A73F-AA090C01FEFF}">
      <dgm:prSet phldrT="[Texto]" custT="1"/>
      <dgm:spPr/>
      <dgm:t>
        <a:bodyPr/>
        <a:lstStyle/>
        <a:p>
          <a:r>
            <a:rPr lang="es-MX" sz="1800" b="0" i="0" dirty="0" smtClean="0"/>
            <a:t>Se debe eliminar el déficit público y evitar a los monopolios, oligopolios y sindicatos interfieren en el funcionamiento del mercado del trabajo </a:t>
          </a:r>
          <a:endParaRPr lang="es-MX" sz="1800" dirty="0"/>
        </a:p>
      </dgm:t>
    </dgm:pt>
    <dgm:pt modelId="{2DB5789E-8C50-47BF-8559-8EADF7EF6379}" type="parTrans" cxnId="{BB967212-7A02-4820-B2B3-C3D816A7E4D9}">
      <dgm:prSet/>
      <dgm:spPr/>
      <dgm:t>
        <a:bodyPr/>
        <a:lstStyle/>
        <a:p>
          <a:endParaRPr lang="es-MX"/>
        </a:p>
      </dgm:t>
    </dgm:pt>
    <dgm:pt modelId="{C2391480-25DD-40B6-A78C-BD7D0666CC83}" type="sibTrans" cxnId="{BB967212-7A02-4820-B2B3-C3D816A7E4D9}">
      <dgm:prSet/>
      <dgm:spPr/>
      <dgm:t>
        <a:bodyPr/>
        <a:lstStyle/>
        <a:p>
          <a:endParaRPr lang="es-MX"/>
        </a:p>
      </dgm:t>
    </dgm:pt>
    <dgm:pt modelId="{3C485073-77C1-49E9-99DD-625CA0FBC555}">
      <dgm:prSet phldrT="[Texto]"/>
      <dgm:spPr/>
      <dgm:t>
        <a:bodyPr/>
        <a:lstStyle/>
        <a:p>
          <a:r>
            <a:rPr lang="es-ES" dirty="0" smtClean="0"/>
            <a:t>Los keynesianos son menos optimistas y no consideran que las economías de libre mercado respondan eficientemente a las perturbaciones</a:t>
          </a:r>
          <a:endParaRPr lang="es-MX" dirty="0"/>
        </a:p>
      </dgm:t>
    </dgm:pt>
    <dgm:pt modelId="{84DB9DBB-4CEC-460B-9187-664DCD1638BD}" type="parTrans" cxnId="{0C04ED1A-B3DA-4789-ACC5-A1C1A7AC4A49}">
      <dgm:prSet/>
      <dgm:spPr/>
      <dgm:t>
        <a:bodyPr/>
        <a:lstStyle/>
        <a:p>
          <a:endParaRPr lang="es-MX"/>
        </a:p>
      </dgm:t>
    </dgm:pt>
    <dgm:pt modelId="{2E856C0E-6FFC-4EF2-A5F3-8C28FFAA9B9F}" type="sibTrans" cxnId="{0C04ED1A-B3DA-4789-ACC5-A1C1A7AC4A49}">
      <dgm:prSet/>
      <dgm:spPr/>
      <dgm:t>
        <a:bodyPr/>
        <a:lstStyle/>
        <a:p>
          <a:endParaRPr lang="es-MX"/>
        </a:p>
      </dgm:t>
    </dgm:pt>
    <dgm:pt modelId="{49EF598D-5061-4EA2-BDA5-0C251D0B45D1}">
      <dgm:prSet phldrT="[Texto]" custT="1"/>
      <dgm:spPr/>
      <dgm:t>
        <a:bodyPr/>
        <a:lstStyle/>
        <a:p>
          <a:r>
            <a:rPr lang="es-ES" sz="1800" dirty="0" smtClean="0"/>
            <a:t>Los salarios y precios son rígidos</a:t>
          </a:r>
          <a:endParaRPr lang="es-MX" sz="1800" dirty="0"/>
        </a:p>
      </dgm:t>
    </dgm:pt>
    <dgm:pt modelId="{8B7DBAE3-FA0C-4E15-9AD3-E90582198A84}" type="parTrans" cxnId="{8B83E8B7-5389-47F4-BF3B-91BFE8F71065}">
      <dgm:prSet/>
      <dgm:spPr/>
      <dgm:t>
        <a:bodyPr/>
        <a:lstStyle/>
        <a:p>
          <a:endParaRPr lang="es-MX"/>
        </a:p>
      </dgm:t>
    </dgm:pt>
    <dgm:pt modelId="{59D87434-6CFB-44DC-B2FE-0F74AD237E2C}" type="sibTrans" cxnId="{8B83E8B7-5389-47F4-BF3B-91BFE8F71065}">
      <dgm:prSet/>
      <dgm:spPr/>
      <dgm:t>
        <a:bodyPr/>
        <a:lstStyle/>
        <a:p>
          <a:endParaRPr lang="es-MX"/>
        </a:p>
      </dgm:t>
    </dgm:pt>
    <dgm:pt modelId="{CE0028E5-BC0E-423C-8788-82F9297EB84E}">
      <dgm:prSet phldrT="[Texto]" custT="1"/>
      <dgm:spPr/>
      <dgm:t>
        <a:bodyPr/>
        <a:lstStyle/>
        <a:p>
          <a:r>
            <a:rPr lang="es-ES" sz="1800" dirty="0" smtClean="0"/>
            <a:t>Implica  que la economía puede alejarse del equilibrio general ante un desequilibrio entre el factor trabajo y los salarios</a:t>
          </a:r>
          <a:endParaRPr lang="es-MX" sz="1800" dirty="0"/>
        </a:p>
      </dgm:t>
    </dgm:pt>
    <dgm:pt modelId="{4F9F43AF-B2AA-4644-BCE4-CE0CE959D17F}" type="parTrans" cxnId="{E6BBFEF4-BDCA-4970-8096-16B5D3D90C25}">
      <dgm:prSet/>
      <dgm:spPr/>
      <dgm:t>
        <a:bodyPr/>
        <a:lstStyle/>
        <a:p>
          <a:endParaRPr lang="es-MX"/>
        </a:p>
      </dgm:t>
    </dgm:pt>
    <dgm:pt modelId="{9D37D046-61CD-4604-B160-5B79B10ABF7A}" type="sibTrans" cxnId="{E6BBFEF4-BDCA-4970-8096-16B5D3D90C25}">
      <dgm:prSet/>
      <dgm:spPr/>
      <dgm:t>
        <a:bodyPr/>
        <a:lstStyle/>
        <a:p>
          <a:endParaRPr lang="es-MX"/>
        </a:p>
      </dgm:t>
    </dgm:pt>
    <dgm:pt modelId="{6F8E7FBE-E5FC-4799-AD5F-BA7945E67AF8}" type="pres">
      <dgm:prSet presAssocID="{6D76B5AA-6452-4A16-B2FE-C30CD9A9BE41}" presName="Name0" presStyleCnt="0">
        <dgm:presLayoutVars>
          <dgm:dir/>
          <dgm:animLvl val="lvl"/>
          <dgm:resizeHandles val="exact"/>
        </dgm:presLayoutVars>
      </dgm:prSet>
      <dgm:spPr/>
      <dgm:t>
        <a:bodyPr/>
        <a:lstStyle/>
        <a:p>
          <a:endParaRPr lang="es-MX"/>
        </a:p>
      </dgm:t>
    </dgm:pt>
    <dgm:pt modelId="{28DE88CA-6482-429B-B480-BCC6C0A13B55}" type="pres">
      <dgm:prSet presAssocID="{D06E05C7-57C7-4F6A-8993-354EA2FD4C7F}" presName="vertFlow" presStyleCnt="0"/>
      <dgm:spPr/>
    </dgm:pt>
    <dgm:pt modelId="{8F1E3B2D-10DD-44C3-88FB-392DFA78F737}" type="pres">
      <dgm:prSet presAssocID="{D06E05C7-57C7-4F6A-8993-354EA2FD4C7F}" presName="header" presStyleLbl="node1" presStyleIdx="0" presStyleCnt="2" custScaleY="148719" custLinFactY="122417" custLinFactNeighborX="231" custLinFactNeighborY="200000"/>
      <dgm:spPr/>
      <dgm:t>
        <a:bodyPr/>
        <a:lstStyle/>
        <a:p>
          <a:endParaRPr lang="es-MX"/>
        </a:p>
      </dgm:t>
    </dgm:pt>
    <dgm:pt modelId="{CAA72452-058A-4426-A8A1-3D27A95DA3A6}" type="pres">
      <dgm:prSet presAssocID="{1ABFC232-6A0E-407F-9CD3-88FE82F3832F}" presName="parTrans" presStyleLbl="sibTrans2D1" presStyleIdx="0" presStyleCnt="4" custAng="11024849" custFlipHor="1" custScaleX="200000" custScaleY="191712"/>
      <dgm:spPr/>
      <dgm:t>
        <a:bodyPr/>
        <a:lstStyle/>
        <a:p>
          <a:endParaRPr lang="es-MX"/>
        </a:p>
      </dgm:t>
    </dgm:pt>
    <dgm:pt modelId="{883E1332-613A-49D3-8F30-2CC7BB7DC871}" type="pres">
      <dgm:prSet presAssocID="{7F57BD2F-2A96-4162-AAE7-CE6EDAAC843A}" presName="child" presStyleLbl="alignAccFollowNode1" presStyleIdx="0" presStyleCnt="4" custScaleY="89579" custLinFactY="-115821" custLinFactNeighborX="231" custLinFactNeighborY="-200000">
        <dgm:presLayoutVars>
          <dgm:chMax val="0"/>
          <dgm:bulletEnabled val="1"/>
        </dgm:presLayoutVars>
      </dgm:prSet>
      <dgm:spPr/>
      <dgm:t>
        <a:bodyPr/>
        <a:lstStyle/>
        <a:p>
          <a:endParaRPr lang="es-MX"/>
        </a:p>
      </dgm:t>
    </dgm:pt>
    <dgm:pt modelId="{D601A442-2959-4CE5-A659-E6C6BE353E04}" type="pres">
      <dgm:prSet presAssocID="{C11D0592-4467-4198-B8F4-C13C768182EB}" presName="sibTrans" presStyleLbl="sibTrans2D1" presStyleIdx="1" presStyleCnt="4" custAng="21590670" custFlipHor="0" custScaleX="20774" custScaleY="466342" custLinFactY="200000" custLinFactNeighborX="211" custLinFactNeighborY="268592"/>
      <dgm:spPr/>
      <dgm:t>
        <a:bodyPr/>
        <a:lstStyle/>
        <a:p>
          <a:endParaRPr lang="es-MX"/>
        </a:p>
      </dgm:t>
    </dgm:pt>
    <dgm:pt modelId="{185189FC-9D0D-447E-BE68-3DDE9BDB3DCE}" type="pres">
      <dgm:prSet presAssocID="{750A8844-03AF-4E43-A73F-AA090C01FEFF}" presName="child" presStyleLbl="alignAccFollowNode1" presStyleIdx="1" presStyleCnt="4" custScaleY="186247" custLinFactY="44128" custLinFactNeighborY="100000">
        <dgm:presLayoutVars>
          <dgm:chMax val="0"/>
          <dgm:bulletEnabled val="1"/>
        </dgm:presLayoutVars>
      </dgm:prSet>
      <dgm:spPr/>
      <dgm:t>
        <a:bodyPr/>
        <a:lstStyle/>
        <a:p>
          <a:endParaRPr lang="es-MX"/>
        </a:p>
      </dgm:t>
    </dgm:pt>
    <dgm:pt modelId="{E2BE97E5-9B4E-4167-8F7D-39B99041BEA4}" type="pres">
      <dgm:prSet presAssocID="{D06E05C7-57C7-4F6A-8993-354EA2FD4C7F}" presName="hSp" presStyleCnt="0"/>
      <dgm:spPr/>
    </dgm:pt>
    <dgm:pt modelId="{0D6D0685-C6B7-40D2-80EB-483DA1B2E05D}" type="pres">
      <dgm:prSet presAssocID="{3C485073-77C1-49E9-99DD-625CA0FBC555}" presName="vertFlow" presStyleCnt="0"/>
      <dgm:spPr/>
    </dgm:pt>
    <dgm:pt modelId="{BA605C7A-5003-4203-B354-91206C8A40EB}" type="pres">
      <dgm:prSet presAssocID="{3C485073-77C1-49E9-99DD-625CA0FBC555}" presName="header" presStyleLbl="node1" presStyleIdx="1" presStyleCnt="2" custScaleY="168395"/>
      <dgm:spPr/>
      <dgm:t>
        <a:bodyPr/>
        <a:lstStyle/>
        <a:p>
          <a:endParaRPr lang="es-MX"/>
        </a:p>
      </dgm:t>
    </dgm:pt>
    <dgm:pt modelId="{64806374-E8D1-4C16-A725-8952A7A0F1CC}" type="pres">
      <dgm:prSet presAssocID="{8B7DBAE3-FA0C-4E15-9AD3-E90582198A84}" presName="parTrans" presStyleLbl="sibTrans2D1" presStyleIdx="2" presStyleCnt="4" custScaleX="145364" custScaleY="262875"/>
      <dgm:spPr/>
      <dgm:t>
        <a:bodyPr/>
        <a:lstStyle/>
        <a:p>
          <a:endParaRPr lang="es-MX"/>
        </a:p>
      </dgm:t>
    </dgm:pt>
    <dgm:pt modelId="{EE2CEA99-442F-4011-9E2A-58BD133E4DC2}" type="pres">
      <dgm:prSet presAssocID="{49EF598D-5061-4EA2-BDA5-0C251D0B45D1}" presName="child" presStyleLbl="alignAccFollowNode1" presStyleIdx="2" presStyleCnt="4" custScaleY="73113">
        <dgm:presLayoutVars>
          <dgm:chMax val="0"/>
          <dgm:bulletEnabled val="1"/>
        </dgm:presLayoutVars>
      </dgm:prSet>
      <dgm:spPr/>
      <dgm:t>
        <a:bodyPr/>
        <a:lstStyle/>
        <a:p>
          <a:endParaRPr lang="es-MX"/>
        </a:p>
      </dgm:t>
    </dgm:pt>
    <dgm:pt modelId="{324DCFC6-21A6-4E9B-B6B4-424385997D37}" type="pres">
      <dgm:prSet presAssocID="{59D87434-6CFB-44DC-B2FE-0F74AD237E2C}" presName="sibTrans" presStyleLbl="sibTrans2D1" presStyleIdx="3" presStyleCnt="4" custScaleX="112607" custScaleY="312257"/>
      <dgm:spPr/>
      <dgm:t>
        <a:bodyPr/>
        <a:lstStyle/>
        <a:p>
          <a:endParaRPr lang="es-MX"/>
        </a:p>
      </dgm:t>
    </dgm:pt>
    <dgm:pt modelId="{FA1E3F99-7E5A-4689-B7ED-7F5268B89967}" type="pres">
      <dgm:prSet presAssocID="{CE0028E5-BC0E-423C-8788-82F9297EB84E}" presName="child" presStyleLbl="alignAccFollowNode1" presStyleIdx="3" presStyleCnt="4" custScaleY="154303" custLinFactY="8135" custLinFactNeighborY="100000">
        <dgm:presLayoutVars>
          <dgm:chMax val="0"/>
          <dgm:bulletEnabled val="1"/>
        </dgm:presLayoutVars>
      </dgm:prSet>
      <dgm:spPr/>
      <dgm:t>
        <a:bodyPr/>
        <a:lstStyle/>
        <a:p>
          <a:endParaRPr lang="es-MX"/>
        </a:p>
      </dgm:t>
    </dgm:pt>
  </dgm:ptLst>
  <dgm:cxnLst>
    <dgm:cxn modelId="{638AC829-B9F8-44FF-82D8-6FFA1B552576}" type="presOf" srcId="{750A8844-03AF-4E43-A73F-AA090C01FEFF}" destId="{185189FC-9D0D-447E-BE68-3DDE9BDB3DCE}" srcOrd="0" destOrd="0" presId="urn:microsoft.com/office/officeart/2005/8/layout/lProcess1"/>
    <dgm:cxn modelId="{17973A06-D005-447A-ACDD-EDE60D6E9566}" srcId="{D06E05C7-57C7-4F6A-8993-354EA2FD4C7F}" destId="{7F57BD2F-2A96-4162-AAE7-CE6EDAAC843A}" srcOrd="0" destOrd="0" parTransId="{1ABFC232-6A0E-407F-9CD3-88FE82F3832F}" sibTransId="{C11D0592-4467-4198-B8F4-C13C768182EB}"/>
    <dgm:cxn modelId="{BB967212-7A02-4820-B2B3-C3D816A7E4D9}" srcId="{D06E05C7-57C7-4F6A-8993-354EA2FD4C7F}" destId="{750A8844-03AF-4E43-A73F-AA090C01FEFF}" srcOrd="1" destOrd="0" parTransId="{2DB5789E-8C50-47BF-8559-8EADF7EF6379}" sibTransId="{C2391480-25DD-40B6-A78C-BD7D0666CC83}"/>
    <dgm:cxn modelId="{8D739C87-6D83-4FA0-8D1E-6FDCC78CEC90}" type="presOf" srcId="{8B7DBAE3-FA0C-4E15-9AD3-E90582198A84}" destId="{64806374-E8D1-4C16-A725-8952A7A0F1CC}" srcOrd="0" destOrd="0" presId="urn:microsoft.com/office/officeart/2005/8/layout/lProcess1"/>
    <dgm:cxn modelId="{810AF7A8-641F-4382-B171-ABBB747E848C}" srcId="{6D76B5AA-6452-4A16-B2FE-C30CD9A9BE41}" destId="{D06E05C7-57C7-4F6A-8993-354EA2FD4C7F}" srcOrd="0" destOrd="0" parTransId="{D24A7CD3-F70E-4557-B6B3-BF6FB3147A3C}" sibTransId="{AC62C9C0-FAEA-4A8B-845F-238762D73CA2}"/>
    <dgm:cxn modelId="{0D5FA749-DEE7-4DA5-88C8-686F6F30C269}" type="presOf" srcId="{1ABFC232-6A0E-407F-9CD3-88FE82F3832F}" destId="{CAA72452-058A-4426-A8A1-3D27A95DA3A6}" srcOrd="0" destOrd="0" presId="urn:microsoft.com/office/officeart/2005/8/layout/lProcess1"/>
    <dgm:cxn modelId="{B962BA0F-E786-4111-9F7A-9821BA9E6AE4}" type="presOf" srcId="{C11D0592-4467-4198-B8F4-C13C768182EB}" destId="{D601A442-2959-4CE5-A659-E6C6BE353E04}" srcOrd="0" destOrd="0" presId="urn:microsoft.com/office/officeart/2005/8/layout/lProcess1"/>
    <dgm:cxn modelId="{22FC9230-234F-42F3-A953-482A46D0ACA0}" type="presOf" srcId="{59D87434-6CFB-44DC-B2FE-0F74AD237E2C}" destId="{324DCFC6-21A6-4E9B-B6B4-424385997D37}" srcOrd="0" destOrd="0" presId="urn:microsoft.com/office/officeart/2005/8/layout/lProcess1"/>
    <dgm:cxn modelId="{C2553AE6-2D1E-4C4B-A2DD-C71C33203829}" type="presOf" srcId="{7F57BD2F-2A96-4162-AAE7-CE6EDAAC843A}" destId="{883E1332-613A-49D3-8F30-2CC7BB7DC871}" srcOrd="0" destOrd="0" presId="urn:microsoft.com/office/officeart/2005/8/layout/lProcess1"/>
    <dgm:cxn modelId="{E6BBFEF4-BDCA-4970-8096-16B5D3D90C25}" srcId="{3C485073-77C1-49E9-99DD-625CA0FBC555}" destId="{CE0028E5-BC0E-423C-8788-82F9297EB84E}" srcOrd="1" destOrd="0" parTransId="{4F9F43AF-B2AA-4644-BCE4-CE0CE959D17F}" sibTransId="{9D37D046-61CD-4604-B160-5B79B10ABF7A}"/>
    <dgm:cxn modelId="{D6F6ED71-081D-4961-8AF6-C35706811963}" type="presOf" srcId="{D06E05C7-57C7-4F6A-8993-354EA2FD4C7F}" destId="{8F1E3B2D-10DD-44C3-88FB-392DFA78F737}" srcOrd="0" destOrd="0" presId="urn:microsoft.com/office/officeart/2005/8/layout/lProcess1"/>
    <dgm:cxn modelId="{B8A0040B-C523-4890-9281-11F6164A891D}" type="presOf" srcId="{49EF598D-5061-4EA2-BDA5-0C251D0B45D1}" destId="{EE2CEA99-442F-4011-9E2A-58BD133E4DC2}" srcOrd="0" destOrd="0" presId="urn:microsoft.com/office/officeart/2005/8/layout/lProcess1"/>
    <dgm:cxn modelId="{0C04ED1A-B3DA-4789-ACC5-A1C1A7AC4A49}" srcId="{6D76B5AA-6452-4A16-B2FE-C30CD9A9BE41}" destId="{3C485073-77C1-49E9-99DD-625CA0FBC555}" srcOrd="1" destOrd="0" parTransId="{84DB9DBB-4CEC-460B-9187-664DCD1638BD}" sibTransId="{2E856C0E-6FFC-4EF2-A5F3-8C28FFAA9B9F}"/>
    <dgm:cxn modelId="{8B83E8B7-5389-47F4-BF3B-91BFE8F71065}" srcId="{3C485073-77C1-49E9-99DD-625CA0FBC555}" destId="{49EF598D-5061-4EA2-BDA5-0C251D0B45D1}" srcOrd="0" destOrd="0" parTransId="{8B7DBAE3-FA0C-4E15-9AD3-E90582198A84}" sibTransId="{59D87434-6CFB-44DC-B2FE-0F74AD237E2C}"/>
    <dgm:cxn modelId="{F0F5A0B0-047C-486D-9F3B-62A605E630E3}" type="presOf" srcId="{6D76B5AA-6452-4A16-B2FE-C30CD9A9BE41}" destId="{6F8E7FBE-E5FC-4799-AD5F-BA7945E67AF8}" srcOrd="0" destOrd="0" presId="urn:microsoft.com/office/officeart/2005/8/layout/lProcess1"/>
    <dgm:cxn modelId="{1873DC4F-70E8-4AB0-B65A-0A4B37D9BBAE}" type="presOf" srcId="{3C485073-77C1-49E9-99DD-625CA0FBC555}" destId="{BA605C7A-5003-4203-B354-91206C8A40EB}" srcOrd="0" destOrd="0" presId="urn:microsoft.com/office/officeart/2005/8/layout/lProcess1"/>
    <dgm:cxn modelId="{728619CD-5393-43AA-A9C1-47F1F2E50212}" type="presOf" srcId="{CE0028E5-BC0E-423C-8788-82F9297EB84E}" destId="{FA1E3F99-7E5A-4689-B7ED-7F5268B89967}" srcOrd="0" destOrd="0" presId="urn:microsoft.com/office/officeart/2005/8/layout/lProcess1"/>
    <dgm:cxn modelId="{52D3F32B-FE4E-4466-A490-D53FDFFB7269}" type="presParOf" srcId="{6F8E7FBE-E5FC-4799-AD5F-BA7945E67AF8}" destId="{28DE88CA-6482-429B-B480-BCC6C0A13B55}" srcOrd="0" destOrd="0" presId="urn:microsoft.com/office/officeart/2005/8/layout/lProcess1"/>
    <dgm:cxn modelId="{814D00D4-1E46-41E2-B2C5-B8D9E18AFFCF}" type="presParOf" srcId="{28DE88CA-6482-429B-B480-BCC6C0A13B55}" destId="{8F1E3B2D-10DD-44C3-88FB-392DFA78F737}" srcOrd="0" destOrd="0" presId="urn:microsoft.com/office/officeart/2005/8/layout/lProcess1"/>
    <dgm:cxn modelId="{E8172E06-FE41-4EA4-AE61-EEC89EC018AF}" type="presParOf" srcId="{28DE88CA-6482-429B-B480-BCC6C0A13B55}" destId="{CAA72452-058A-4426-A8A1-3D27A95DA3A6}" srcOrd="1" destOrd="0" presId="urn:microsoft.com/office/officeart/2005/8/layout/lProcess1"/>
    <dgm:cxn modelId="{3F7957CB-CC9A-4742-9774-E745EF702DE2}" type="presParOf" srcId="{28DE88CA-6482-429B-B480-BCC6C0A13B55}" destId="{883E1332-613A-49D3-8F30-2CC7BB7DC871}" srcOrd="2" destOrd="0" presId="urn:microsoft.com/office/officeart/2005/8/layout/lProcess1"/>
    <dgm:cxn modelId="{ECE089FC-E5FD-45C7-8D67-95E75EE7D86A}" type="presParOf" srcId="{28DE88CA-6482-429B-B480-BCC6C0A13B55}" destId="{D601A442-2959-4CE5-A659-E6C6BE353E04}" srcOrd="3" destOrd="0" presId="urn:microsoft.com/office/officeart/2005/8/layout/lProcess1"/>
    <dgm:cxn modelId="{B03D98E3-2704-49C1-BFA0-C5C3FD91A459}" type="presParOf" srcId="{28DE88CA-6482-429B-B480-BCC6C0A13B55}" destId="{185189FC-9D0D-447E-BE68-3DDE9BDB3DCE}" srcOrd="4" destOrd="0" presId="urn:microsoft.com/office/officeart/2005/8/layout/lProcess1"/>
    <dgm:cxn modelId="{7DCA39A1-0679-484F-83D8-A412D1F8AB71}" type="presParOf" srcId="{6F8E7FBE-E5FC-4799-AD5F-BA7945E67AF8}" destId="{E2BE97E5-9B4E-4167-8F7D-39B99041BEA4}" srcOrd="1" destOrd="0" presId="urn:microsoft.com/office/officeart/2005/8/layout/lProcess1"/>
    <dgm:cxn modelId="{A0CB35D4-E389-402B-8714-7307BB711E9B}" type="presParOf" srcId="{6F8E7FBE-E5FC-4799-AD5F-BA7945E67AF8}" destId="{0D6D0685-C6B7-40D2-80EB-483DA1B2E05D}" srcOrd="2" destOrd="0" presId="urn:microsoft.com/office/officeart/2005/8/layout/lProcess1"/>
    <dgm:cxn modelId="{0A0983E8-1444-45E9-885C-A48D6955DF45}" type="presParOf" srcId="{0D6D0685-C6B7-40D2-80EB-483DA1B2E05D}" destId="{BA605C7A-5003-4203-B354-91206C8A40EB}" srcOrd="0" destOrd="0" presId="urn:microsoft.com/office/officeart/2005/8/layout/lProcess1"/>
    <dgm:cxn modelId="{2307BCD1-4C78-4137-9A8F-D2B84D3A18F2}" type="presParOf" srcId="{0D6D0685-C6B7-40D2-80EB-483DA1B2E05D}" destId="{64806374-E8D1-4C16-A725-8952A7A0F1CC}" srcOrd="1" destOrd="0" presId="urn:microsoft.com/office/officeart/2005/8/layout/lProcess1"/>
    <dgm:cxn modelId="{A3644C14-E82E-437A-8490-2B9A99896ABF}" type="presParOf" srcId="{0D6D0685-C6B7-40D2-80EB-483DA1B2E05D}" destId="{EE2CEA99-442F-4011-9E2A-58BD133E4DC2}" srcOrd="2" destOrd="0" presId="urn:microsoft.com/office/officeart/2005/8/layout/lProcess1"/>
    <dgm:cxn modelId="{92F4736C-EE27-4BC8-B6DC-47010ACA4FCF}" type="presParOf" srcId="{0D6D0685-C6B7-40D2-80EB-483DA1B2E05D}" destId="{324DCFC6-21A6-4E9B-B6B4-424385997D37}" srcOrd="3" destOrd="0" presId="urn:microsoft.com/office/officeart/2005/8/layout/lProcess1"/>
    <dgm:cxn modelId="{4371735A-7952-443A-9484-58B950E72E61}" type="presParOf" srcId="{0D6D0685-C6B7-40D2-80EB-483DA1B2E05D}" destId="{FA1E3F99-7E5A-4689-B7ED-7F5268B89967}" srcOrd="4" destOrd="0" presId="urn:microsoft.com/office/officeart/2005/8/layout/l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879CD4A-7A83-4CCA-95CC-4260D5C3E5BC}" type="doc">
      <dgm:prSet loTypeId="urn:microsoft.com/office/officeart/2005/8/layout/hProcess7#1" loCatId="list" qsTypeId="urn:microsoft.com/office/officeart/2005/8/quickstyle/simple1" qsCatId="simple" csTypeId="urn:microsoft.com/office/officeart/2005/8/colors/accent1_2" csCatId="accent1" phldr="1"/>
      <dgm:spPr/>
      <dgm:t>
        <a:bodyPr/>
        <a:lstStyle/>
        <a:p>
          <a:endParaRPr lang="es-MX"/>
        </a:p>
      </dgm:t>
    </dgm:pt>
    <dgm:pt modelId="{B64746A6-FC67-4F54-AA80-67AD26C33542}">
      <dgm:prSet phldrT="[Texto]"/>
      <dgm:spPr>
        <a:solidFill>
          <a:schemeClr val="accent6">
            <a:lumMod val="60000"/>
            <a:lumOff val="40000"/>
          </a:schemeClr>
        </a:solidFill>
      </dgm:spPr>
      <dgm:t>
        <a:bodyPr/>
        <a:lstStyle/>
        <a:p>
          <a:r>
            <a:rPr lang="de-DE" dirty="0" smtClean="0">
              <a:latin typeface="Tahoma" pitchFamily="34" charset="0"/>
            </a:rPr>
            <a:t>Política Fiscal</a:t>
          </a:r>
          <a:endParaRPr lang="es-MX" dirty="0"/>
        </a:p>
      </dgm:t>
    </dgm:pt>
    <dgm:pt modelId="{811BAE81-E1AF-466F-B4C2-E74A4CD36540}" type="parTrans" cxnId="{31AE375A-C068-4C4A-833E-B341C43E006C}">
      <dgm:prSet/>
      <dgm:spPr/>
      <dgm:t>
        <a:bodyPr/>
        <a:lstStyle/>
        <a:p>
          <a:endParaRPr lang="es-MX"/>
        </a:p>
      </dgm:t>
    </dgm:pt>
    <dgm:pt modelId="{A30EDE63-4DA0-407D-AE05-25E3BA17E085}" type="sibTrans" cxnId="{31AE375A-C068-4C4A-833E-B341C43E006C}">
      <dgm:prSet/>
      <dgm:spPr/>
      <dgm:t>
        <a:bodyPr/>
        <a:lstStyle/>
        <a:p>
          <a:endParaRPr lang="es-MX"/>
        </a:p>
      </dgm:t>
    </dgm:pt>
    <dgm:pt modelId="{8DFF53CC-398E-4D1C-A6CD-D728E43ACAEB}">
      <dgm:prSet phldrT="[Texto]" custT="1"/>
      <dgm:spPr/>
      <dgm:t>
        <a:bodyPr/>
        <a:lstStyle/>
        <a:p>
          <a:pPr algn="l"/>
          <a:endParaRPr lang="de-DE" sz="2000" i="1" dirty="0" smtClean="0">
            <a:solidFill>
              <a:schemeClr val="tx1"/>
            </a:solidFill>
            <a:latin typeface="Baskerville Old Face" panose="02020602080505020303" pitchFamily="18" charset="0"/>
          </a:endParaRPr>
        </a:p>
        <a:p>
          <a:pPr algn="l"/>
          <a:endParaRPr lang="de-DE" sz="2000" i="1" dirty="0" smtClean="0">
            <a:solidFill>
              <a:schemeClr val="tx1"/>
            </a:solidFill>
            <a:latin typeface="Baskerville Old Face" panose="02020602080505020303" pitchFamily="18" charset="0"/>
          </a:endParaRPr>
        </a:p>
        <a:p>
          <a:pPr algn="ctr"/>
          <a:r>
            <a:rPr lang="de-DE" sz="2000" i="1" dirty="0" smtClean="0">
              <a:solidFill>
                <a:schemeClr val="tx1"/>
              </a:solidFill>
              <a:latin typeface="Baskerville Old Face" panose="02020602080505020303" pitchFamily="18" charset="0"/>
            </a:rPr>
            <a:t>Corresponde  al ajuste de los impuestos y de los gastos gubernamentales con el fin de modificar la demanda agregada, sin que esto signifique necesariamente una variación en la cantidad de dinero</a:t>
          </a:r>
          <a:endParaRPr lang="es-MX" sz="2000" dirty="0">
            <a:solidFill>
              <a:schemeClr val="tx1"/>
            </a:solidFill>
            <a:latin typeface="Baskerville Old Face" panose="02020602080505020303" pitchFamily="18" charset="0"/>
          </a:endParaRPr>
        </a:p>
      </dgm:t>
    </dgm:pt>
    <dgm:pt modelId="{41CC47A9-BB36-4C89-B11A-EF364B8ED585}" type="parTrans" cxnId="{A2A37344-B251-44AD-88E0-DEDAA5C1ADE8}">
      <dgm:prSet/>
      <dgm:spPr/>
      <dgm:t>
        <a:bodyPr/>
        <a:lstStyle/>
        <a:p>
          <a:endParaRPr lang="es-MX"/>
        </a:p>
      </dgm:t>
    </dgm:pt>
    <dgm:pt modelId="{2B0F1A82-A3AA-4A9F-B5D2-9F36A48727F2}" type="sibTrans" cxnId="{A2A37344-B251-44AD-88E0-DEDAA5C1ADE8}">
      <dgm:prSet/>
      <dgm:spPr/>
      <dgm:t>
        <a:bodyPr/>
        <a:lstStyle/>
        <a:p>
          <a:endParaRPr lang="es-MX"/>
        </a:p>
      </dgm:t>
    </dgm:pt>
    <dgm:pt modelId="{6A200958-D49B-4744-8CE9-5BCB67485E0E}">
      <dgm:prSet phldrT="[Texto]"/>
      <dgm:spPr>
        <a:solidFill>
          <a:schemeClr val="accent6">
            <a:lumMod val="75000"/>
          </a:schemeClr>
        </a:solidFill>
      </dgm:spPr>
      <dgm:t>
        <a:bodyPr/>
        <a:lstStyle/>
        <a:p>
          <a:r>
            <a:rPr lang="de-DE" dirty="0" smtClean="0">
              <a:latin typeface="Tahoma" pitchFamily="34" charset="0"/>
            </a:rPr>
            <a:t>Política Monetaria</a:t>
          </a:r>
          <a:endParaRPr lang="es-MX" dirty="0"/>
        </a:p>
      </dgm:t>
    </dgm:pt>
    <dgm:pt modelId="{F4B37328-1EAA-4C12-8A88-CD6857E54A03}" type="parTrans" cxnId="{1E34F9CF-C247-4C39-B518-08C405DD7EEE}">
      <dgm:prSet/>
      <dgm:spPr/>
      <dgm:t>
        <a:bodyPr/>
        <a:lstStyle/>
        <a:p>
          <a:endParaRPr lang="es-MX"/>
        </a:p>
      </dgm:t>
    </dgm:pt>
    <dgm:pt modelId="{DD96A6AD-FB15-4856-B3A4-8D377AAE7033}" type="sibTrans" cxnId="{1E34F9CF-C247-4C39-B518-08C405DD7EEE}">
      <dgm:prSet/>
      <dgm:spPr/>
      <dgm:t>
        <a:bodyPr/>
        <a:lstStyle/>
        <a:p>
          <a:endParaRPr lang="es-MX"/>
        </a:p>
      </dgm:t>
    </dgm:pt>
    <dgm:pt modelId="{9763E7C9-FFE5-4DCA-BB40-1C45B0C1AAAA}">
      <dgm:prSet phldrT="[Texto]" custT="1"/>
      <dgm:spPr/>
      <dgm:t>
        <a:bodyPr/>
        <a:lstStyle/>
        <a:p>
          <a:pPr algn="ctr"/>
          <a:endParaRPr lang="de-DE" sz="1800" i="1" dirty="0" smtClean="0">
            <a:latin typeface="Baskerville Old Face" panose="02020602080505020303" pitchFamily="18" charset="0"/>
          </a:endParaRPr>
        </a:p>
        <a:p>
          <a:pPr algn="ctr"/>
          <a:r>
            <a:rPr lang="de-DE" sz="1800" i="1" dirty="0" smtClean="0">
              <a:latin typeface="Baskerville Old Face" panose="02020602080505020303" pitchFamily="18" charset="0"/>
            </a:rPr>
            <a:t>Son medidas del Banco Central orientadas a controlar la cantidad de dinero o las condiciones de crédito, como las operaciones de mercado abierto, modificaciones del encaje bancario o variaciones de la tasa de interés</a:t>
          </a:r>
          <a:endParaRPr lang="es-MX" sz="1800" dirty="0">
            <a:latin typeface="Baskerville Old Face" panose="02020602080505020303" pitchFamily="18" charset="0"/>
          </a:endParaRPr>
        </a:p>
      </dgm:t>
    </dgm:pt>
    <dgm:pt modelId="{89831C3A-79E5-4722-B2E3-1DDB7DFFA32A}" type="parTrans" cxnId="{06A20441-CF2B-47D0-A706-FC3E9F27C6A6}">
      <dgm:prSet/>
      <dgm:spPr/>
      <dgm:t>
        <a:bodyPr/>
        <a:lstStyle/>
        <a:p>
          <a:endParaRPr lang="es-MX"/>
        </a:p>
      </dgm:t>
    </dgm:pt>
    <dgm:pt modelId="{984DF8E8-C0CF-44BF-BD88-F8168A7202FB}" type="sibTrans" cxnId="{06A20441-CF2B-47D0-A706-FC3E9F27C6A6}">
      <dgm:prSet/>
      <dgm:spPr/>
      <dgm:t>
        <a:bodyPr/>
        <a:lstStyle/>
        <a:p>
          <a:endParaRPr lang="es-MX"/>
        </a:p>
      </dgm:t>
    </dgm:pt>
    <dgm:pt modelId="{2667647F-0EDE-429D-BDC3-2258F44249B3}">
      <dgm:prSet phldrT="[Texto]"/>
      <dgm:spPr>
        <a:solidFill>
          <a:schemeClr val="accent6">
            <a:lumMod val="60000"/>
            <a:lumOff val="40000"/>
          </a:schemeClr>
        </a:solidFill>
      </dgm:spPr>
      <dgm:t>
        <a:bodyPr/>
        <a:lstStyle/>
        <a:p>
          <a:r>
            <a:rPr lang="de-DE" dirty="0" smtClean="0">
              <a:latin typeface="Tahoma" pitchFamily="34" charset="0"/>
            </a:rPr>
            <a:t>Política Exterior</a:t>
          </a:r>
          <a:endParaRPr lang="es-MX" dirty="0"/>
        </a:p>
      </dgm:t>
    </dgm:pt>
    <dgm:pt modelId="{C200B107-6FDC-4F50-9F14-61846C435B67}" type="parTrans" cxnId="{F0B9874A-2B72-40F8-91E1-A103B6D27223}">
      <dgm:prSet/>
      <dgm:spPr/>
      <dgm:t>
        <a:bodyPr/>
        <a:lstStyle/>
        <a:p>
          <a:endParaRPr lang="es-MX"/>
        </a:p>
      </dgm:t>
    </dgm:pt>
    <dgm:pt modelId="{703AD336-504D-4671-B89F-EF1C9E6D1AE4}" type="sibTrans" cxnId="{F0B9874A-2B72-40F8-91E1-A103B6D27223}">
      <dgm:prSet/>
      <dgm:spPr/>
      <dgm:t>
        <a:bodyPr/>
        <a:lstStyle/>
        <a:p>
          <a:endParaRPr lang="es-MX"/>
        </a:p>
      </dgm:t>
    </dgm:pt>
    <dgm:pt modelId="{240A36FE-D152-48F8-A2D0-7244F8EB0B30}">
      <dgm:prSet phldrT="[Texto]" custT="1"/>
      <dgm:spPr>
        <a:solidFill>
          <a:srgbClr val="FF6600"/>
        </a:solidFill>
      </dgm:spPr>
      <dgm:t>
        <a:bodyPr/>
        <a:lstStyle/>
        <a:p>
          <a:pPr algn="l"/>
          <a:endParaRPr lang="es-MX" sz="1500" dirty="0" smtClean="0">
            <a:solidFill>
              <a:schemeClr val="tx1"/>
            </a:solidFill>
          </a:endParaRPr>
        </a:p>
        <a:p>
          <a:pPr algn="ctr"/>
          <a:endParaRPr lang="es-MX" sz="2000" dirty="0" smtClean="0">
            <a:solidFill>
              <a:schemeClr val="tx1"/>
            </a:solidFill>
            <a:latin typeface="Baskerville Old Face" panose="02020602080505020303" pitchFamily="18" charset="0"/>
          </a:endParaRPr>
        </a:p>
        <a:p>
          <a:pPr algn="ctr"/>
          <a:r>
            <a:rPr lang="es-MX" sz="2000" dirty="0" smtClean="0">
              <a:solidFill>
                <a:schemeClr val="tx1"/>
              </a:solidFill>
              <a:latin typeface="Baskerville Old Face" panose="02020602080505020303" pitchFamily="18" charset="0"/>
            </a:rPr>
            <a:t>Acciones que realizan los estados para regular las transacciones con otros países, como son la fijación del tipo de cambio, el fomento de las exportaciones o las limitaciones a las importaciones</a:t>
          </a:r>
          <a:endParaRPr lang="es-MX" sz="2000" dirty="0">
            <a:solidFill>
              <a:schemeClr val="tx1"/>
            </a:solidFill>
            <a:latin typeface="Baskerville Old Face" panose="02020602080505020303" pitchFamily="18" charset="0"/>
          </a:endParaRPr>
        </a:p>
      </dgm:t>
    </dgm:pt>
    <dgm:pt modelId="{73A915A7-A38E-42E1-9B9E-2685A122A459}" type="parTrans" cxnId="{4F552F7F-E90B-4436-A577-0946CEA82892}">
      <dgm:prSet/>
      <dgm:spPr/>
      <dgm:t>
        <a:bodyPr/>
        <a:lstStyle/>
        <a:p>
          <a:endParaRPr lang="es-MX"/>
        </a:p>
      </dgm:t>
    </dgm:pt>
    <dgm:pt modelId="{9AF46867-F2FE-4252-A931-C69734A06BEF}" type="sibTrans" cxnId="{4F552F7F-E90B-4436-A577-0946CEA82892}">
      <dgm:prSet/>
      <dgm:spPr/>
      <dgm:t>
        <a:bodyPr/>
        <a:lstStyle/>
        <a:p>
          <a:endParaRPr lang="es-MX"/>
        </a:p>
      </dgm:t>
    </dgm:pt>
    <dgm:pt modelId="{0DE9628F-F431-4A80-98F6-23776FC44CD3}" type="pres">
      <dgm:prSet presAssocID="{4879CD4A-7A83-4CCA-95CC-4260D5C3E5BC}" presName="Name0" presStyleCnt="0">
        <dgm:presLayoutVars>
          <dgm:dir/>
          <dgm:animLvl val="lvl"/>
          <dgm:resizeHandles val="exact"/>
        </dgm:presLayoutVars>
      </dgm:prSet>
      <dgm:spPr/>
      <dgm:t>
        <a:bodyPr/>
        <a:lstStyle/>
        <a:p>
          <a:endParaRPr lang="es-MX"/>
        </a:p>
      </dgm:t>
    </dgm:pt>
    <dgm:pt modelId="{0BCDB3BE-FF2D-4FA8-AB42-B6E3DCC64F40}" type="pres">
      <dgm:prSet presAssocID="{B64746A6-FC67-4F54-AA80-67AD26C33542}" presName="compositeNode" presStyleCnt="0">
        <dgm:presLayoutVars>
          <dgm:bulletEnabled val="1"/>
        </dgm:presLayoutVars>
      </dgm:prSet>
      <dgm:spPr/>
    </dgm:pt>
    <dgm:pt modelId="{C3F04717-36E1-4536-8BC6-C2B4728ECABC}" type="pres">
      <dgm:prSet presAssocID="{B64746A6-FC67-4F54-AA80-67AD26C33542}" presName="bgRect" presStyleLbl="node1" presStyleIdx="0" presStyleCnt="3" custScaleY="170581"/>
      <dgm:spPr/>
      <dgm:t>
        <a:bodyPr/>
        <a:lstStyle/>
        <a:p>
          <a:endParaRPr lang="es-MX"/>
        </a:p>
      </dgm:t>
    </dgm:pt>
    <dgm:pt modelId="{F7348792-33C6-4652-A3F8-B4D963053A59}" type="pres">
      <dgm:prSet presAssocID="{B64746A6-FC67-4F54-AA80-67AD26C33542}" presName="parentNode" presStyleLbl="node1" presStyleIdx="0" presStyleCnt="3">
        <dgm:presLayoutVars>
          <dgm:chMax val="0"/>
          <dgm:bulletEnabled val="1"/>
        </dgm:presLayoutVars>
      </dgm:prSet>
      <dgm:spPr/>
      <dgm:t>
        <a:bodyPr/>
        <a:lstStyle/>
        <a:p>
          <a:endParaRPr lang="es-MX"/>
        </a:p>
      </dgm:t>
    </dgm:pt>
    <dgm:pt modelId="{312AA633-2674-415B-818D-4831783686E8}" type="pres">
      <dgm:prSet presAssocID="{B64746A6-FC67-4F54-AA80-67AD26C33542}" presName="childNode" presStyleLbl="node1" presStyleIdx="0" presStyleCnt="3">
        <dgm:presLayoutVars>
          <dgm:bulletEnabled val="1"/>
        </dgm:presLayoutVars>
      </dgm:prSet>
      <dgm:spPr/>
      <dgm:t>
        <a:bodyPr/>
        <a:lstStyle/>
        <a:p>
          <a:endParaRPr lang="es-MX"/>
        </a:p>
      </dgm:t>
    </dgm:pt>
    <dgm:pt modelId="{AEFDF531-95EB-438A-8177-81BBB2B8681C}" type="pres">
      <dgm:prSet presAssocID="{A30EDE63-4DA0-407D-AE05-25E3BA17E085}" presName="hSp" presStyleCnt="0"/>
      <dgm:spPr/>
    </dgm:pt>
    <dgm:pt modelId="{CFE08452-AB87-4804-B4BA-2DE387884EA3}" type="pres">
      <dgm:prSet presAssocID="{A30EDE63-4DA0-407D-AE05-25E3BA17E085}" presName="vProcSp" presStyleCnt="0"/>
      <dgm:spPr/>
    </dgm:pt>
    <dgm:pt modelId="{94A2FD7A-0D7F-4760-AEF8-25FA354CEAAB}" type="pres">
      <dgm:prSet presAssocID="{A30EDE63-4DA0-407D-AE05-25E3BA17E085}" presName="vSp1" presStyleCnt="0"/>
      <dgm:spPr/>
    </dgm:pt>
    <dgm:pt modelId="{E6D2BD83-45F2-4411-A87B-FB4533BDD15C}" type="pres">
      <dgm:prSet presAssocID="{A30EDE63-4DA0-407D-AE05-25E3BA17E085}" presName="simulatedConn" presStyleLbl="solidFgAcc1" presStyleIdx="0" presStyleCnt="2"/>
      <dgm:spPr/>
    </dgm:pt>
    <dgm:pt modelId="{8E11510E-5B02-453D-B351-EBA4A8B1195C}" type="pres">
      <dgm:prSet presAssocID="{A30EDE63-4DA0-407D-AE05-25E3BA17E085}" presName="vSp2" presStyleCnt="0"/>
      <dgm:spPr/>
    </dgm:pt>
    <dgm:pt modelId="{EFFB629B-D26B-4ABF-8E62-FBD2F75860E9}" type="pres">
      <dgm:prSet presAssocID="{A30EDE63-4DA0-407D-AE05-25E3BA17E085}" presName="sibTrans" presStyleCnt="0"/>
      <dgm:spPr/>
    </dgm:pt>
    <dgm:pt modelId="{68535675-C8F8-4839-8450-D5D0F44ABCF7}" type="pres">
      <dgm:prSet presAssocID="{6A200958-D49B-4744-8CE9-5BCB67485E0E}" presName="compositeNode" presStyleCnt="0">
        <dgm:presLayoutVars>
          <dgm:bulletEnabled val="1"/>
        </dgm:presLayoutVars>
      </dgm:prSet>
      <dgm:spPr/>
    </dgm:pt>
    <dgm:pt modelId="{448B4A29-38AF-4FBF-AA80-24ED8EB5B76A}" type="pres">
      <dgm:prSet presAssocID="{6A200958-D49B-4744-8CE9-5BCB67485E0E}" presName="bgRect" presStyleLbl="node1" presStyleIdx="1" presStyleCnt="3" custScaleX="77859" custScaleY="148046" custLinFactNeighborY="15380"/>
      <dgm:spPr/>
      <dgm:t>
        <a:bodyPr/>
        <a:lstStyle/>
        <a:p>
          <a:endParaRPr lang="es-MX"/>
        </a:p>
      </dgm:t>
    </dgm:pt>
    <dgm:pt modelId="{D4C55C3E-743E-4756-B67E-446168DC0CE0}" type="pres">
      <dgm:prSet presAssocID="{6A200958-D49B-4744-8CE9-5BCB67485E0E}" presName="parentNode" presStyleLbl="node1" presStyleIdx="1" presStyleCnt="3">
        <dgm:presLayoutVars>
          <dgm:chMax val="0"/>
          <dgm:bulletEnabled val="1"/>
        </dgm:presLayoutVars>
      </dgm:prSet>
      <dgm:spPr/>
      <dgm:t>
        <a:bodyPr/>
        <a:lstStyle/>
        <a:p>
          <a:endParaRPr lang="es-MX"/>
        </a:p>
      </dgm:t>
    </dgm:pt>
    <dgm:pt modelId="{5351A3C8-A357-4C04-9B59-FEA4FC56F823}" type="pres">
      <dgm:prSet presAssocID="{6A200958-D49B-4744-8CE9-5BCB67485E0E}" presName="childNode" presStyleLbl="node1" presStyleIdx="1" presStyleCnt="3">
        <dgm:presLayoutVars>
          <dgm:bulletEnabled val="1"/>
        </dgm:presLayoutVars>
      </dgm:prSet>
      <dgm:spPr/>
      <dgm:t>
        <a:bodyPr/>
        <a:lstStyle/>
        <a:p>
          <a:endParaRPr lang="es-MX"/>
        </a:p>
      </dgm:t>
    </dgm:pt>
    <dgm:pt modelId="{A8BF6940-4FB7-4A04-B06F-1A31C1A094BE}" type="pres">
      <dgm:prSet presAssocID="{DD96A6AD-FB15-4856-B3A4-8D377AAE7033}" presName="hSp" presStyleCnt="0"/>
      <dgm:spPr/>
    </dgm:pt>
    <dgm:pt modelId="{C3630965-B82A-4893-B1DE-C22F955386A7}" type="pres">
      <dgm:prSet presAssocID="{DD96A6AD-FB15-4856-B3A4-8D377AAE7033}" presName="vProcSp" presStyleCnt="0"/>
      <dgm:spPr/>
    </dgm:pt>
    <dgm:pt modelId="{209B66F7-5796-42E3-873D-BD4074F760D8}" type="pres">
      <dgm:prSet presAssocID="{DD96A6AD-FB15-4856-B3A4-8D377AAE7033}" presName="vSp1" presStyleCnt="0"/>
      <dgm:spPr/>
    </dgm:pt>
    <dgm:pt modelId="{ACDD104D-7867-4140-9585-A82506675369}" type="pres">
      <dgm:prSet presAssocID="{DD96A6AD-FB15-4856-B3A4-8D377AAE7033}" presName="simulatedConn" presStyleLbl="solidFgAcc1" presStyleIdx="1" presStyleCnt="2"/>
      <dgm:spPr/>
    </dgm:pt>
    <dgm:pt modelId="{EEC084D0-85D1-4D12-867E-26DADCD11F15}" type="pres">
      <dgm:prSet presAssocID="{DD96A6AD-FB15-4856-B3A4-8D377AAE7033}" presName="vSp2" presStyleCnt="0"/>
      <dgm:spPr/>
    </dgm:pt>
    <dgm:pt modelId="{46B5B871-95A6-4F9D-8332-00B702474396}" type="pres">
      <dgm:prSet presAssocID="{DD96A6AD-FB15-4856-B3A4-8D377AAE7033}" presName="sibTrans" presStyleCnt="0"/>
      <dgm:spPr/>
    </dgm:pt>
    <dgm:pt modelId="{8B2B7373-1051-4FF9-A775-1B6466D7FD88}" type="pres">
      <dgm:prSet presAssocID="{2667647F-0EDE-429D-BDC3-2258F44249B3}" presName="compositeNode" presStyleCnt="0">
        <dgm:presLayoutVars>
          <dgm:bulletEnabled val="1"/>
        </dgm:presLayoutVars>
      </dgm:prSet>
      <dgm:spPr/>
    </dgm:pt>
    <dgm:pt modelId="{4CE6518F-3418-4318-88E5-7CC539FA53EF}" type="pres">
      <dgm:prSet presAssocID="{2667647F-0EDE-429D-BDC3-2258F44249B3}" presName="bgRect" presStyleLbl="node1" presStyleIdx="2" presStyleCnt="3" custScaleY="170581" custLinFactNeighborX="2314" custLinFactNeighborY="1397"/>
      <dgm:spPr/>
      <dgm:t>
        <a:bodyPr/>
        <a:lstStyle/>
        <a:p>
          <a:endParaRPr lang="es-MX"/>
        </a:p>
      </dgm:t>
    </dgm:pt>
    <dgm:pt modelId="{7561FCDF-93CA-4EC4-B2C1-AA34232D069E}" type="pres">
      <dgm:prSet presAssocID="{2667647F-0EDE-429D-BDC3-2258F44249B3}" presName="parentNode" presStyleLbl="node1" presStyleIdx="2" presStyleCnt="3">
        <dgm:presLayoutVars>
          <dgm:chMax val="0"/>
          <dgm:bulletEnabled val="1"/>
        </dgm:presLayoutVars>
      </dgm:prSet>
      <dgm:spPr/>
      <dgm:t>
        <a:bodyPr/>
        <a:lstStyle/>
        <a:p>
          <a:endParaRPr lang="es-MX"/>
        </a:p>
      </dgm:t>
    </dgm:pt>
    <dgm:pt modelId="{2694C79E-B442-4190-93F5-1DB03AE3DFBA}" type="pres">
      <dgm:prSet presAssocID="{2667647F-0EDE-429D-BDC3-2258F44249B3}" presName="childNode" presStyleLbl="node1" presStyleIdx="2" presStyleCnt="3">
        <dgm:presLayoutVars>
          <dgm:bulletEnabled val="1"/>
        </dgm:presLayoutVars>
      </dgm:prSet>
      <dgm:spPr/>
      <dgm:t>
        <a:bodyPr/>
        <a:lstStyle/>
        <a:p>
          <a:endParaRPr lang="es-MX"/>
        </a:p>
      </dgm:t>
    </dgm:pt>
  </dgm:ptLst>
  <dgm:cxnLst>
    <dgm:cxn modelId="{F0B9874A-2B72-40F8-91E1-A103B6D27223}" srcId="{4879CD4A-7A83-4CCA-95CC-4260D5C3E5BC}" destId="{2667647F-0EDE-429D-BDC3-2258F44249B3}" srcOrd="2" destOrd="0" parTransId="{C200B107-6FDC-4F50-9F14-61846C435B67}" sibTransId="{703AD336-504D-4671-B89F-EF1C9E6D1AE4}"/>
    <dgm:cxn modelId="{162824DC-E732-47D7-AD2F-A611B883823E}" type="presOf" srcId="{9763E7C9-FFE5-4DCA-BB40-1C45B0C1AAAA}" destId="{5351A3C8-A357-4C04-9B59-FEA4FC56F823}" srcOrd="0" destOrd="0" presId="urn:microsoft.com/office/officeart/2005/8/layout/hProcess7#1"/>
    <dgm:cxn modelId="{409FC668-954A-4DB5-A703-8477E601FADD}" type="presOf" srcId="{6A200958-D49B-4744-8CE9-5BCB67485E0E}" destId="{448B4A29-38AF-4FBF-AA80-24ED8EB5B76A}" srcOrd="0" destOrd="0" presId="urn:microsoft.com/office/officeart/2005/8/layout/hProcess7#1"/>
    <dgm:cxn modelId="{F8E92FFB-9758-4E01-8191-0AEE54E13F74}" type="presOf" srcId="{4879CD4A-7A83-4CCA-95CC-4260D5C3E5BC}" destId="{0DE9628F-F431-4A80-98F6-23776FC44CD3}" srcOrd="0" destOrd="0" presId="urn:microsoft.com/office/officeart/2005/8/layout/hProcess7#1"/>
    <dgm:cxn modelId="{A2A37344-B251-44AD-88E0-DEDAA5C1ADE8}" srcId="{B64746A6-FC67-4F54-AA80-67AD26C33542}" destId="{8DFF53CC-398E-4D1C-A6CD-D728E43ACAEB}" srcOrd="0" destOrd="0" parTransId="{41CC47A9-BB36-4C89-B11A-EF364B8ED585}" sibTransId="{2B0F1A82-A3AA-4A9F-B5D2-9F36A48727F2}"/>
    <dgm:cxn modelId="{06A20441-CF2B-47D0-A706-FC3E9F27C6A6}" srcId="{6A200958-D49B-4744-8CE9-5BCB67485E0E}" destId="{9763E7C9-FFE5-4DCA-BB40-1C45B0C1AAAA}" srcOrd="0" destOrd="0" parTransId="{89831C3A-79E5-4722-B2E3-1DDB7DFFA32A}" sibTransId="{984DF8E8-C0CF-44BF-BD88-F8168A7202FB}"/>
    <dgm:cxn modelId="{60726ECB-64E5-4F8F-B19D-49FEE4C46A78}" type="presOf" srcId="{B64746A6-FC67-4F54-AA80-67AD26C33542}" destId="{F7348792-33C6-4652-A3F8-B4D963053A59}" srcOrd="1" destOrd="0" presId="urn:microsoft.com/office/officeart/2005/8/layout/hProcess7#1"/>
    <dgm:cxn modelId="{1E34F9CF-C247-4C39-B518-08C405DD7EEE}" srcId="{4879CD4A-7A83-4CCA-95CC-4260D5C3E5BC}" destId="{6A200958-D49B-4744-8CE9-5BCB67485E0E}" srcOrd="1" destOrd="0" parTransId="{F4B37328-1EAA-4C12-8A88-CD6857E54A03}" sibTransId="{DD96A6AD-FB15-4856-B3A4-8D377AAE7033}"/>
    <dgm:cxn modelId="{046EEDDA-DFD7-4AEF-BB7B-369B838DAEB3}" type="presOf" srcId="{B64746A6-FC67-4F54-AA80-67AD26C33542}" destId="{C3F04717-36E1-4536-8BC6-C2B4728ECABC}" srcOrd="0" destOrd="0" presId="urn:microsoft.com/office/officeart/2005/8/layout/hProcess7#1"/>
    <dgm:cxn modelId="{7B98BCDB-FA48-480D-B399-72E5721DD307}" type="presOf" srcId="{8DFF53CC-398E-4D1C-A6CD-D728E43ACAEB}" destId="{312AA633-2674-415B-818D-4831783686E8}" srcOrd="0" destOrd="0" presId="urn:microsoft.com/office/officeart/2005/8/layout/hProcess7#1"/>
    <dgm:cxn modelId="{31AE375A-C068-4C4A-833E-B341C43E006C}" srcId="{4879CD4A-7A83-4CCA-95CC-4260D5C3E5BC}" destId="{B64746A6-FC67-4F54-AA80-67AD26C33542}" srcOrd="0" destOrd="0" parTransId="{811BAE81-E1AF-466F-B4C2-E74A4CD36540}" sibTransId="{A30EDE63-4DA0-407D-AE05-25E3BA17E085}"/>
    <dgm:cxn modelId="{A3638A8B-84E7-459C-87D7-51BB43A0FFC3}" type="presOf" srcId="{240A36FE-D152-48F8-A2D0-7244F8EB0B30}" destId="{2694C79E-B442-4190-93F5-1DB03AE3DFBA}" srcOrd="0" destOrd="0" presId="urn:microsoft.com/office/officeart/2005/8/layout/hProcess7#1"/>
    <dgm:cxn modelId="{A11AA4D4-9586-4FF5-B7D2-C7E3A4B14CFD}" type="presOf" srcId="{2667647F-0EDE-429D-BDC3-2258F44249B3}" destId="{4CE6518F-3418-4318-88E5-7CC539FA53EF}" srcOrd="0" destOrd="0" presId="urn:microsoft.com/office/officeart/2005/8/layout/hProcess7#1"/>
    <dgm:cxn modelId="{FF5EC39C-848A-444C-95AE-9785321DBCB7}" type="presOf" srcId="{6A200958-D49B-4744-8CE9-5BCB67485E0E}" destId="{D4C55C3E-743E-4756-B67E-446168DC0CE0}" srcOrd="1" destOrd="0" presId="urn:microsoft.com/office/officeart/2005/8/layout/hProcess7#1"/>
    <dgm:cxn modelId="{72A3B262-9194-432A-93F0-AD55A52DB697}" type="presOf" srcId="{2667647F-0EDE-429D-BDC3-2258F44249B3}" destId="{7561FCDF-93CA-4EC4-B2C1-AA34232D069E}" srcOrd="1" destOrd="0" presId="urn:microsoft.com/office/officeart/2005/8/layout/hProcess7#1"/>
    <dgm:cxn modelId="{4F552F7F-E90B-4436-A577-0946CEA82892}" srcId="{2667647F-0EDE-429D-BDC3-2258F44249B3}" destId="{240A36FE-D152-48F8-A2D0-7244F8EB0B30}" srcOrd="0" destOrd="0" parTransId="{73A915A7-A38E-42E1-9B9E-2685A122A459}" sibTransId="{9AF46867-F2FE-4252-A931-C69734A06BEF}"/>
    <dgm:cxn modelId="{DC7C4290-AAC4-46C0-91A3-A75358BCA417}" type="presParOf" srcId="{0DE9628F-F431-4A80-98F6-23776FC44CD3}" destId="{0BCDB3BE-FF2D-4FA8-AB42-B6E3DCC64F40}" srcOrd="0" destOrd="0" presId="urn:microsoft.com/office/officeart/2005/8/layout/hProcess7#1"/>
    <dgm:cxn modelId="{3B7524CA-E85A-443C-A662-900768CF4215}" type="presParOf" srcId="{0BCDB3BE-FF2D-4FA8-AB42-B6E3DCC64F40}" destId="{C3F04717-36E1-4536-8BC6-C2B4728ECABC}" srcOrd="0" destOrd="0" presId="urn:microsoft.com/office/officeart/2005/8/layout/hProcess7#1"/>
    <dgm:cxn modelId="{2A69D10A-7669-421A-BE15-E400352529D2}" type="presParOf" srcId="{0BCDB3BE-FF2D-4FA8-AB42-B6E3DCC64F40}" destId="{F7348792-33C6-4652-A3F8-B4D963053A59}" srcOrd="1" destOrd="0" presId="urn:microsoft.com/office/officeart/2005/8/layout/hProcess7#1"/>
    <dgm:cxn modelId="{1492D4AA-548F-4FCC-94AE-B45D321946B2}" type="presParOf" srcId="{0BCDB3BE-FF2D-4FA8-AB42-B6E3DCC64F40}" destId="{312AA633-2674-415B-818D-4831783686E8}" srcOrd="2" destOrd="0" presId="urn:microsoft.com/office/officeart/2005/8/layout/hProcess7#1"/>
    <dgm:cxn modelId="{FFF5652C-1F10-4B12-BA3D-B229FE18206E}" type="presParOf" srcId="{0DE9628F-F431-4A80-98F6-23776FC44CD3}" destId="{AEFDF531-95EB-438A-8177-81BBB2B8681C}" srcOrd="1" destOrd="0" presId="urn:microsoft.com/office/officeart/2005/8/layout/hProcess7#1"/>
    <dgm:cxn modelId="{53E40770-2E67-4F45-AE81-578913F89508}" type="presParOf" srcId="{0DE9628F-F431-4A80-98F6-23776FC44CD3}" destId="{CFE08452-AB87-4804-B4BA-2DE387884EA3}" srcOrd="2" destOrd="0" presId="urn:microsoft.com/office/officeart/2005/8/layout/hProcess7#1"/>
    <dgm:cxn modelId="{376C04E2-42EC-4135-A784-11FEB09BCCB7}" type="presParOf" srcId="{CFE08452-AB87-4804-B4BA-2DE387884EA3}" destId="{94A2FD7A-0D7F-4760-AEF8-25FA354CEAAB}" srcOrd="0" destOrd="0" presId="urn:microsoft.com/office/officeart/2005/8/layout/hProcess7#1"/>
    <dgm:cxn modelId="{BC7F37F0-93BC-4A99-828E-C77EB95651B4}" type="presParOf" srcId="{CFE08452-AB87-4804-B4BA-2DE387884EA3}" destId="{E6D2BD83-45F2-4411-A87B-FB4533BDD15C}" srcOrd="1" destOrd="0" presId="urn:microsoft.com/office/officeart/2005/8/layout/hProcess7#1"/>
    <dgm:cxn modelId="{6EFFAB18-BA2F-43AE-BC1E-2558557F94D0}" type="presParOf" srcId="{CFE08452-AB87-4804-B4BA-2DE387884EA3}" destId="{8E11510E-5B02-453D-B351-EBA4A8B1195C}" srcOrd="2" destOrd="0" presId="urn:microsoft.com/office/officeart/2005/8/layout/hProcess7#1"/>
    <dgm:cxn modelId="{0680EA81-C4FB-400E-BFD5-264563700490}" type="presParOf" srcId="{0DE9628F-F431-4A80-98F6-23776FC44CD3}" destId="{EFFB629B-D26B-4ABF-8E62-FBD2F75860E9}" srcOrd="3" destOrd="0" presId="urn:microsoft.com/office/officeart/2005/8/layout/hProcess7#1"/>
    <dgm:cxn modelId="{980EB892-CE03-4788-8859-6A76CBF57342}" type="presParOf" srcId="{0DE9628F-F431-4A80-98F6-23776FC44CD3}" destId="{68535675-C8F8-4839-8450-D5D0F44ABCF7}" srcOrd="4" destOrd="0" presId="urn:microsoft.com/office/officeart/2005/8/layout/hProcess7#1"/>
    <dgm:cxn modelId="{24DE093E-A899-4147-9272-39F2A15B8977}" type="presParOf" srcId="{68535675-C8F8-4839-8450-D5D0F44ABCF7}" destId="{448B4A29-38AF-4FBF-AA80-24ED8EB5B76A}" srcOrd="0" destOrd="0" presId="urn:microsoft.com/office/officeart/2005/8/layout/hProcess7#1"/>
    <dgm:cxn modelId="{CCC43A09-520B-41CF-85F6-9FEAC1A05505}" type="presParOf" srcId="{68535675-C8F8-4839-8450-D5D0F44ABCF7}" destId="{D4C55C3E-743E-4756-B67E-446168DC0CE0}" srcOrd="1" destOrd="0" presId="urn:microsoft.com/office/officeart/2005/8/layout/hProcess7#1"/>
    <dgm:cxn modelId="{9DB78BEF-3F21-476A-B018-CCD141F44F8A}" type="presParOf" srcId="{68535675-C8F8-4839-8450-D5D0F44ABCF7}" destId="{5351A3C8-A357-4C04-9B59-FEA4FC56F823}" srcOrd="2" destOrd="0" presId="urn:microsoft.com/office/officeart/2005/8/layout/hProcess7#1"/>
    <dgm:cxn modelId="{161597B3-E101-42CA-A06A-9BB2DE531BFF}" type="presParOf" srcId="{0DE9628F-F431-4A80-98F6-23776FC44CD3}" destId="{A8BF6940-4FB7-4A04-B06F-1A31C1A094BE}" srcOrd="5" destOrd="0" presId="urn:microsoft.com/office/officeart/2005/8/layout/hProcess7#1"/>
    <dgm:cxn modelId="{3FF6EF6C-9C61-4B8A-95E4-69A4205BC026}" type="presParOf" srcId="{0DE9628F-F431-4A80-98F6-23776FC44CD3}" destId="{C3630965-B82A-4893-B1DE-C22F955386A7}" srcOrd="6" destOrd="0" presId="urn:microsoft.com/office/officeart/2005/8/layout/hProcess7#1"/>
    <dgm:cxn modelId="{61DC08AA-19DA-41DE-A2EE-E4963BDBAB21}" type="presParOf" srcId="{C3630965-B82A-4893-B1DE-C22F955386A7}" destId="{209B66F7-5796-42E3-873D-BD4074F760D8}" srcOrd="0" destOrd="0" presId="urn:microsoft.com/office/officeart/2005/8/layout/hProcess7#1"/>
    <dgm:cxn modelId="{06C24C00-FB0A-4FCF-BF42-DC05D82A7BC4}" type="presParOf" srcId="{C3630965-B82A-4893-B1DE-C22F955386A7}" destId="{ACDD104D-7867-4140-9585-A82506675369}" srcOrd="1" destOrd="0" presId="urn:microsoft.com/office/officeart/2005/8/layout/hProcess7#1"/>
    <dgm:cxn modelId="{47DB20FF-8430-4182-AAC6-C3F5F9BEEF4F}" type="presParOf" srcId="{C3630965-B82A-4893-B1DE-C22F955386A7}" destId="{EEC084D0-85D1-4D12-867E-26DADCD11F15}" srcOrd="2" destOrd="0" presId="urn:microsoft.com/office/officeart/2005/8/layout/hProcess7#1"/>
    <dgm:cxn modelId="{8DC2A5A3-CB1C-4847-8B01-A52FAFB94D4D}" type="presParOf" srcId="{0DE9628F-F431-4A80-98F6-23776FC44CD3}" destId="{46B5B871-95A6-4F9D-8332-00B702474396}" srcOrd="7" destOrd="0" presId="urn:microsoft.com/office/officeart/2005/8/layout/hProcess7#1"/>
    <dgm:cxn modelId="{49393C52-B369-4344-BBB4-DD0FE8F0C007}" type="presParOf" srcId="{0DE9628F-F431-4A80-98F6-23776FC44CD3}" destId="{8B2B7373-1051-4FF9-A775-1B6466D7FD88}" srcOrd="8" destOrd="0" presId="urn:microsoft.com/office/officeart/2005/8/layout/hProcess7#1"/>
    <dgm:cxn modelId="{9E377C30-D100-48F6-81FF-AB5EFD01B095}" type="presParOf" srcId="{8B2B7373-1051-4FF9-A775-1B6466D7FD88}" destId="{4CE6518F-3418-4318-88E5-7CC539FA53EF}" srcOrd="0" destOrd="0" presId="urn:microsoft.com/office/officeart/2005/8/layout/hProcess7#1"/>
    <dgm:cxn modelId="{F43052D5-6DE0-4FEB-9692-DD4756A4E04C}" type="presParOf" srcId="{8B2B7373-1051-4FF9-A775-1B6466D7FD88}" destId="{7561FCDF-93CA-4EC4-B2C1-AA34232D069E}" srcOrd="1" destOrd="0" presId="urn:microsoft.com/office/officeart/2005/8/layout/hProcess7#1"/>
    <dgm:cxn modelId="{49F214E7-2877-439C-9C72-EB48D2BBA06F}" type="presParOf" srcId="{8B2B7373-1051-4FF9-A775-1B6466D7FD88}" destId="{2694C79E-B442-4190-93F5-1DB03AE3DFBA}" srcOrd="2" destOrd="0" presId="urn:microsoft.com/office/officeart/2005/8/layout/hProcess7#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7#1">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846CA4-11A2-461B-8376-119BF2AC69F7}" type="datetimeFigureOut">
              <a:rPr lang="es-MX" smtClean="0"/>
              <a:pPr/>
              <a:t>28/09/2016</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81C816-7309-498B-BC69-306B54EC7F0D}" type="slidenum">
              <a:rPr lang="es-MX" smtClean="0"/>
              <a:pPr/>
              <a:t>‹Nº›</a:t>
            </a:fld>
            <a:endParaRPr lang="es-MX"/>
          </a:p>
        </p:txBody>
      </p:sp>
    </p:spTree>
    <p:extLst>
      <p:ext uri="{BB962C8B-B14F-4D97-AF65-F5344CB8AC3E}">
        <p14:creationId xmlns:p14="http://schemas.microsoft.com/office/powerpoint/2010/main" val="2518796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B981C816-7309-498B-BC69-306B54EC7F0D}" type="slidenum">
              <a:rPr lang="es-MX" smtClean="0"/>
              <a:pPr/>
              <a:t>1</a:t>
            </a:fld>
            <a:endParaRPr lang="es-MX" dirty="0"/>
          </a:p>
        </p:txBody>
      </p:sp>
    </p:spTree>
    <p:extLst>
      <p:ext uri="{BB962C8B-B14F-4D97-AF65-F5344CB8AC3E}">
        <p14:creationId xmlns:p14="http://schemas.microsoft.com/office/powerpoint/2010/main" val="19814049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B981C816-7309-498B-BC69-306B54EC7F0D}" type="slidenum">
              <a:rPr lang="es-MX" smtClean="0"/>
              <a:pPr/>
              <a:t>12</a:t>
            </a:fld>
            <a:endParaRPr lang="es-MX" dirty="0"/>
          </a:p>
        </p:txBody>
      </p:sp>
    </p:spTree>
    <p:extLst>
      <p:ext uri="{BB962C8B-B14F-4D97-AF65-F5344CB8AC3E}">
        <p14:creationId xmlns:p14="http://schemas.microsoft.com/office/powerpoint/2010/main" val="42883902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B981C816-7309-498B-BC69-306B54EC7F0D}" type="slidenum">
              <a:rPr lang="es-MX" smtClean="0"/>
              <a:pPr/>
              <a:t>15</a:t>
            </a:fld>
            <a:endParaRPr lang="es-MX"/>
          </a:p>
        </p:txBody>
      </p:sp>
    </p:spTree>
    <p:extLst>
      <p:ext uri="{BB962C8B-B14F-4D97-AF65-F5344CB8AC3E}">
        <p14:creationId xmlns:p14="http://schemas.microsoft.com/office/powerpoint/2010/main" val="3184130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B981C816-7309-498B-BC69-306B54EC7F0D}" type="slidenum">
              <a:rPr lang="es-MX" smtClean="0"/>
              <a:pPr/>
              <a:t>2</a:t>
            </a:fld>
            <a:endParaRPr lang="es-MX" dirty="0"/>
          </a:p>
        </p:txBody>
      </p:sp>
    </p:spTree>
    <p:extLst>
      <p:ext uri="{BB962C8B-B14F-4D97-AF65-F5344CB8AC3E}">
        <p14:creationId xmlns:p14="http://schemas.microsoft.com/office/powerpoint/2010/main" val="3519913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B981C816-7309-498B-BC69-306B54EC7F0D}" type="slidenum">
              <a:rPr lang="es-MX" smtClean="0"/>
              <a:pPr/>
              <a:t>3</a:t>
            </a:fld>
            <a:endParaRPr lang="es-MX" dirty="0"/>
          </a:p>
        </p:txBody>
      </p:sp>
    </p:spTree>
    <p:extLst>
      <p:ext uri="{BB962C8B-B14F-4D97-AF65-F5344CB8AC3E}">
        <p14:creationId xmlns:p14="http://schemas.microsoft.com/office/powerpoint/2010/main" val="28722541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B981C816-7309-498B-BC69-306B54EC7F0D}" type="slidenum">
              <a:rPr lang="es-MX" smtClean="0"/>
              <a:pPr/>
              <a:t>4</a:t>
            </a:fld>
            <a:endParaRPr lang="es-MX" dirty="0"/>
          </a:p>
        </p:txBody>
      </p:sp>
    </p:spTree>
    <p:extLst>
      <p:ext uri="{BB962C8B-B14F-4D97-AF65-F5344CB8AC3E}">
        <p14:creationId xmlns:p14="http://schemas.microsoft.com/office/powerpoint/2010/main" val="129714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B981C816-7309-498B-BC69-306B54EC7F0D}" type="slidenum">
              <a:rPr lang="es-MX" smtClean="0"/>
              <a:pPr/>
              <a:t>6</a:t>
            </a:fld>
            <a:endParaRPr lang="es-MX" dirty="0"/>
          </a:p>
        </p:txBody>
      </p:sp>
    </p:spTree>
    <p:extLst>
      <p:ext uri="{BB962C8B-B14F-4D97-AF65-F5344CB8AC3E}">
        <p14:creationId xmlns:p14="http://schemas.microsoft.com/office/powerpoint/2010/main" val="30483542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B981C816-7309-498B-BC69-306B54EC7F0D}" type="slidenum">
              <a:rPr lang="es-MX" smtClean="0"/>
              <a:pPr/>
              <a:t>7</a:t>
            </a:fld>
            <a:endParaRPr lang="es-MX" dirty="0"/>
          </a:p>
        </p:txBody>
      </p:sp>
    </p:spTree>
    <p:extLst>
      <p:ext uri="{BB962C8B-B14F-4D97-AF65-F5344CB8AC3E}">
        <p14:creationId xmlns:p14="http://schemas.microsoft.com/office/powerpoint/2010/main" val="39438319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B981C816-7309-498B-BC69-306B54EC7F0D}" type="slidenum">
              <a:rPr lang="es-MX" smtClean="0"/>
              <a:pPr/>
              <a:t>9</a:t>
            </a:fld>
            <a:endParaRPr lang="es-MX" dirty="0"/>
          </a:p>
        </p:txBody>
      </p:sp>
    </p:spTree>
    <p:extLst>
      <p:ext uri="{BB962C8B-B14F-4D97-AF65-F5344CB8AC3E}">
        <p14:creationId xmlns:p14="http://schemas.microsoft.com/office/powerpoint/2010/main" val="22933169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B981C816-7309-498B-BC69-306B54EC7F0D}" type="slidenum">
              <a:rPr lang="es-MX" smtClean="0"/>
              <a:pPr/>
              <a:t>10</a:t>
            </a:fld>
            <a:endParaRPr lang="es-MX" dirty="0"/>
          </a:p>
        </p:txBody>
      </p:sp>
    </p:spTree>
    <p:extLst>
      <p:ext uri="{BB962C8B-B14F-4D97-AF65-F5344CB8AC3E}">
        <p14:creationId xmlns:p14="http://schemas.microsoft.com/office/powerpoint/2010/main" val="18167507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B981C816-7309-498B-BC69-306B54EC7F0D}" type="slidenum">
              <a:rPr lang="es-MX" smtClean="0"/>
              <a:pPr/>
              <a:t>11</a:t>
            </a:fld>
            <a:endParaRPr lang="es-MX" dirty="0"/>
          </a:p>
        </p:txBody>
      </p:sp>
    </p:spTree>
    <p:extLst>
      <p:ext uri="{BB962C8B-B14F-4D97-AF65-F5344CB8AC3E}">
        <p14:creationId xmlns:p14="http://schemas.microsoft.com/office/powerpoint/2010/main" val="4137431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1403648" y="2130425"/>
            <a:ext cx="7054552"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7088832" cy="1752600"/>
          </a:xfrm>
        </p:spPr>
        <p:txBody>
          <a:bodyPr/>
          <a:lstStyle>
            <a:lvl1pPr marL="0" indent="0" algn="ctr">
              <a:buNone/>
              <a:defRPr>
                <a:solidFill>
                  <a:schemeClr val="tx1">
                    <a:lumMod val="95000"/>
                    <a:lumOff val="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28/09/2016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356357704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28/09/2016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683105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043608" y="4077072"/>
            <a:ext cx="7772400" cy="2016224"/>
          </a:xfrm>
        </p:spPr>
        <p:txBody>
          <a:bodyPr anchor="t"/>
          <a:lstStyle>
            <a:lvl1pPr algn="ctr">
              <a:defRPr sz="36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115616" y="220486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757F3E5-681C-4C9D-BD31-99541B831678}" type="datetimeFigureOut">
              <a:rPr lang="es-MX" smtClean="0"/>
              <a:pPr/>
              <a:t>28/09/2016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7480850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1475656" y="1600200"/>
            <a:ext cx="345638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5220072" y="1600200"/>
            <a:ext cx="346672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757F3E5-681C-4C9D-BD31-99541B831678}" type="datetimeFigureOut">
              <a:rPr lang="es-MX" smtClean="0"/>
              <a:pPr/>
              <a:t>28/09/2016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458498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331640" y="1535113"/>
            <a:ext cx="3528392" cy="639762"/>
          </a:xfrm>
        </p:spPr>
        <p:txBody>
          <a:bodyPr anchor="b">
            <a:noAutofit/>
          </a:bodyPr>
          <a:lstStyle>
            <a:lvl1pPr marL="0" indent="0" algn="ctr">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4" name="3 Marcador de contenido"/>
          <p:cNvSpPr>
            <a:spLocks noGrp="1"/>
          </p:cNvSpPr>
          <p:nvPr>
            <p:ph sz="half" idx="2"/>
          </p:nvPr>
        </p:nvSpPr>
        <p:spPr>
          <a:xfrm>
            <a:off x="1331640" y="2174875"/>
            <a:ext cx="35283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5004048" y="1535113"/>
            <a:ext cx="3682752" cy="639762"/>
          </a:xfrm>
        </p:spPr>
        <p:txBody>
          <a:bodyPr anchor="b">
            <a:noAutofit/>
          </a:bodyPr>
          <a:lstStyle>
            <a:lvl1pPr marL="0" indent="0">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6" name="5 Marcador de contenido"/>
          <p:cNvSpPr>
            <a:spLocks noGrp="1"/>
          </p:cNvSpPr>
          <p:nvPr>
            <p:ph sz="quarter" idx="4"/>
          </p:nvPr>
        </p:nvSpPr>
        <p:spPr>
          <a:xfrm>
            <a:off x="5004048" y="2174875"/>
            <a:ext cx="368275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757F3E5-681C-4C9D-BD31-99541B831678}" type="datetimeFigureOut">
              <a:rPr lang="es-MX" smtClean="0"/>
              <a:pPr/>
              <a:t>28/09/2016</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9342942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757F3E5-681C-4C9D-BD31-99541B831678}" type="datetimeFigureOut">
              <a:rPr lang="es-MX" smtClean="0"/>
              <a:pPr/>
              <a:t>28/09/2016</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4409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757F3E5-681C-4C9D-BD31-99541B831678}" type="datetimeFigureOut">
              <a:rPr lang="es-MX" smtClean="0"/>
              <a:pPr/>
              <a:t>28/09/2016</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575729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28/09/2016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653403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09936" y="4800600"/>
            <a:ext cx="5486400" cy="566738"/>
          </a:xfrm>
        </p:spPr>
        <p:txBody>
          <a:bodyPr anchor="b"/>
          <a:lstStyle>
            <a:lvl1pPr algn="ctr">
              <a:defRPr sz="2000" b="0"/>
            </a:lvl1pPr>
          </a:lstStyle>
          <a:p>
            <a:r>
              <a:rPr lang="es-ES" dirty="0" smtClean="0"/>
              <a:t>Haga clic para modificar el estilo de título del patrón</a:t>
            </a:r>
            <a:endParaRPr lang="es-MX" dirty="0"/>
          </a:p>
        </p:txBody>
      </p:sp>
      <p:sp>
        <p:nvSpPr>
          <p:cNvPr id="3" name="2 Marcador de posición de imagen"/>
          <p:cNvSpPr>
            <a:spLocks noGrp="1"/>
          </p:cNvSpPr>
          <p:nvPr>
            <p:ph type="pic" idx="1"/>
          </p:nvPr>
        </p:nvSpPr>
        <p:spPr>
          <a:xfrm>
            <a:off x="210993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210993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28/09/2016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87333854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cstate="print">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691680" y="274638"/>
            <a:ext cx="6995120" cy="1143000"/>
          </a:xfrm>
          <a:prstGeom prst="rect">
            <a:avLst/>
          </a:prstGeom>
        </p:spPr>
        <p:txBody>
          <a:bodyPr vert="horz" lIns="91440" tIns="45720" rIns="91440" bIns="45720" rtlCol="0" anchor="ctr">
            <a:noAutofit/>
          </a:bodyPr>
          <a:lstStyle/>
          <a:p>
            <a:r>
              <a:rPr lang="es-ES" dirty="0" smtClean="0"/>
              <a:t>Haga clic para modificar el estilo de título del patrón</a:t>
            </a:r>
            <a:endParaRPr lang="es-MX" dirty="0"/>
          </a:p>
        </p:txBody>
      </p:sp>
      <p:sp>
        <p:nvSpPr>
          <p:cNvPr id="3" name="2 Marcador de texto"/>
          <p:cNvSpPr>
            <a:spLocks noGrp="1"/>
          </p:cNvSpPr>
          <p:nvPr>
            <p:ph type="body" idx="1"/>
          </p:nvPr>
        </p:nvSpPr>
        <p:spPr>
          <a:xfrm>
            <a:off x="1331640" y="1600200"/>
            <a:ext cx="735516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971600" y="6520259"/>
            <a:ext cx="2133600" cy="365125"/>
          </a:xfrm>
          <a:prstGeom prst="rect">
            <a:avLst/>
          </a:prstGeom>
        </p:spPr>
        <p:txBody>
          <a:bodyPr vert="horz" lIns="91440" tIns="45720" rIns="91440" bIns="45720" rtlCol="0" anchor="ctr"/>
          <a:lstStyle>
            <a:lvl1pPr algn="ctr">
              <a:defRPr sz="800">
                <a:solidFill>
                  <a:schemeClr val="tx1">
                    <a:tint val="75000"/>
                  </a:schemeClr>
                </a:solidFill>
                <a:latin typeface="Berlin Sans FB" panose="020E0602020502020306" pitchFamily="34" charset="0"/>
              </a:defRPr>
            </a:lvl1pPr>
          </a:lstStyle>
          <a:p>
            <a:fld id="{1757F3E5-681C-4C9D-BD31-99541B831678}" type="datetimeFigureOut">
              <a:rPr lang="es-MX" smtClean="0"/>
              <a:pPr/>
              <a:t>28/09/2016</a:t>
            </a:fld>
            <a:endParaRPr lang="es-MX" dirty="0"/>
          </a:p>
        </p:txBody>
      </p:sp>
      <p:sp>
        <p:nvSpPr>
          <p:cNvPr id="5" name="4 Marcador de pie de página"/>
          <p:cNvSpPr>
            <a:spLocks noGrp="1"/>
          </p:cNvSpPr>
          <p:nvPr>
            <p:ph type="ftr" sz="quarter" idx="3"/>
          </p:nvPr>
        </p:nvSpPr>
        <p:spPr>
          <a:xfrm>
            <a:off x="3476600" y="6525344"/>
            <a:ext cx="2895600" cy="365125"/>
          </a:xfrm>
          <a:prstGeom prst="rect">
            <a:avLst/>
          </a:prstGeom>
        </p:spPr>
        <p:txBody>
          <a:bodyPr vert="horz" lIns="91440" tIns="45720" rIns="91440" bIns="45720" rtlCol="0" anchor="ctr"/>
          <a:lstStyle>
            <a:lvl1pPr algn="ctr">
              <a:defRPr sz="1000">
                <a:solidFill>
                  <a:schemeClr val="tx1">
                    <a:tint val="75000"/>
                  </a:schemeClr>
                </a:solidFill>
                <a:latin typeface="Berlin Sans FB" panose="020E0602020502020306" pitchFamily="34" charset="0"/>
              </a:defRPr>
            </a:lvl1pPr>
          </a:lstStyle>
          <a:p>
            <a:endParaRPr lang="es-MX" dirty="0"/>
          </a:p>
        </p:txBody>
      </p:sp>
      <p:sp>
        <p:nvSpPr>
          <p:cNvPr id="6" name="5 Marcador de número de diapositiva"/>
          <p:cNvSpPr>
            <a:spLocks noGrp="1"/>
          </p:cNvSpPr>
          <p:nvPr>
            <p:ph type="sldNum" sz="quarter" idx="4"/>
          </p:nvPr>
        </p:nvSpPr>
        <p:spPr>
          <a:xfrm>
            <a:off x="6804248" y="6525344"/>
            <a:ext cx="2133600" cy="365125"/>
          </a:xfrm>
          <a:prstGeom prst="rect">
            <a:avLst/>
          </a:prstGeom>
        </p:spPr>
        <p:txBody>
          <a:bodyPr vert="horz" lIns="91440" tIns="45720" rIns="91440" bIns="45720" rtlCol="0" anchor="ctr"/>
          <a:lstStyle>
            <a:lvl1pPr algn="r">
              <a:defRPr sz="1000">
                <a:solidFill>
                  <a:schemeClr val="tx1">
                    <a:tint val="75000"/>
                  </a:schemeClr>
                </a:solidFill>
                <a:latin typeface="Berlin Sans FB" panose="020E0602020502020306" pitchFamily="34" charset="0"/>
              </a:defRPr>
            </a:lvl1p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088449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txStyles>
    <p:titleStyle>
      <a:lvl1pPr algn="ctr" defTabSz="914400" rtl="0" eaLnBrk="1" latinLnBrk="0" hangingPunct="1">
        <a:spcBef>
          <a:spcPct val="0"/>
        </a:spcBef>
        <a:buNone/>
        <a:defRPr sz="36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403648" y="1785926"/>
            <a:ext cx="7054552" cy="1470025"/>
          </a:xfrm>
        </p:spPr>
        <p:txBody>
          <a:bodyPr/>
          <a:lstStyle/>
          <a:p>
            <a:r>
              <a:rPr lang="es-ES" dirty="0" smtClean="0">
                <a:latin typeface="Arial" pitchFamily="34" charset="0"/>
                <a:cs typeface="Arial" pitchFamily="34" charset="0"/>
              </a:rPr>
              <a:t>UNIVERSIDAD AUTÓNOMA DEL ESTADO DE HIDALGO</a:t>
            </a:r>
            <a:endParaRPr lang="es-MX" dirty="0">
              <a:latin typeface="Arial" pitchFamily="34" charset="0"/>
              <a:cs typeface="Arial" pitchFamily="34" charset="0"/>
            </a:endParaRPr>
          </a:p>
        </p:txBody>
      </p:sp>
      <p:sp>
        <p:nvSpPr>
          <p:cNvPr id="5" name="4 Subtítulo"/>
          <p:cNvSpPr>
            <a:spLocks noGrp="1"/>
          </p:cNvSpPr>
          <p:nvPr>
            <p:ph type="subTitle" idx="1"/>
          </p:nvPr>
        </p:nvSpPr>
        <p:spPr>
          <a:xfrm>
            <a:off x="1371600" y="4105292"/>
            <a:ext cx="7088832" cy="1752600"/>
          </a:xfrm>
        </p:spPr>
        <p:txBody>
          <a:bodyPr/>
          <a:lstStyle/>
          <a:p>
            <a:r>
              <a:rPr lang="es-ES" b="1" dirty="0" smtClean="0">
                <a:latin typeface="Arial" pitchFamily="34" charset="0"/>
                <a:cs typeface="Arial" pitchFamily="34" charset="0"/>
              </a:rPr>
              <a:t>Instituto de Ciencias Económico Administrativas</a:t>
            </a:r>
            <a:endParaRPr lang="es-MX" b="1" dirty="0">
              <a:latin typeface="Arial" pitchFamily="34" charset="0"/>
              <a:cs typeface="Arial" pitchFamily="34" charset="0"/>
            </a:endParaRPr>
          </a:p>
        </p:txBody>
      </p:sp>
    </p:spTree>
    <p:extLst>
      <p:ext uri="{BB962C8B-B14F-4D97-AF65-F5344CB8AC3E}">
        <p14:creationId xmlns:p14="http://schemas.microsoft.com/office/powerpoint/2010/main" val="36442562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redondeado 7"/>
          <p:cNvSpPr/>
          <p:nvPr/>
        </p:nvSpPr>
        <p:spPr>
          <a:xfrm>
            <a:off x="2276673" y="333944"/>
            <a:ext cx="1872208" cy="245217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s-ES" b="1" dirty="0" smtClean="0"/>
              <a:t>Mercado de activos</a:t>
            </a:r>
          </a:p>
          <a:p>
            <a:pPr algn="ctr"/>
            <a:r>
              <a:rPr lang="es-ES" dirty="0" smtClean="0"/>
              <a:t>Oferta de dinero</a:t>
            </a:r>
          </a:p>
          <a:p>
            <a:pPr algn="ctr"/>
            <a:r>
              <a:rPr lang="es-ES" dirty="0" smtClean="0"/>
              <a:t>Demanda  de dinero</a:t>
            </a:r>
          </a:p>
          <a:p>
            <a:pPr algn="ctr"/>
            <a:r>
              <a:rPr lang="es-ES" b="1" dirty="0" smtClean="0">
                <a:solidFill>
                  <a:srgbClr val="FF6600"/>
                </a:solidFill>
              </a:rPr>
              <a:t>(Curva LM</a:t>
            </a:r>
            <a:r>
              <a:rPr lang="es-ES" b="1" dirty="0">
                <a:solidFill>
                  <a:srgbClr val="FF6600"/>
                </a:solidFill>
              </a:rPr>
              <a:t>)</a:t>
            </a:r>
          </a:p>
        </p:txBody>
      </p:sp>
      <p:sp>
        <p:nvSpPr>
          <p:cNvPr id="10" name="Rectángulo redondeado 9"/>
          <p:cNvSpPr/>
          <p:nvPr/>
        </p:nvSpPr>
        <p:spPr>
          <a:xfrm>
            <a:off x="2282480" y="4149080"/>
            <a:ext cx="1872208" cy="244827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s-ES" b="1" dirty="0" smtClean="0"/>
              <a:t>Mercado de bienes</a:t>
            </a:r>
          </a:p>
          <a:p>
            <a:pPr algn="ctr"/>
            <a:r>
              <a:rPr lang="es-ES" dirty="0" smtClean="0"/>
              <a:t>Producción</a:t>
            </a:r>
          </a:p>
          <a:p>
            <a:pPr algn="ctr"/>
            <a:r>
              <a:rPr lang="es-ES" dirty="0" smtClean="0"/>
              <a:t>Demanda  Agregada</a:t>
            </a:r>
          </a:p>
          <a:p>
            <a:pPr algn="ctr"/>
            <a:r>
              <a:rPr lang="es-ES" b="1" dirty="0" smtClean="0">
                <a:solidFill>
                  <a:srgbClr val="FF6600"/>
                </a:solidFill>
              </a:rPr>
              <a:t>(</a:t>
            </a:r>
            <a:r>
              <a:rPr lang="es-ES" b="1" dirty="0">
                <a:solidFill>
                  <a:srgbClr val="FF6600"/>
                </a:solidFill>
              </a:rPr>
              <a:t>CURVA IS)</a:t>
            </a:r>
          </a:p>
        </p:txBody>
      </p:sp>
      <p:sp>
        <p:nvSpPr>
          <p:cNvPr id="13" name="CuadroTexto 12"/>
          <p:cNvSpPr txBox="1"/>
          <p:nvPr/>
        </p:nvSpPr>
        <p:spPr>
          <a:xfrm>
            <a:off x="1482209" y="332656"/>
            <a:ext cx="769057" cy="2808312"/>
          </a:xfrm>
          <a:prstGeom prst="rect">
            <a:avLst/>
          </a:prstGeom>
          <a:noFill/>
        </p:spPr>
        <p:txBody>
          <a:bodyPr vert="wordArtVert" wrap="square" rtlCol="0">
            <a:spAutoFit/>
          </a:bodyPr>
          <a:lstStyle/>
          <a:p>
            <a:pPr algn="ctr"/>
            <a:r>
              <a:rPr lang="es-ES_tradnl" sz="1600" dirty="0"/>
              <a:t>Política Monetaria</a:t>
            </a:r>
            <a:endParaRPr lang="es-MX" sz="1600" dirty="0"/>
          </a:p>
        </p:txBody>
      </p:sp>
      <p:sp>
        <p:nvSpPr>
          <p:cNvPr id="14" name="CuadroTexto 13"/>
          <p:cNvSpPr txBox="1"/>
          <p:nvPr/>
        </p:nvSpPr>
        <p:spPr>
          <a:xfrm>
            <a:off x="1482209" y="4077072"/>
            <a:ext cx="769057" cy="2808312"/>
          </a:xfrm>
          <a:prstGeom prst="rect">
            <a:avLst/>
          </a:prstGeom>
          <a:noFill/>
        </p:spPr>
        <p:txBody>
          <a:bodyPr vert="wordArtVert" wrap="square" rtlCol="0">
            <a:spAutoFit/>
          </a:bodyPr>
          <a:lstStyle/>
          <a:p>
            <a:pPr algn="ctr"/>
            <a:r>
              <a:rPr lang="es-ES_tradnl" sz="1600" dirty="0"/>
              <a:t>Política </a:t>
            </a:r>
            <a:r>
              <a:rPr lang="es-ES_tradnl" sz="1600" dirty="0" smtClean="0"/>
              <a:t>Fiscal</a:t>
            </a:r>
            <a:endParaRPr lang="es-MX" sz="1600" dirty="0"/>
          </a:p>
        </p:txBody>
      </p:sp>
      <p:sp>
        <p:nvSpPr>
          <p:cNvPr id="15" name="14 Rectángulo redondeado"/>
          <p:cNvSpPr/>
          <p:nvPr/>
        </p:nvSpPr>
        <p:spPr>
          <a:xfrm>
            <a:off x="2155130" y="2842556"/>
            <a:ext cx="6988870" cy="123451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ES" dirty="0" smtClean="0">
                <a:ln w="0"/>
                <a:solidFill>
                  <a:schemeClr val="tx1"/>
                </a:solidFill>
                <a:effectLst>
                  <a:outerShdw blurRad="38100" dist="19050" dir="2700000" algn="tl" rotWithShape="0">
                    <a:schemeClr val="dk1">
                      <a:alpha val="40000"/>
                    </a:schemeClr>
                  </a:outerShdw>
                </a:effectLst>
              </a:rPr>
              <a:t>IS: I=Inversión; S=Ahorro (Equilibrio en el mercado de Bienes)</a:t>
            </a:r>
          </a:p>
          <a:p>
            <a:pPr algn="ctr"/>
            <a:r>
              <a:rPr lang="es-ES" dirty="0" smtClean="0">
                <a:ln w="0"/>
                <a:solidFill>
                  <a:schemeClr val="tx1"/>
                </a:solidFill>
                <a:effectLst>
                  <a:outerShdw blurRad="38100" dist="19050" dir="2700000" algn="tl" rotWithShape="0">
                    <a:schemeClr val="dk1">
                      <a:alpha val="40000"/>
                    </a:schemeClr>
                  </a:outerShdw>
                </a:effectLst>
              </a:rPr>
              <a:t>LM:   L= Oferta de dinero : M=Demanda de Dinero  (Equilibrio en el mercado de dinero)</a:t>
            </a:r>
          </a:p>
        </p:txBody>
      </p:sp>
      <p:sp>
        <p:nvSpPr>
          <p:cNvPr id="16" name="CuadroTexto 15"/>
          <p:cNvSpPr txBox="1"/>
          <p:nvPr/>
        </p:nvSpPr>
        <p:spPr>
          <a:xfrm>
            <a:off x="5754945" y="5074338"/>
            <a:ext cx="1414939" cy="646331"/>
          </a:xfrm>
          <a:prstGeom prst="rect">
            <a:avLst/>
          </a:prstGeom>
          <a:noFill/>
        </p:spPr>
        <p:txBody>
          <a:bodyPr wrap="none" rtlCol="0">
            <a:spAutoFit/>
          </a:bodyPr>
          <a:lstStyle/>
          <a:p>
            <a:r>
              <a:rPr lang="es-ES_tradnl" sz="3600" dirty="0" smtClean="0">
                <a:ln w="0"/>
                <a:effectLst>
                  <a:outerShdw blurRad="38100" dist="19050" dir="2700000" algn="tl" rotWithShape="0">
                    <a:schemeClr val="dk1">
                      <a:alpha val="40000"/>
                    </a:schemeClr>
                  </a:outerShdw>
                </a:effectLst>
              </a:rPr>
              <a:t>RENTA</a:t>
            </a:r>
            <a:endParaRPr lang="es-MX" sz="3600" dirty="0">
              <a:ln w="0"/>
              <a:effectLst>
                <a:outerShdw blurRad="38100" dist="19050" dir="2700000" algn="tl" rotWithShape="0">
                  <a:schemeClr val="dk1">
                    <a:alpha val="40000"/>
                  </a:schemeClr>
                </a:outerShdw>
              </a:effectLst>
            </a:endParaRPr>
          </a:p>
        </p:txBody>
      </p:sp>
      <p:sp>
        <p:nvSpPr>
          <p:cNvPr id="17" name="CuadroTexto 16"/>
          <p:cNvSpPr txBox="1"/>
          <p:nvPr/>
        </p:nvSpPr>
        <p:spPr>
          <a:xfrm>
            <a:off x="5113866" y="1171596"/>
            <a:ext cx="3338093" cy="646331"/>
          </a:xfrm>
          <a:prstGeom prst="rect">
            <a:avLst/>
          </a:prstGeom>
          <a:noFill/>
        </p:spPr>
        <p:txBody>
          <a:bodyPr wrap="none" rtlCol="0">
            <a:spAutoFit/>
          </a:bodyPr>
          <a:lstStyle/>
          <a:p>
            <a:r>
              <a:rPr lang="es-ES_tradnl" sz="3600" dirty="0" smtClean="0"/>
              <a:t>TIPO DE INTERÉS</a:t>
            </a:r>
            <a:endParaRPr lang="es-MX" sz="3600" dirty="0"/>
          </a:p>
        </p:txBody>
      </p:sp>
      <p:sp>
        <p:nvSpPr>
          <p:cNvPr id="20" name="Flecha abajo 19"/>
          <p:cNvSpPr/>
          <p:nvPr/>
        </p:nvSpPr>
        <p:spPr>
          <a:xfrm>
            <a:off x="6325464" y="2023604"/>
            <a:ext cx="622800" cy="864000"/>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MX" dirty="0"/>
          </a:p>
        </p:txBody>
      </p:sp>
      <p:sp>
        <p:nvSpPr>
          <p:cNvPr id="21" name="Flecha arriba 20"/>
          <p:cNvSpPr/>
          <p:nvPr/>
        </p:nvSpPr>
        <p:spPr>
          <a:xfrm>
            <a:off x="6325413" y="4005564"/>
            <a:ext cx="622851" cy="863097"/>
          </a:xfrm>
          <a:prstGeom prst="up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MX" dirty="0"/>
          </a:p>
        </p:txBody>
      </p:sp>
      <p:sp>
        <p:nvSpPr>
          <p:cNvPr id="28" name="Flecha curvada hacia la izquierda 27"/>
          <p:cNvSpPr/>
          <p:nvPr/>
        </p:nvSpPr>
        <p:spPr>
          <a:xfrm>
            <a:off x="7956376" y="1969549"/>
            <a:ext cx="720080" cy="3115635"/>
          </a:xfrm>
          <a:prstGeom prst="curvedLeftArrow">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s-MX" dirty="0">
              <a:solidFill>
                <a:schemeClr val="tx1"/>
              </a:solidFill>
            </a:endParaRPr>
          </a:p>
        </p:txBody>
      </p:sp>
      <p:sp>
        <p:nvSpPr>
          <p:cNvPr id="29" name="Flecha curvada hacia la derecha 28"/>
          <p:cNvSpPr/>
          <p:nvPr/>
        </p:nvSpPr>
        <p:spPr>
          <a:xfrm rot="10800000" flipH="1">
            <a:off x="4879492" y="1823567"/>
            <a:ext cx="546720" cy="3117600"/>
          </a:xfrm>
          <a:prstGeom prst="curvedRightArrow">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s-MX" dirty="0">
              <a:solidFill>
                <a:schemeClr val="tx1"/>
              </a:solidFill>
            </a:endParaRPr>
          </a:p>
        </p:txBody>
      </p:sp>
      <p:sp>
        <p:nvSpPr>
          <p:cNvPr id="31" name="Flecha derecha 30"/>
          <p:cNvSpPr/>
          <p:nvPr/>
        </p:nvSpPr>
        <p:spPr>
          <a:xfrm>
            <a:off x="4427984" y="764704"/>
            <a:ext cx="393913" cy="2021414"/>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MX" dirty="0"/>
          </a:p>
        </p:txBody>
      </p:sp>
      <p:sp>
        <p:nvSpPr>
          <p:cNvPr id="32" name="Flecha derecha 31"/>
          <p:cNvSpPr/>
          <p:nvPr/>
        </p:nvSpPr>
        <p:spPr>
          <a:xfrm>
            <a:off x="4456781" y="4170766"/>
            <a:ext cx="393913" cy="2021414"/>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MX" dirty="0"/>
          </a:p>
        </p:txBody>
      </p:sp>
    </p:spTree>
    <p:extLst>
      <p:ext uri="{BB962C8B-B14F-4D97-AF65-F5344CB8AC3E}">
        <p14:creationId xmlns:p14="http://schemas.microsoft.com/office/powerpoint/2010/main" val="36442562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CuadroTexto"/>
          <p:cNvSpPr txBox="1">
            <a:spLocks noGrp="1"/>
          </p:cNvSpPr>
          <p:nvPr>
            <p:ph idx="1"/>
          </p:nvPr>
        </p:nvSpPr>
        <p:spPr>
          <a:xfrm>
            <a:off x="883063" y="1630651"/>
            <a:ext cx="2736304" cy="3231654"/>
          </a:xfrm>
          <a:prstGeom prst="rect">
            <a:avLst/>
          </a:prstGeom>
          <a:noFill/>
        </p:spPr>
        <p:txBody>
          <a:bodyPr wrap="square" rtlCol="0">
            <a:spAutoFit/>
          </a:bodyPr>
          <a:lstStyle/>
          <a:p>
            <a:pPr marL="0" indent="0" algn="ctr">
              <a:buNone/>
            </a:pPr>
            <a:r>
              <a:rPr lang="es-ES" sz="2000" dirty="0" smtClean="0"/>
              <a:t> </a:t>
            </a:r>
            <a:r>
              <a:rPr lang="es-ES" sz="2000" dirty="0"/>
              <a:t>ES LA </a:t>
            </a:r>
            <a:r>
              <a:rPr lang="es-ES" sz="2000" dirty="0" smtClean="0"/>
              <a:t>DETERMINACIÓN </a:t>
            </a:r>
            <a:r>
              <a:rPr lang="es-ES" sz="2000" dirty="0"/>
              <a:t>DE LA POLÍTICA QUE UTILIZA  LA TASA DE CRECIMIENTO DE LA </a:t>
            </a:r>
            <a:r>
              <a:rPr lang="es-ES" sz="2000" dirty="0" smtClean="0"/>
              <a:t>OFERTA MONETARIA </a:t>
            </a:r>
            <a:r>
              <a:rPr lang="es-ES" sz="2000" dirty="0"/>
              <a:t>DEL PAÍS  </a:t>
            </a:r>
            <a:endParaRPr lang="es-ES" sz="2000" dirty="0" smtClean="0"/>
          </a:p>
          <a:p>
            <a:pPr marL="0" indent="0" algn="ctr">
              <a:buNone/>
            </a:pPr>
            <a:r>
              <a:rPr lang="es-ES" sz="2000" dirty="0" smtClean="0"/>
              <a:t>PARA </a:t>
            </a:r>
            <a:r>
              <a:rPr lang="es-ES" sz="2000" dirty="0"/>
              <a:t>INFLUIR EN LAS OTRAS VARIABLES ECONÓMICAS</a:t>
            </a:r>
          </a:p>
        </p:txBody>
      </p:sp>
      <p:sp>
        <p:nvSpPr>
          <p:cNvPr id="5" name="1 Rectángulo redondeado"/>
          <p:cNvSpPr/>
          <p:nvPr/>
        </p:nvSpPr>
        <p:spPr>
          <a:xfrm>
            <a:off x="2915816" y="336173"/>
            <a:ext cx="3764554" cy="932587"/>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ES" sz="3600" b="1" dirty="0" smtClean="0">
                <a:solidFill>
                  <a:srgbClr val="6A221D"/>
                </a:solidFill>
              </a:rPr>
              <a:t>POLÍTICA  MONETARIA</a:t>
            </a:r>
            <a:endParaRPr lang="es-ES" sz="3600" b="1" dirty="0">
              <a:solidFill>
                <a:srgbClr val="6A221D"/>
              </a:solidFill>
            </a:endParaRPr>
          </a:p>
        </p:txBody>
      </p:sp>
      <p:sp>
        <p:nvSpPr>
          <p:cNvPr id="6" name="3 Rectángulo redondeado"/>
          <p:cNvSpPr/>
          <p:nvPr/>
        </p:nvSpPr>
        <p:spPr>
          <a:xfrm>
            <a:off x="4975771" y="1556792"/>
            <a:ext cx="3600397" cy="3305513"/>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ES" b="1" dirty="0">
                <a:solidFill>
                  <a:schemeClr val="bg1"/>
                </a:solidFill>
              </a:rPr>
              <a:t>EL GOBIERNO COMPRA BONOS A CAMBIO DE </a:t>
            </a:r>
            <a:r>
              <a:rPr lang="es-ES" b="1" dirty="0" smtClean="0">
                <a:solidFill>
                  <a:schemeClr val="bg1"/>
                </a:solidFill>
              </a:rPr>
              <a:t>DINERO, </a:t>
            </a:r>
            <a:r>
              <a:rPr lang="es-ES" b="1" dirty="0">
                <a:solidFill>
                  <a:schemeClr val="bg1"/>
                </a:solidFill>
              </a:rPr>
              <a:t>AUMENTANDO LA CANTIDAD DE DINERO O VENDE BONOS PARA REDUCIR LA CANTIDAD DE  DINERO </a:t>
            </a:r>
            <a:r>
              <a:rPr lang="es-ES" b="1" dirty="0" smtClean="0">
                <a:solidFill>
                  <a:schemeClr val="bg1"/>
                </a:solidFill>
              </a:rPr>
              <a:t>CIRCULANTE</a:t>
            </a:r>
          </a:p>
          <a:p>
            <a:pPr algn="ctr"/>
            <a:endParaRPr lang="es-ES" b="1" dirty="0">
              <a:solidFill>
                <a:schemeClr val="bg1"/>
              </a:solidFill>
            </a:endParaRPr>
          </a:p>
          <a:p>
            <a:pPr algn="ctr"/>
            <a:endParaRPr lang="es-ES" b="1" dirty="0" smtClean="0">
              <a:solidFill>
                <a:schemeClr val="bg1"/>
              </a:solidFill>
            </a:endParaRPr>
          </a:p>
          <a:p>
            <a:pPr algn="ctr"/>
            <a:r>
              <a:rPr lang="es-ES" b="1" dirty="0" smtClean="0">
                <a:solidFill>
                  <a:schemeClr val="bg1"/>
                </a:solidFill>
              </a:rPr>
              <a:t>SI </a:t>
            </a:r>
            <a:r>
              <a:rPr lang="es-ES" b="1" dirty="0">
                <a:solidFill>
                  <a:schemeClr val="bg1"/>
                </a:solidFill>
              </a:rPr>
              <a:t>COMPRA BONOS REDUCE LA OFERTA DISPONIBLE EN EL MERCADO Y DE ESTA MANERA AUMENTA EL PRECIO</a:t>
            </a:r>
          </a:p>
        </p:txBody>
      </p:sp>
      <p:sp>
        <p:nvSpPr>
          <p:cNvPr id="8" name="Flecha a la derecha con bandas 7"/>
          <p:cNvSpPr/>
          <p:nvPr/>
        </p:nvSpPr>
        <p:spPr>
          <a:xfrm>
            <a:off x="3563888" y="2274493"/>
            <a:ext cx="1800200" cy="2448272"/>
          </a:xfrm>
          <a:prstGeom prst="stripedRigh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s-ES_tradnl" dirty="0" smtClean="0"/>
              <a:t>EJEMPLO</a:t>
            </a:r>
            <a:endParaRPr lang="es-MX" dirty="0"/>
          </a:p>
        </p:txBody>
      </p:sp>
      <p:sp>
        <p:nvSpPr>
          <p:cNvPr id="9" name="Flecha a la derecha con bandas 8"/>
          <p:cNvSpPr/>
          <p:nvPr/>
        </p:nvSpPr>
        <p:spPr>
          <a:xfrm rot="5400000">
            <a:off x="6526786" y="2896372"/>
            <a:ext cx="567209" cy="1074115"/>
          </a:xfrm>
          <a:prstGeom prst="stripedRigh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s-MX" dirty="0"/>
          </a:p>
        </p:txBody>
      </p:sp>
      <p:sp>
        <p:nvSpPr>
          <p:cNvPr id="3" name="Rectángulo redondeado 2"/>
          <p:cNvSpPr/>
          <p:nvPr/>
        </p:nvSpPr>
        <p:spPr>
          <a:xfrm>
            <a:off x="1331640" y="5733256"/>
            <a:ext cx="7632847" cy="79208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s-ES" b="1" dirty="0" smtClean="0"/>
              <a:t>Se trata de modificar la oferta disponible de dinero y de bonos,  provocando variaciones en  el tipo de interés</a:t>
            </a:r>
            <a:r>
              <a:rPr lang="es-ES" sz="2400" b="1" dirty="0" smtClean="0">
                <a:latin typeface="Brush Script MT" panose="03060802040406070304" pitchFamily="66" charset="0"/>
              </a:rPr>
              <a:t> </a:t>
            </a:r>
            <a:r>
              <a:rPr lang="es-ES" b="1" dirty="0" smtClean="0"/>
              <a:t>y de renta</a:t>
            </a:r>
            <a:endParaRPr lang="es-ES" b="1" dirty="0"/>
          </a:p>
        </p:txBody>
      </p:sp>
      <p:sp>
        <p:nvSpPr>
          <p:cNvPr id="10" name="Flecha a la derecha con bandas 9"/>
          <p:cNvSpPr/>
          <p:nvPr/>
        </p:nvSpPr>
        <p:spPr>
          <a:xfrm rot="5400000">
            <a:off x="4769901" y="3327520"/>
            <a:ext cx="697610" cy="3876858"/>
          </a:xfrm>
          <a:prstGeom prst="stripedRigh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s-MX" dirty="0"/>
          </a:p>
        </p:txBody>
      </p:sp>
    </p:spTree>
    <p:extLst>
      <p:ext uri="{BB962C8B-B14F-4D97-AF65-F5344CB8AC3E}">
        <p14:creationId xmlns:p14="http://schemas.microsoft.com/office/powerpoint/2010/main" val="27514175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CuadroTexto"/>
          <p:cNvSpPr txBox="1">
            <a:spLocks noGrp="1"/>
          </p:cNvSpPr>
          <p:nvPr>
            <p:ph idx="1"/>
          </p:nvPr>
        </p:nvSpPr>
        <p:spPr>
          <a:xfrm>
            <a:off x="899592" y="2295743"/>
            <a:ext cx="2736304" cy="2246769"/>
          </a:xfrm>
          <a:prstGeom prst="rect">
            <a:avLst/>
          </a:prstGeom>
          <a:noFill/>
        </p:spPr>
        <p:txBody>
          <a:bodyPr wrap="square" rtlCol="0">
            <a:spAutoFit/>
          </a:bodyPr>
          <a:lstStyle/>
          <a:p>
            <a:pPr marL="0" indent="0" algn="ctr">
              <a:buNone/>
            </a:pPr>
            <a:r>
              <a:rPr lang="es-ES" sz="2000" dirty="0" smtClean="0"/>
              <a:t>Se refiere a la política  donde se utiliza el gasto público  y   los impuestos  como mecanismo que afecten el nivel de renta de la economía</a:t>
            </a:r>
            <a:endParaRPr lang="es-ES" sz="2000" dirty="0"/>
          </a:p>
        </p:txBody>
      </p:sp>
      <p:sp>
        <p:nvSpPr>
          <p:cNvPr id="5" name="1 Rectángulo redondeado"/>
          <p:cNvSpPr/>
          <p:nvPr/>
        </p:nvSpPr>
        <p:spPr>
          <a:xfrm>
            <a:off x="2915816" y="417217"/>
            <a:ext cx="3764554" cy="932587"/>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ES" sz="3600" b="1" dirty="0" smtClean="0">
                <a:solidFill>
                  <a:srgbClr val="6A221D"/>
                </a:solidFill>
              </a:rPr>
              <a:t>POLITICA  FISCAL</a:t>
            </a:r>
            <a:endParaRPr lang="es-ES" sz="3600" b="1" dirty="0">
              <a:solidFill>
                <a:srgbClr val="6A221D"/>
              </a:solidFill>
            </a:endParaRPr>
          </a:p>
        </p:txBody>
      </p:sp>
      <p:sp>
        <p:nvSpPr>
          <p:cNvPr id="6" name="3 Rectángulo redondeado"/>
          <p:cNvSpPr/>
          <p:nvPr/>
        </p:nvSpPr>
        <p:spPr>
          <a:xfrm>
            <a:off x="4975771" y="1556792"/>
            <a:ext cx="3988717" cy="403244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ES" sz="2400" b="1" dirty="0" smtClean="0"/>
              <a:t>Cuando la economía se encuentra en recesión, se deben reducir los impuestos e incrementar el gasto para conseguir que aumente la producción y viceversa,  que permita llegar a tener una economía en pleno empleo </a:t>
            </a:r>
          </a:p>
        </p:txBody>
      </p:sp>
      <p:sp>
        <p:nvSpPr>
          <p:cNvPr id="8" name="Flecha a la derecha con bandas 7"/>
          <p:cNvSpPr/>
          <p:nvPr/>
        </p:nvSpPr>
        <p:spPr>
          <a:xfrm>
            <a:off x="3563888" y="2274493"/>
            <a:ext cx="1800200" cy="2448272"/>
          </a:xfrm>
          <a:prstGeom prst="stripedRigh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s-ES_tradnl" dirty="0" smtClean="0"/>
              <a:t>EJEMPLO</a:t>
            </a:r>
            <a:endParaRPr lang="es-MX" dirty="0"/>
          </a:p>
        </p:txBody>
      </p:sp>
    </p:spTree>
    <p:extLst>
      <p:ext uri="{BB962C8B-B14F-4D97-AF65-F5344CB8AC3E}">
        <p14:creationId xmlns:p14="http://schemas.microsoft.com/office/powerpoint/2010/main" val="36442562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99592" y="2262455"/>
            <a:ext cx="2513216" cy="1569660"/>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s-ES" sz="3200" b="1" cap="none" spc="150" dirty="0" smtClean="0">
                <a:ln w="11430"/>
                <a:solidFill>
                  <a:srgbClr val="FF6600"/>
                </a:solidFill>
                <a:effectLst>
                  <a:outerShdw blurRad="25400" algn="tl" rotWithShape="0">
                    <a:srgbClr val="000000">
                      <a:alpha val="43000"/>
                    </a:srgbClr>
                  </a:outerShdw>
                </a:effectLst>
              </a:rPr>
              <a:t>Una política fiscal expansiva</a:t>
            </a:r>
            <a:endParaRPr lang="es-ES" sz="3200" b="1" cap="none" spc="150" dirty="0">
              <a:ln w="11430"/>
              <a:solidFill>
                <a:srgbClr val="FF6600"/>
              </a:solidFill>
              <a:effectLst>
                <a:outerShdw blurRad="25400" algn="tl" rotWithShape="0">
                  <a:srgbClr val="000000">
                    <a:alpha val="43000"/>
                  </a:srgbClr>
                </a:outerShdw>
              </a:effectLst>
            </a:endParaRPr>
          </a:p>
        </p:txBody>
      </p:sp>
      <p:sp>
        <p:nvSpPr>
          <p:cNvPr id="3" name="2 Flecha derecha"/>
          <p:cNvSpPr/>
          <p:nvPr/>
        </p:nvSpPr>
        <p:spPr>
          <a:xfrm>
            <a:off x="3143240" y="2204864"/>
            <a:ext cx="1143008" cy="2143140"/>
          </a:xfrm>
          <a:prstGeom prst="rightArrow">
            <a:avLst>
              <a:gd name="adj1" fmla="val 50000"/>
              <a:gd name="adj2" fmla="val 50000"/>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ES" dirty="0"/>
          </a:p>
        </p:txBody>
      </p:sp>
      <p:sp>
        <p:nvSpPr>
          <p:cNvPr id="6" name="5 Rectángulo redondeado"/>
          <p:cNvSpPr/>
          <p:nvPr/>
        </p:nvSpPr>
        <p:spPr>
          <a:xfrm>
            <a:off x="4283217" y="428580"/>
            <a:ext cx="4643470" cy="5952748"/>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marL="342900" indent="-342900">
              <a:buAutoNum type="arabicPeriod"/>
            </a:pPr>
            <a:r>
              <a:rPr lang="es-ES" sz="2000" dirty="0" smtClean="0">
                <a:solidFill>
                  <a:schemeClr val="bg1"/>
                </a:solidFill>
              </a:rPr>
              <a:t>Aumenta el gasto  y  la renta</a:t>
            </a:r>
          </a:p>
          <a:p>
            <a:pPr marL="342900" indent="-342900">
              <a:buAutoNum type="arabicPeriod"/>
            </a:pPr>
            <a:endParaRPr lang="es-ES" sz="2000" dirty="0" smtClean="0">
              <a:solidFill>
                <a:schemeClr val="bg1"/>
              </a:solidFill>
            </a:endParaRPr>
          </a:p>
          <a:p>
            <a:pPr marL="342900" indent="-342900">
              <a:buAutoNum type="arabicPeriod"/>
            </a:pPr>
            <a:r>
              <a:rPr lang="es-ES" sz="2000" dirty="0" smtClean="0">
                <a:solidFill>
                  <a:schemeClr val="bg1"/>
                </a:solidFill>
              </a:rPr>
              <a:t>El aumento de la renta afecta  los mercados de activos aumenta la demanda de dinero y por ellos  las tasas de interés</a:t>
            </a:r>
          </a:p>
          <a:p>
            <a:pPr marL="342900" indent="-342900"/>
            <a:endParaRPr lang="es-ES" sz="2000" dirty="0" smtClean="0">
              <a:solidFill>
                <a:schemeClr val="bg1"/>
              </a:solidFill>
            </a:endParaRPr>
          </a:p>
          <a:p>
            <a:pPr marL="342900" indent="-342900">
              <a:buAutoNum type="arabicPeriod" startAt="3"/>
            </a:pPr>
            <a:r>
              <a:rPr lang="es-ES" sz="2000" dirty="0" smtClean="0">
                <a:solidFill>
                  <a:schemeClr val="bg1"/>
                </a:solidFill>
              </a:rPr>
              <a:t>El aumento de los tipos de interés  reduce el gasto agregado y amortigua  los efectos expansivos  de la política fiscal</a:t>
            </a:r>
          </a:p>
          <a:p>
            <a:pPr marL="342900" indent="-342900">
              <a:buAutoNum type="arabicPeriod" startAt="3"/>
            </a:pPr>
            <a:endParaRPr lang="es-ES" sz="2000" dirty="0" smtClean="0">
              <a:solidFill>
                <a:schemeClr val="bg1"/>
              </a:solidFill>
            </a:endParaRPr>
          </a:p>
          <a:p>
            <a:pPr marL="342900" indent="-342900">
              <a:buAutoNum type="arabicPeriod" startAt="3"/>
            </a:pPr>
            <a:r>
              <a:rPr lang="es-ES" sz="2000" dirty="0" smtClean="0">
                <a:solidFill>
                  <a:schemeClr val="bg1"/>
                </a:solidFill>
              </a:rPr>
              <a:t>Tendería  aumentar el consumo a través del incremento inducido de las tasas de interés</a:t>
            </a:r>
            <a:endParaRPr lang="es-ES" sz="2000" dirty="0">
              <a:solidFill>
                <a:schemeClr val="bg1"/>
              </a:solidFill>
            </a:endParaRPr>
          </a:p>
        </p:txBody>
      </p:sp>
    </p:spTree>
    <p:extLst>
      <p:ext uri="{BB962C8B-B14F-4D97-AF65-F5344CB8AC3E}">
        <p14:creationId xmlns:p14="http://schemas.microsoft.com/office/powerpoint/2010/main" val="33069253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smtClean="0"/>
              <a:t>CONCLUSIONES</a:t>
            </a:r>
            <a:endParaRPr lang="es-MX" dirty="0"/>
          </a:p>
        </p:txBody>
      </p:sp>
      <p:sp>
        <p:nvSpPr>
          <p:cNvPr id="3" name="Marcador de contenido 2"/>
          <p:cNvSpPr>
            <a:spLocks noGrp="1"/>
          </p:cNvSpPr>
          <p:nvPr>
            <p:ph idx="1"/>
          </p:nvPr>
        </p:nvSpPr>
        <p:spPr>
          <a:xfrm>
            <a:off x="1331640" y="1600200"/>
            <a:ext cx="7560840" cy="4525963"/>
          </a:xfrm>
        </p:spPr>
        <p:txBody>
          <a:bodyPr>
            <a:normAutofit lnSpcReduction="10000"/>
          </a:bodyPr>
          <a:lstStyle/>
          <a:p>
            <a:pPr algn="just"/>
            <a:r>
              <a:rPr lang="es-ES_tradnl" dirty="0" smtClean="0"/>
              <a:t>El mercado por si sólo no es posible de estabilizarse, el adecuado manejo de una política fiscal y monetaria ayuda de mejor manera.</a:t>
            </a:r>
          </a:p>
          <a:p>
            <a:pPr algn="just"/>
            <a:r>
              <a:rPr lang="es-ES_tradnl" dirty="0" smtClean="0"/>
              <a:t>Los modelos keynesianos y monetaristas, son modelos complementarios para incrementar la renta, evitar el desempleo y la inflación y un desequilibrio de economía</a:t>
            </a:r>
            <a:endParaRPr lang="es-MX" dirty="0"/>
          </a:p>
        </p:txBody>
      </p:sp>
    </p:spTree>
    <p:extLst>
      <p:ext uri="{BB962C8B-B14F-4D97-AF65-F5344CB8AC3E}">
        <p14:creationId xmlns:p14="http://schemas.microsoft.com/office/powerpoint/2010/main" val="31945597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pPr algn="l"/>
            <a:r>
              <a:rPr lang="es-ES" dirty="0" smtClean="0">
                <a:latin typeface="Arial" pitchFamily="34" charset="0"/>
                <a:cs typeface="Arial" pitchFamily="34" charset="0"/>
              </a:rPr>
              <a:t>Referencias Bibliográficas</a:t>
            </a:r>
            <a:endParaRPr lang="es-MX" dirty="0">
              <a:latin typeface="Arial" pitchFamily="34" charset="0"/>
              <a:cs typeface="Arial" pitchFamily="34" charset="0"/>
            </a:endParaRPr>
          </a:p>
        </p:txBody>
      </p:sp>
      <p:sp>
        <p:nvSpPr>
          <p:cNvPr id="4" name="8 Marcador de contenido"/>
          <p:cNvSpPr>
            <a:spLocks noGrp="1"/>
          </p:cNvSpPr>
          <p:nvPr>
            <p:ph idx="1"/>
          </p:nvPr>
        </p:nvSpPr>
        <p:spPr>
          <a:xfrm>
            <a:off x="1643063" y="1600200"/>
            <a:ext cx="7043737" cy="4525963"/>
          </a:xfrm>
        </p:spPr>
        <p:txBody>
          <a:bodyPr>
            <a:normAutofit/>
          </a:bodyPr>
          <a:lstStyle/>
          <a:p>
            <a:r>
              <a:rPr lang="es-ES" sz="2400" dirty="0" smtClean="0"/>
              <a:t>1. </a:t>
            </a:r>
            <a:r>
              <a:rPr lang="es-ES" sz="2400" dirty="0" smtClean="0"/>
              <a:t>Samuelson</a:t>
            </a:r>
            <a:r>
              <a:rPr lang="es-ES" sz="2400" dirty="0" smtClean="0"/>
              <a:t>, Paul A. y William D. </a:t>
            </a:r>
            <a:r>
              <a:rPr lang="es-ES" sz="2400" dirty="0" err="1" smtClean="0"/>
              <a:t>Nordhaus</a:t>
            </a:r>
            <a:r>
              <a:rPr lang="es-ES" sz="2400" dirty="0" smtClean="0"/>
              <a:t>  (2006). </a:t>
            </a:r>
            <a:r>
              <a:rPr lang="es-ES" sz="2400" i="1" dirty="0" smtClean="0"/>
              <a:t>Economía.</a:t>
            </a:r>
            <a:r>
              <a:rPr lang="es-ES" sz="2400" dirty="0" smtClean="0"/>
              <a:t> Ed. Mc </a:t>
            </a:r>
            <a:r>
              <a:rPr lang="es-ES" sz="2400" dirty="0" err="1" smtClean="0"/>
              <a:t>Graw</a:t>
            </a:r>
            <a:r>
              <a:rPr lang="es-ES" sz="2400" dirty="0" smtClean="0"/>
              <a:t>-Hill. Decimoctava edición. México D.F.</a:t>
            </a:r>
          </a:p>
          <a:p>
            <a:r>
              <a:rPr lang="es-ES" sz="2400" dirty="0" smtClean="0"/>
              <a:t>2. </a:t>
            </a:r>
            <a:r>
              <a:rPr lang="es-ES" sz="2400" dirty="0" err="1" smtClean="0"/>
              <a:t>Stankey</a:t>
            </a:r>
            <a:r>
              <a:rPr lang="es-ES" sz="2400" dirty="0" smtClean="0"/>
              <a:t> </a:t>
            </a:r>
            <a:r>
              <a:rPr lang="es-ES" sz="2400" dirty="0" err="1" smtClean="0"/>
              <a:t>Ficher</a:t>
            </a:r>
            <a:r>
              <a:rPr lang="es-ES" sz="2400" dirty="0" smtClean="0"/>
              <a:t>, R. </a:t>
            </a:r>
            <a:r>
              <a:rPr lang="es-ES" sz="2400" dirty="0" err="1" smtClean="0"/>
              <a:t>Dornbusch</a:t>
            </a:r>
            <a:r>
              <a:rPr lang="es-ES" sz="2400" dirty="0" smtClean="0"/>
              <a:t> y Richard </a:t>
            </a:r>
            <a:r>
              <a:rPr lang="es-ES" sz="2400" dirty="0" err="1" smtClean="0"/>
              <a:t>Schmalensee</a:t>
            </a:r>
            <a:r>
              <a:rPr lang="es-ES" sz="2400" dirty="0" smtClean="0"/>
              <a:t> (1990). ). </a:t>
            </a:r>
            <a:r>
              <a:rPr lang="es-ES" sz="2400" i="1" dirty="0" smtClean="0"/>
              <a:t>Economía</a:t>
            </a:r>
            <a:r>
              <a:rPr lang="es-ES" sz="2400" dirty="0" smtClean="0"/>
              <a:t>. Ed. Mc </a:t>
            </a:r>
            <a:r>
              <a:rPr lang="es-ES" sz="2400" dirty="0" err="1" smtClean="0"/>
              <a:t>Graw</a:t>
            </a:r>
            <a:r>
              <a:rPr lang="es-ES" sz="2400" dirty="0" smtClean="0"/>
              <a:t>-Hill. Segunda Edición, México D.F. </a:t>
            </a:r>
          </a:p>
          <a:p>
            <a:r>
              <a:rPr lang="es-ES" sz="2400" dirty="0" smtClean="0"/>
              <a:t>3. </a:t>
            </a:r>
            <a:r>
              <a:rPr lang="es-ES" sz="2400" dirty="0" err="1" smtClean="0"/>
              <a:t>Blanchart</a:t>
            </a:r>
            <a:r>
              <a:rPr lang="es-ES" sz="2400" dirty="0" smtClean="0"/>
              <a:t> Olivier y Pérez </a:t>
            </a:r>
            <a:r>
              <a:rPr lang="es-ES" sz="2400" dirty="0" err="1" smtClean="0"/>
              <a:t>Enrri</a:t>
            </a:r>
            <a:r>
              <a:rPr lang="es-ES" sz="2400" dirty="0" smtClean="0"/>
              <a:t> Daniel (2000). </a:t>
            </a:r>
            <a:r>
              <a:rPr lang="es-ES" sz="2400" i="1" dirty="0" smtClean="0"/>
              <a:t>Macroeconomía. Teoría y política económica con aplicaciones a América Latina</a:t>
            </a:r>
            <a:r>
              <a:rPr lang="es-ES" sz="2400" dirty="0" smtClean="0"/>
              <a:t>. Ed. </a:t>
            </a:r>
            <a:r>
              <a:rPr lang="es-ES" sz="2400" dirty="0" err="1" smtClean="0"/>
              <a:t>Prentice</a:t>
            </a:r>
            <a:r>
              <a:rPr lang="es-ES" sz="2400" dirty="0" smtClean="0"/>
              <a:t> Hall-</a:t>
            </a:r>
            <a:r>
              <a:rPr lang="es-ES" sz="2400" dirty="0" err="1" smtClean="0"/>
              <a:t>Pearson</a:t>
            </a:r>
            <a:r>
              <a:rPr lang="es-ES" sz="2400" dirty="0" smtClean="0"/>
              <a:t> Educación. </a:t>
            </a:r>
            <a:r>
              <a:rPr lang="es-ES" sz="2400" dirty="0" err="1" smtClean="0"/>
              <a:t>Printed</a:t>
            </a:r>
            <a:r>
              <a:rPr lang="es-ES" sz="2400" dirty="0" smtClean="0"/>
              <a:t> in </a:t>
            </a:r>
            <a:r>
              <a:rPr lang="es-ES" sz="2400" dirty="0" err="1" smtClean="0"/>
              <a:t>Peru</a:t>
            </a:r>
            <a:r>
              <a:rPr lang="es-ES" sz="2400" dirty="0" smtClean="0"/>
              <a:t>.</a:t>
            </a:r>
            <a:endParaRPr lang="es-MX" sz="2400" dirty="0" smtClean="0"/>
          </a:p>
          <a:p>
            <a:endParaRPr lang="es-MX" sz="2400" dirty="0" smtClean="0"/>
          </a:p>
        </p:txBody>
      </p:sp>
    </p:spTree>
    <p:extLst>
      <p:ext uri="{BB962C8B-B14F-4D97-AF65-F5344CB8AC3E}">
        <p14:creationId xmlns:p14="http://schemas.microsoft.com/office/powerpoint/2010/main" val="3644256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4 Subtítulo"/>
          <p:cNvSpPr>
            <a:spLocks noGrp="1"/>
          </p:cNvSpPr>
          <p:nvPr>
            <p:ph idx="1"/>
          </p:nvPr>
        </p:nvSpPr>
        <p:spPr>
          <a:xfrm>
            <a:off x="1403648" y="1412776"/>
            <a:ext cx="7355160" cy="4525963"/>
          </a:xfrm>
        </p:spPr>
        <p:txBody>
          <a:bodyPr>
            <a:normAutofit lnSpcReduction="10000"/>
          </a:bodyPr>
          <a:lstStyle/>
          <a:p>
            <a:pPr marL="457200" lvl="1" indent="0">
              <a:buNone/>
            </a:pPr>
            <a:r>
              <a:rPr lang="es-MX" dirty="0">
                <a:effectLst>
                  <a:outerShdw blurRad="38100" dist="38100" dir="2700000" algn="tl">
                    <a:srgbClr val="000000">
                      <a:alpha val="43137"/>
                    </a:srgbClr>
                  </a:outerShdw>
                </a:effectLst>
                <a:latin typeface="Arial" pitchFamily="34" charset="0"/>
                <a:cs typeface="Arial" pitchFamily="34" charset="0"/>
              </a:rPr>
              <a:t>Área </a:t>
            </a:r>
            <a:r>
              <a:rPr lang="es-MX" dirty="0" smtClean="0">
                <a:effectLst>
                  <a:outerShdw blurRad="38100" dist="38100" dir="2700000" algn="tl">
                    <a:srgbClr val="000000">
                      <a:alpha val="43137"/>
                    </a:srgbClr>
                  </a:outerShdw>
                </a:effectLst>
                <a:latin typeface="Arial" pitchFamily="34" charset="0"/>
                <a:cs typeface="Arial" pitchFamily="34" charset="0"/>
              </a:rPr>
              <a:t>Académica:</a:t>
            </a:r>
            <a:r>
              <a:rPr lang="es-MX" dirty="0" smtClean="0">
                <a:latin typeface="Arial" pitchFamily="34" charset="0"/>
                <a:cs typeface="Arial" pitchFamily="34" charset="0"/>
              </a:rPr>
              <a:t> Comercio Exterior</a:t>
            </a:r>
          </a:p>
          <a:p>
            <a:pPr lvl="1"/>
            <a:endParaRPr lang="es-MX" b="1" dirty="0">
              <a:effectLst>
                <a:outerShdw blurRad="38100" dist="38100" dir="2700000" algn="tl">
                  <a:srgbClr val="000000">
                    <a:alpha val="43137"/>
                  </a:srgbClr>
                </a:outerShdw>
              </a:effectLst>
              <a:latin typeface="Arial" pitchFamily="34" charset="0"/>
              <a:cs typeface="Arial" pitchFamily="34" charset="0"/>
            </a:endParaRPr>
          </a:p>
          <a:p>
            <a:pPr marL="1528763" lvl="1" indent="-1071563">
              <a:buNone/>
            </a:pPr>
            <a:r>
              <a:rPr lang="es-MX" dirty="0" smtClean="0">
                <a:effectLst>
                  <a:outerShdw blurRad="38100" dist="38100" dir="2700000" algn="tl">
                    <a:srgbClr val="000000">
                      <a:alpha val="43137"/>
                    </a:srgbClr>
                  </a:outerShdw>
                </a:effectLst>
                <a:latin typeface="Arial" pitchFamily="34" charset="0"/>
                <a:cs typeface="Arial" pitchFamily="34" charset="0"/>
              </a:rPr>
              <a:t>Tema:</a:t>
            </a:r>
            <a:r>
              <a:rPr lang="es-MX" dirty="0" smtClean="0">
                <a:latin typeface="Arial" pitchFamily="34" charset="0"/>
                <a:cs typeface="Arial" pitchFamily="34" charset="0"/>
              </a:rPr>
              <a:t> </a:t>
            </a:r>
            <a:r>
              <a:rPr lang="es-MX" i="1" dirty="0" smtClean="0">
                <a:latin typeface="Arial" pitchFamily="34" charset="0"/>
                <a:cs typeface="Arial" pitchFamily="34" charset="0"/>
              </a:rPr>
              <a:t>Las políticas macroeconómicas en boga, la pugna entre keynesianos y monetaristas</a:t>
            </a:r>
          </a:p>
          <a:p>
            <a:pPr lvl="1"/>
            <a:endParaRPr lang="es-MX" b="1" dirty="0">
              <a:effectLst>
                <a:outerShdw blurRad="38100" dist="38100" dir="2700000" algn="tl">
                  <a:srgbClr val="000000">
                    <a:alpha val="43137"/>
                  </a:srgbClr>
                </a:outerShdw>
              </a:effectLst>
              <a:latin typeface="Arial" pitchFamily="34" charset="0"/>
              <a:cs typeface="Arial" pitchFamily="34" charset="0"/>
            </a:endParaRPr>
          </a:p>
          <a:p>
            <a:pPr marL="1528763" lvl="1" indent="-1071563">
              <a:buNone/>
            </a:pPr>
            <a:r>
              <a:rPr lang="es-MX" dirty="0" smtClean="0">
                <a:effectLst>
                  <a:outerShdw blurRad="38100" dist="38100" dir="2700000" algn="tl">
                    <a:srgbClr val="000000">
                      <a:alpha val="43137"/>
                    </a:srgbClr>
                  </a:outerShdw>
                </a:effectLst>
                <a:latin typeface="Arial" pitchFamily="34" charset="0"/>
                <a:cs typeface="Arial" pitchFamily="34" charset="0"/>
              </a:rPr>
              <a:t>Profesores:</a:t>
            </a:r>
            <a:r>
              <a:rPr lang="es-MX" dirty="0" smtClean="0">
                <a:latin typeface="Arial" pitchFamily="34" charset="0"/>
                <a:cs typeface="Arial" pitchFamily="34" charset="0"/>
              </a:rPr>
              <a:t> Adrián </a:t>
            </a:r>
            <a:r>
              <a:rPr lang="es-MX" dirty="0">
                <a:latin typeface="Arial" pitchFamily="34" charset="0"/>
                <a:cs typeface="Arial" pitchFamily="34" charset="0"/>
              </a:rPr>
              <a:t>González </a:t>
            </a:r>
            <a:r>
              <a:rPr lang="es-MX" dirty="0" smtClean="0">
                <a:latin typeface="Arial" pitchFamily="34" charset="0"/>
                <a:cs typeface="Arial" pitchFamily="34" charset="0"/>
              </a:rPr>
              <a:t>Romo, </a:t>
            </a:r>
            <a:r>
              <a:rPr lang="es-MX" dirty="0" smtClean="0">
                <a:latin typeface="Arial" pitchFamily="34" charset="0"/>
                <a:cs typeface="Arial" pitchFamily="34" charset="0"/>
              </a:rPr>
              <a:t>Danae</a:t>
            </a:r>
            <a:r>
              <a:rPr lang="es-MX" dirty="0" smtClean="0">
                <a:latin typeface="Arial" pitchFamily="34" charset="0"/>
                <a:cs typeface="Arial" pitchFamily="34" charset="0"/>
              </a:rPr>
              <a:t> </a:t>
            </a:r>
            <a:r>
              <a:rPr lang="es-MX" dirty="0" smtClean="0">
                <a:latin typeface="Arial" pitchFamily="34" charset="0"/>
                <a:cs typeface="Arial" pitchFamily="34" charset="0"/>
              </a:rPr>
              <a:t>Duana</a:t>
            </a:r>
            <a:r>
              <a:rPr lang="es-MX" dirty="0" smtClean="0">
                <a:latin typeface="Arial" pitchFamily="34" charset="0"/>
                <a:cs typeface="Arial" pitchFamily="34" charset="0"/>
              </a:rPr>
              <a:t> Ávila, Jorge Hurtado Piña</a:t>
            </a:r>
            <a:endParaRPr lang="es-MX" dirty="0" smtClean="0">
              <a:effectLst>
                <a:outerShdw blurRad="38100" dist="38100" dir="2700000" algn="tl">
                  <a:srgbClr val="000000">
                    <a:alpha val="43137"/>
                  </a:srgbClr>
                </a:outerShdw>
              </a:effectLst>
              <a:latin typeface="Arial" pitchFamily="34" charset="0"/>
              <a:cs typeface="Arial" pitchFamily="34" charset="0"/>
            </a:endParaRPr>
          </a:p>
          <a:p>
            <a:pPr marL="457200" lvl="1" indent="0">
              <a:buNone/>
            </a:pPr>
            <a:r>
              <a:rPr lang="es-MX" dirty="0" smtClean="0">
                <a:effectLst>
                  <a:outerShdw blurRad="38100" dist="38100" dir="2700000" algn="tl">
                    <a:srgbClr val="000000">
                      <a:alpha val="43137"/>
                    </a:srgbClr>
                  </a:outerShdw>
                </a:effectLst>
                <a:latin typeface="Arial" pitchFamily="34" charset="0"/>
                <a:cs typeface="Arial" pitchFamily="34" charset="0"/>
              </a:rPr>
              <a:t>Periodo:</a:t>
            </a:r>
            <a:r>
              <a:rPr lang="es-MX" dirty="0" smtClean="0">
                <a:latin typeface="Arial" pitchFamily="34" charset="0"/>
                <a:cs typeface="Arial" pitchFamily="34" charset="0"/>
              </a:rPr>
              <a:t> julio – diciembre 2016</a:t>
            </a:r>
          </a:p>
        </p:txBody>
      </p:sp>
    </p:spTree>
    <p:extLst>
      <p:ext uri="{BB962C8B-B14F-4D97-AF65-F5344CB8AC3E}">
        <p14:creationId xmlns:p14="http://schemas.microsoft.com/office/powerpoint/2010/main" val="42515747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Título"/>
          <p:cNvSpPr>
            <a:spLocks noGrp="1"/>
          </p:cNvSpPr>
          <p:nvPr>
            <p:ph type="title"/>
          </p:nvPr>
        </p:nvSpPr>
        <p:spPr>
          <a:xfrm>
            <a:off x="1440160" y="557808"/>
            <a:ext cx="7380312" cy="1359024"/>
          </a:xfrm>
        </p:spPr>
        <p:txBody>
          <a:bodyPr/>
          <a:lstStyle/>
          <a:p>
            <a:pPr lvl="1" algn="ctr" rtl="0">
              <a:spcBef>
                <a:spcPct val="0"/>
              </a:spcBef>
            </a:pPr>
            <a:r>
              <a:rPr lang="fr-FR" sz="3200" b="1" u="sng" kern="1200" dirty="0">
                <a:solidFill>
                  <a:srgbClr val="6A221D"/>
                </a:solidFill>
                <a:effectLst>
                  <a:outerShdw blurRad="38100" dist="38100" dir="2700000" algn="tl">
                    <a:srgbClr val="000000">
                      <a:alpha val="43137"/>
                    </a:srgbClr>
                  </a:outerShdw>
                </a:effectLst>
                <a:latin typeface="Arial" pitchFamily="34" charset="0"/>
                <a:ea typeface="+mn-ea"/>
                <a:cs typeface="Arial" pitchFamily="34" charset="0"/>
              </a:rPr>
              <a:t>Tema</a:t>
            </a:r>
            <a:r>
              <a:rPr lang="fr-FR" sz="3200" b="1" kern="1200" dirty="0">
                <a:solidFill>
                  <a:srgbClr val="6A221D"/>
                </a:solidFill>
                <a:effectLst>
                  <a:outerShdw blurRad="38100" dist="38100" dir="2700000" algn="tl">
                    <a:srgbClr val="000000">
                      <a:alpha val="43137"/>
                    </a:srgbClr>
                  </a:outerShdw>
                </a:effectLst>
                <a:latin typeface="Arial" pitchFamily="34" charset="0"/>
                <a:ea typeface="+mn-ea"/>
                <a:cs typeface="Arial" pitchFamily="34" charset="0"/>
              </a:rPr>
              <a:t>: </a:t>
            </a:r>
            <a:r>
              <a:rPr lang="es-MX" sz="3200" kern="1200" dirty="0">
                <a:solidFill>
                  <a:srgbClr val="6A221D"/>
                </a:solidFill>
                <a:latin typeface="Arial" pitchFamily="34" charset="0"/>
                <a:ea typeface="+mn-ea"/>
                <a:cs typeface="Arial" pitchFamily="34" charset="0"/>
              </a:rPr>
              <a:t>Las políticas macroeconómicas </a:t>
            </a:r>
            <a:r>
              <a:rPr lang="es-MX" sz="3200" kern="1200" dirty="0" smtClean="0">
                <a:solidFill>
                  <a:srgbClr val="6A221D"/>
                </a:solidFill>
                <a:latin typeface="Arial" pitchFamily="34" charset="0"/>
                <a:ea typeface="+mn-ea"/>
                <a:cs typeface="Arial" pitchFamily="34" charset="0"/>
              </a:rPr>
              <a:t>en boga, la pugna entre keynesianos </a:t>
            </a:r>
            <a:r>
              <a:rPr lang="es-MX" sz="3200" kern="1200" dirty="0">
                <a:solidFill>
                  <a:srgbClr val="6A221D"/>
                </a:solidFill>
                <a:latin typeface="Arial" pitchFamily="34" charset="0"/>
                <a:ea typeface="+mn-ea"/>
                <a:cs typeface="Arial" pitchFamily="34" charset="0"/>
              </a:rPr>
              <a:t>y monetaristas</a:t>
            </a:r>
            <a:r>
              <a:rPr lang="es-MX" dirty="0" smtClean="0">
                <a:latin typeface="Arial" pitchFamily="34" charset="0"/>
                <a:cs typeface="Arial" pitchFamily="34" charset="0"/>
              </a:rPr>
              <a:t/>
            </a:r>
            <a:br>
              <a:rPr lang="es-MX" dirty="0" smtClean="0">
                <a:latin typeface="Arial" pitchFamily="34" charset="0"/>
                <a:cs typeface="Arial" pitchFamily="34" charset="0"/>
              </a:rPr>
            </a:br>
            <a:endParaRPr lang="es-MX" sz="3200" dirty="0">
              <a:latin typeface="Arial" pitchFamily="34" charset="0"/>
              <a:cs typeface="Arial" pitchFamily="34" charset="0"/>
            </a:endParaRPr>
          </a:p>
        </p:txBody>
      </p:sp>
      <p:sp>
        <p:nvSpPr>
          <p:cNvPr id="7" name="2 Marcador de contenido"/>
          <p:cNvSpPr>
            <a:spLocks noGrp="1"/>
          </p:cNvSpPr>
          <p:nvPr>
            <p:ph idx="1"/>
          </p:nvPr>
        </p:nvSpPr>
        <p:spPr>
          <a:xfrm>
            <a:off x="1403648" y="1988840"/>
            <a:ext cx="7355160" cy="4709120"/>
          </a:xfrm>
        </p:spPr>
        <p:txBody>
          <a:bodyPr>
            <a:normAutofit fontScale="62500" lnSpcReduction="20000"/>
          </a:bodyPr>
          <a:lstStyle/>
          <a:p>
            <a:pPr algn="ctr">
              <a:lnSpc>
                <a:spcPct val="90000"/>
              </a:lnSpc>
              <a:buNone/>
            </a:pPr>
            <a:r>
              <a:rPr lang="fr-FR" b="1" u="sng" dirty="0">
                <a:effectLst>
                  <a:outerShdw blurRad="38100" dist="38100" dir="2700000" algn="tl">
                    <a:srgbClr val="000000">
                      <a:alpha val="43137"/>
                    </a:srgbClr>
                  </a:outerShdw>
                </a:effectLst>
                <a:latin typeface="Arial" pitchFamily="34" charset="0"/>
                <a:cs typeface="Arial" pitchFamily="34" charset="0"/>
              </a:rPr>
              <a:t> Abstract</a:t>
            </a:r>
            <a:r>
              <a:rPr lang="fr-FR" b="1" u="sng" dirty="0" smtClean="0">
                <a:effectLst>
                  <a:outerShdw blurRad="38100" dist="38100" dir="2700000" algn="tl">
                    <a:srgbClr val="000000">
                      <a:alpha val="43137"/>
                    </a:srgbClr>
                  </a:outerShdw>
                </a:effectLst>
                <a:latin typeface="Arial" pitchFamily="34" charset="0"/>
                <a:cs typeface="Arial" pitchFamily="34" charset="0"/>
              </a:rPr>
              <a:t>:</a:t>
            </a:r>
          </a:p>
          <a:p>
            <a:pPr algn="ctr">
              <a:lnSpc>
                <a:spcPct val="90000"/>
              </a:lnSpc>
              <a:buNone/>
            </a:pPr>
            <a:endParaRPr lang="fr-FR" b="1" u="sng" dirty="0">
              <a:effectLst>
                <a:outerShdw blurRad="38100" dist="38100" dir="2700000" algn="tl">
                  <a:srgbClr val="000000">
                    <a:alpha val="43137"/>
                  </a:srgbClr>
                </a:outerShdw>
              </a:effectLst>
              <a:latin typeface="Arial" pitchFamily="34" charset="0"/>
              <a:cs typeface="Arial" pitchFamily="34" charset="0"/>
            </a:endParaRPr>
          </a:p>
          <a:p>
            <a:pPr marL="0" indent="0" algn="just">
              <a:lnSpc>
                <a:spcPct val="170000"/>
              </a:lnSpc>
              <a:buNone/>
            </a:pPr>
            <a:r>
              <a:rPr lang="en-US" dirty="0">
                <a:latin typeface="Arial" pitchFamily="34" charset="0"/>
                <a:cs typeface="Arial" pitchFamily="34" charset="0"/>
              </a:rPr>
              <a:t>Macroeconomic policies implemented by each country, undoubtedly proposals </a:t>
            </a:r>
            <a:r>
              <a:rPr lang="en-US" dirty="0" smtClean="0">
                <a:latin typeface="Arial" pitchFamily="34" charset="0"/>
                <a:cs typeface="Arial" pitchFamily="34" charset="0"/>
              </a:rPr>
              <a:t>keynesians</a:t>
            </a:r>
            <a:r>
              <a:rPr lang="en-US" dirty="0" smtClean="0">
                <a:latin typeface="Arial" pitchFamily="34" charset="0"/>
                <a:cs typeface="Arial" pitchFamily="34" charset="0"/>
              </a:rPr>
              <a:t> </a:t>
            </a:r>
            <a:r>
              <a:rPr lang="en-US" dirty="0">
                <a:latin typeface="Arial" pitchFamily="34" charset="0"/>
                <a:cs typeface="Arial" pitchFamily="34" charset="0"/>
              </a:rPr>
              <a:t>and monetarists are most commonly used as opposing strategies, while the first point to the importance of state involvement in the economy, the second denies. However in practice there is such participation to regulate actions that can not be regulated by the market</a:t>
            </a:r>
            <a:r>
              <a:rPr lang="en-US" dirty="0" smtClean="0">
                <a:latin typeface="Arial" pitchFamily="34" charset="0"/>
                <a:cs typeface="Arial" pitchFamily="34" charset="0"/>
              </a:rPr>
              <a:t>. </a:t>
            </a:r>
            <a:endParaRPr lang="fr-FR" dirty="0">
              <a:latin typeface="Arial" pitchFamily="34" charset="0"/>
              <a:cs typeface="Arial" pitchFamily="34" charset="0"/>
            </a:endParaRPr>
          </a:p>
          <a:p>
            <a:pPr>
              <a:lnSpc>
                <a:spcPct val="170000"/>
              </a:lnSpc>
              <a:buNone/>
            </a:pPr>
            <a:r>
              <a:rPr lang="fr-FR" b="1" u="sng" dirty="0" smtClean="0">
                <a:effectLst>
                  <a:outerShdw blurRad="38100" dist="38100" dir="2700000" algn="tl">
                    <a:srgbClr val="000000">
                      <a:alpha val="43137"/>
                    </a:srgbClr>
                  </a:outerShdw>
                </a:effectLst>
                <a:latin typeface="Arial" pitchFamily="34" charset="0"/>
                <a:cs typeface="Arial" pitchFamily="34" charset="0"/>
              </a:rPr>
              <a:t>Keywords</a:t>
            </a:r>
            <a:r>
              <a:rPr lang="fr-FR" b="1" dirty="0" smtClean="0">
                <a:effectLst>
                  <a:outerShdw blurRad="38100" dist="38100" dir="2700000" algn="tl">
                    <a:srgbClr val="000000">
                      <a:alpha val="43137"/>
                    </a:srgbClr>
                  </a:outerShdw>
                </a:effectLst>
                <a:latin typeface="Arial" pitchFamily="34" charset="0"/>
                <a:cs typeface="Arial" pitchFamily="34" charset="0"/>
              </a:rPr>
              <a:t>:</a:t>
            </a:r>
            <a:r>
              <a:rPr lang="fr-FR" dirty="0" smtClean="0">
                <a:latin typeface="Arial" pitchFamily="34" charset="0"/>
                <a:cs typeface="Arial" pitchFamily="34" charset="0"/>
              </a:rPr>
              <a:t> </a:t>
            </a:r>
            <a:r>
              <a:rPr lang="fr-FR" dirty="0" smtClean="0">
                <a:latin typeface="Arial" pitchFamily="34" charset="0"/>
                <a:cs typeface="Arial" pitchFamily="34" charset="0"/>
              </a:rPr>
              <a:t>Market</a:t>
            </a:r>
            <a:r>
              <a:rPr lang="fr-FR" dirty="0" smtClean="0">
                <a:latin typeface="Arial" pitchFamily="34" charset="0"/>
                <a:cs typeface="Arial" pitchFamily="34" charset="0"/>
              </a:rPr>
              <a:t>, </a:t>
            </a:r>
            <a:r>
              <a:rPr lang="en-US" dirty="0" smtClean="0">
                <a:latin typeface="Arial" pitchFamily="34" charset="0"/>
                <a:cs typeface="Arial" pitchFamily="34" charset="0"/>
              </a:rPr>
              <a:t>macroeconomic</a:t>
            </a:r>
            <a:r>
              <a:rPr lang="fr-FR" dirty="0" smtClean="0">
                <a:latin typeface="Arial" pitchFamily="34" charset="0"/>
                <a:cs typeface="Arial" pitchFamily="34" charset="0"/>
              </a:rPr>
              <a:t> </a:t>
            </a:r>
            <a:r>
              <a:rPr lang="en-US" dirty="0" smtClean="0">
                <a:latin typeface="Arial" pitchFamily="34" charset="0"/>
                <a:cs typeface="Arial" pitchFamily="34" charset="0"/>
              </a:rPr>
              <a:t>strategies, State.</a:t>
            </a:r>
            <a:endParaRPr lang="es-MX" dirty="0">
              <a:latin typeface="Arial" pitchFamily="34" charset="0"/>
              <a:cs typeface="Arial" pitchFamily="34" charset="0"/>
            </a:endParaRPr>
          </a:p>
        </p:txBody>
      </p:sp>
    </p:spTree>
    <p:extLst>
      <p:ext uri="{BB962C8B-B14F-4D97-AF65-F5344CB8AC3E}">
        <p14:creationId xmlns:p14="http://schemas.microsoft.com/office/powerpoint/2010/main" val="18393560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71600" y="260648"/>
            <a:ext cx="6995120" cy="1143000"/>
          </a:xfrm>
        </p:spPr>
        <p:txBody>
          <a:bodyPr/>
          <a:lstStyle/>
          <a:p>
            <a:r>
              <a:rPr lang="es-MX" dirty="0" smtClean="0"/>
              <a:t>Contenido</a:t>
            </a:r>
            <a:endParaRPr lang="es-MX" dirty="0"/>
          </a:p>
        </p:txBody>
      </p:sp>
      <p:sp>
        <p:nvSpPr>
          <p:cNvPr id="3" name="2 Marcador de contenido"/>
          <p:cNvSpPr>
            <a:spLocks noGrp="1"/>
          </p:cNvSpPr>
          <p:nvPr>
            <p:ph idx="1"/>
          </p:nvPr>
        </p:nvSpPr>
        <p:spPr>
          <a:xfrm>
            <a:off x="1403648" y="1556792"/>
            <a:ext cx="7355160" cy="4525963"/>
          </a:xfrm>
        </p:spPr>
        <p:txBody>
          <a:bodyPr>
            <a:normAutofit fontScale="92500" lnSpcReduction="10000"/>
          </a:bodyPr>
          <a:lstStyle/>
          <a:p>
            <a:pPr marL="361950" indent="-361950">
              <a:buNone/>
            </a:pPr>
            <a:r>
              <a:rPr lang="es-MX" dirty="0" smtClean="0"/>
              <a:t>1. Sobre la </a:t>
            </a:r>
            <a:r>
              <a:rPr lang="es-MX" dirty="0"/>
              <a:t>p</a:t>
            </a:r>
            <a:r>
              <a:rPr lang="es-MX" dirty="0" smtClean="0"/>
              <a:t>olítica macroeconómica</a:t>
            </a:r>
          </a:p>
          <a:p>
            <a:pPr marL="361950" indent="-361950">
              <a:buNone/>
            </a:pPr>
            <a:r>
              <a:rPr lang="es-ES" dirty="0" smtClean="0"/>
              <a:t>2. Escuelas de pensamiento en las teorías macroeconómicas</a:t>
            </a:r>
          </a:p>
          <a:p>
            <a:pPr marL="361950" indent="-361950">
              <a:buNone/>
            </a:pPr>
            <a:r>
              <a:rPr lang="es-ES" dirty="0" smtClean="0"/>
              <a:t>3. Diferencias en los modelos monetaristas y keynesianos</a:t>
            </a:r>
          </a:p>
          <a:p>
            <a:pPr marL="361950" indent="-361950">
              <a:buNone/>
            </a:pPr>
            <a:r>
              <a:rPr lang="es-ES" dirty="0" smtClean="0"/>
              <a:t>4. Política monetaria y fiscal</a:t>
            </a:r>
          </a:p>
          <a:p>
            <a:pPr marL="361950" indent="-361950">
              <a:buNone/>
            </a:pPr>
            <a:r>
              <a:rPr lang="es-ES" dirty="0" smtClean="0"/>
              <a:t>5. Consecuencias de una política fiscal expansiva</a:t>
            </a:r>
          </a:p>
          <a:p>
            <a:pPr marL="361950" indent="-361950">
              <a:buNone/>
            </a:pPr>
            <a:r>
              <a:rPr lang="es-ES" dirty="0" smtClean="0"/>
              <a:t>6. Conclusiones</a:t>
            </a:r>
          </a:p>
          <a:p>
            <a:pPr marL="514350" indent="-514350">
              <a:buFont typeface="+mj-lt"/>
              <a:buAutoNum type="alphaUcPeriod"/>
            </a:pPr>
            <a:endParaRPr lang="es-MX"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Marcador de número de diapositiva"/>
          <p:cNvSpPr>
            <a:spLocks noGrp="1"/>
          </p:cNvSpPr>
          <p:nvPr>
            <p:ph type="sldNum" sz="quarter" idx="12"/>
          </p:nvPr>
        </p:nvSpPr>
        <p:spPr/>
        <p:txBody>
          <a:bodyPr/>
          <a:lstStyle/>
          <a:p>
            <a:fld id="{4E367905-F6FA-4441-926F-597723DC2597}" type="slidenum">
              <a:rPr lang="es-ES"/>
              <a:pPr/>
              <a:t>5</a:t>
            </a:fld>
            <a:endParaRPr lang="es-ES" dirty="0"/>
          </a:p>
        </p:txBody>
      </p:sp>
      <p:sp>
        <p:nvSpPr>
          <p:cNvPr id="359426" name="Rectangle 2"/>
          <p:cNvSpPr>
            <a:spLocks noChangeArrowheads="1"/>
          </p:cNvSpPr>
          <p:nvPr/>
        </p:nvSpPr>
        <p:spPr bwMode="auto">
          <a:xfrm>
            <a:off x="1071538" y="0"/>
            <a:ext cx="7793038" cy="1143000"/>
          </a:xfrm>
          <a:prstGeom prst="rect">
            <a:avLst/>
          </a:prstGeom>
          <a:noFill/>
          <a:ln w="9525">
            <a:noFill/>
            <a:miter lim="800000"/>
            <a:headEnd/>
            <a:tailEnd/>
          </a:ln>
          <a:effectLst/>
        </p:spPr>
        <p:txBody>
          <a:bodyPr anchor="b"/>
          <a:lstStyle/>
          <a:p>
            <a:pPr algn="ctr"/>
            <a:r>
              <a:rPr lang="es-MX" sz="4400" dirty="0">
                <a:solidFill>
                  <a:schemeClr val="tx2"/>
                </a:solidFill>
                <a:latin typeface="Tahoma" pitchFamily="34" charset="0"/>
              </a:rPr>
              <a:t>Política Macroeconómica</a:t>
            </a:r>
            <a:endParaRPr lang="es-ES" sz="4400" dirty="0">
              <a:solidFill>
                <a:schemeClr val="tx2"/>
              </a:solidFill>
              <a:latin typeface="Tahoma" pitchFamily="34" charset="0"/>
            </a:endParaRPr>
          </a:p>
        </p:txBody>
      </p:sp>
      <p:sp>
        <p:nvSpPr>
          <p:cNvPr id="6" name="5 Rectángulo redondeado"/>
          <p:cNvSpPr/>
          <p:nvPr/>
        </p:nvSpPr>
        <p:spPr>
          <a:xfrm>
            <a:off x="1317960" y="1500174"/>
            <a:ext cx="2533960" cy="442915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s-ES" sz="2000" b="1" dirty="0" smtClean="0">
                <a:latin typeface="Arial" charset="0"/>
                <a:cs typeface="Arial" charset="0"/>
              </a:rPr>
              <a:t>Está integrada por el conjunto de medidas gubernamentales destinadas a influir sobre la marcha de la economía en su conjunto</a:t>
            </a:r>
            <a:endParaRPr lang="es-MX" sz="2000" b="1" dirty="0"/>
          </a:p>
        </p:txBody>
      </p:sp>
      <p:sp>
        <p:nvSpPr>
          <p:cNvPr id="7" name="6 Flecha derecha"/>
          <p:cNvSpPr/>
          <p:nvPr/>
        </p:nvSpPr>
        <p:spPr>
          <a:xfrm>
            <a:off x="3929058" y="1924024"/>
            <a:ext cx="642942" cy="3286148"/>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MX" dirty="0"/>
          </a:p>
        </p:txBody>
      </p:sp>
      <p:sp>
        <p:nvSpPr>
          <p:cNvPr id="2" name="Rectángulo redondeado 1"/>
          <p:cNvSpPr/>
          <p:nvPr/>
        </p:nvSpPr>
        <p:spPr>
          <a:xfrm>
            <a:off x="4788024" y="1500174"/>
            <a:ext cx="4004544" cy="394505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marL="93663" algn="ctr">
              <a:lnSpc>
                <a:spcPct val="90000"/>
              </a:lnSpc>
              <a:spcBef>
                <a:spcPct val="20000"/>
              </a:spcBef>
              <a:buClr>
                <a:schemeClr val="folHlink"/>
              </a:buClr>
              <a:buSzPct val="60000"/>
            </a:pPr>
            <a:r>
              <a:rPr lang="es-MX" sz="3200" dirty="0">
                <a:latin typeface="Arial" charset="0"/>
                <a:cs typeface="Arial" charset="0"/>
              </a:rPr>
              <a:t>Instrumentos</a:t>
            </a:r>
          </a:p>
          <a:p>
            <a:pPr marL="93663" algn="ctr">
              <a:lnSpc>
                <a:spcPct val="90000"/>
              </a:lnSpc>
              <a:spcBef>
                <a:spcPct val="20000"/>
              </a:spcBef>
              <a:buClr>
                <a:schemeClr val="folHlink"/>
              </a:buClr>
              <a:buSzPct val="60000"/>
            </a:pPr>
            <a:endParaRPr lang="es-MX" sz="3200" dirty="0">
              <a:latin typeface="Arial" charset="0"/>
              <a:ea typeface="Arial Unicode MS" pitchFamily="34" charset="-128"/>
              <a:cs typeface="Arial" charset="0"/>
            </a:endParaRPr>
          </a:p>
          <a:p>
            <a:pPr marL="93663">
              <a:lnSpc>
                <a:spcPct val="90000"/>
              </a:lnSpc>
              <a:spcBef>
                <a:spcPct val="20000"/>
              </a:spcBef>
              <a:buClr>
                <a:schemeClr val="folHlink"/>
              </a:buClr>
              <a:buSzPct val="60000"/>
            </a:pPr>
            <a:r>
              <a:rPr lang="es-MX" sz="2800" dirty="0" smtClean="0">
                <a:latin typeface="Arial" charset="0"/>
                <a:ea typeface="Arial Unicode MS" pitchFamily="34" charset="-128"/>
                <a:cs typeface="Arial" charset="0"/>
              </a:rPr>
              <a:t>1</a:t>
            </a:r>
            <a:r>
              <a:rPr lang="es-MX" sz="2800" dirty="0">
                <a:latin typeface="Arial Unicode MS" pitchFamily="34" charset="-128"/>
                <a:ea typeface="Arial Unicode MS" pitchFamily="34" charset="-128"/>
                <a:cs typeface="Arial Unicode MS" pitchFamily="34" charset="-128"/>
              </a:rPr>
              <a:t>. Política Fiscal</a:t>
            </a:r>
          </a:p>
          <a:p>
            <a:pPr marL="93663" lvl="1">
              <a:lnSpc>
                <a:spcPct val="90000"/>
              </a:lnSpc>
              <a:spcBef>
                <a:spcPct val="20000"/>
              </a:spcBef>
              <a:buClr>
                <a:schemeClr val="hlink"/>
              </a:buClr>
              <a:buSzPct val="55000"/>
            </a:pPr>
            <a:r>
              <a:rPr lang="es-MX" sz="2800" dirty="0">
                <a:latin typeface="Arial Unicode MS" pitchFamily="34" charset="-128"/>
                <a:ea typeface="Arial Unicode MS" pitchFamily="34" charset="-128"/>
                <a:cs typeface="Arial Unicode MS" pitchFamily="34" charset="-128"/>
              </a:rPr>
              <a:t>2. Política Monetaria</a:t>
            </a:r>
          </a:p>
          <a:p>
            <a:pPr marL="93663" lvl="1">
              <a:lnSpc>
                <a:spcPct val="90000"/>
              </a:lnSpc>
              <a:spcBef>
                <a:spcPct val="20000"/>
              </a:spcBef>
              <a:buClr>
                <a:schemeClr val="hlink"/>
              </a:buClr>
              <a:buSzPct val="55000"/>
            </a:pPr>
            <a:r>
              <a:rPr lang="es-MX" sz="2800" dirty="0">
                <a:latin typeface="Arial Unicode MS" pitchFamily="34" charset="-128"/>
                <a:ea typeface="Arial Unicode MS" pitchFamily="34" charset="-128"/>
                <a:cs typeface="Arial Unicode MS" pitchFamily="34" charset="-128"/>
              </a:rPr>
              <a:t>3. Política exterior</a:t>
            </a:r>
          </a:p>
        </p:txBody>
      </p:sp>
    </p:spTree>
    <p:extLst>
      <p:ext uri="{BB962C8B-B14F-4D97-AF65-F5344CB8AC3E}">
        <p14:creationId xmlns:p14="http://schemas.microsoft.com/office/powerpoint/2010/main" val="3484539187"/>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r>
              <a:rPr lang="es-ES" sz="3400" b="1" u="sng" dirty="0"/>
              <a:t>ESCUELAS DE PENSAMIENTO DE  </a:t>
            </a:r>
            <a:r>
              <a:rPr lang="es-ES" sz="3400" b="1" u="sng" dirty="0" smtClean="0"/>
              <a:t>LAS TEORÍAS </a:t>
            </a:r>
            <a:r>
              <a:rPr lang="es-ES" sz="3400" b="1" u="sng" dirty="0"/>
              <a:t>MACROECONÓMICAS</a:t>
            </a:r>
            <a:endParaRPr lang="es-MX" sz="3400" dirty="0"/>
          </a:p>
        </p:txBody>
      </p:sp>
      <p:sp>
        <p:nvSpPr>
          <p:cNvPr id="4" name="2 Marcador de contenido"/>
          <p:cNvSpPr>
            <a:spLocks noGrp="1"/>
          </p:cNvSpPr>
          <p:nvPr>
            <p:ph idx="1"/>
          </p:nvPr>
        </p:nvSpPr>
        <p:spPr>
          <a:xfrm>
            <a:off x="1331640" y="1988840"/>
            <a:ext cx="7735180" cy="4525963"/>
          </a:xfrm>
        </p:spPr>
        <p:txBody>
          <a:bodyPr>
            <a:normAutofit/>
          </a:bodyPr>
          <a:lstStyle/>
          <a:p>
            <a:pPr marL="0" indent="0" algn="just">
              <a:buNone/>
            </a:pPr>
            <a:r>
              <a:rPr lang="es-ES" b="1" dirty="0" smtClean="0"/>
              <a:t>Monetaristas:  </a:t>
            </a:r>
            <a:r>
              <a:rPr lang="es-ES" dirty="0" smtClean="0"/>
              <a:t>Consideran que los mercados funcionan mejor si no se interviene en ellos.</a:t>
            </a:r>
          </a:p>
          <a:p>
            <a:pPr>
              <a:buNone/>
            </a:pPr>
            <a:r>
              <a:rPr lang="es-ES" dirty="0" smtClean="0"/>
              <a:t>Año de surgimiento: 60´s</a:t>
            </a:r>
          </a:p>
          <a:p>
            <a:pPr>
              <a:buNone/>
            </a:pPr>
            <a:r>
              <a:rPr lang="es-ES" dirty="0" smtClean="0"/>
              <a:t>Precursores: Milton Friedman</a:t>
            </a:r>
          </a:p>
          <a:p>
            <a:pPr>
              <a:buNone/>
            </a:pPr>
            <a:r>
              <a:rPr lang="es-ES" dirty="0" smtClean="0"/>
              <a:t>Nuevas escuelas en los 80´s </a:t>
            </a:r>
          </a:p>
          <a:p>
            <a:pPr>
              <a:buNone/>
            </a:pPr>
            <a:r>
              <a:rPr lang="es-ES" dirty="0" smtClean="0"/>
              <a:t>Precursores: Robert Lucas-Thomas </a:t>
            </a:r>
            <a:r>
              <a:rPr lang="es-ES" dirty="0" smtClean="0"/>
              <a:t>Sargen</a:t>
            </a:r>
            <a:endParaRPr lang="es-ES" dirty="0" smtClean="0"/>
          </a:p>
          <a:p>
            <a:pPr>
              <a:buNone/>
            </a:pPr>
            <a:r>
              <a:rPr lang="es-MX" dirty="0" smtClean="0"/>
              <a:t>Principal obra: “</a:t>
            </a:r>
            <a:r>
              <a:rPr lang="es-MX" i="1" dirty="0" smtClean="0"/>
              <a:t>El </a:t>
            </a:r>
            <a:r>
              <a:rPr lang="es-MX" i="1" dirty="0"/>
              <a:t>capitalismo y la </a:t>
            </a:r>
            <a:r>
              <a:rPr lang="es-MX" i="1" dirty="0" smtClean="0"/>
              <a:t>libertad”</a:t>
            </a:r>
            <a:endParaRPr lang="es-MX" i="1" dirty="0"/>
          </a:p>
        </p:txBody>
      </p:sp>
    </p:spTree>
    <p:extLst>
      <p:ext uri="{BB962C8B-B14F-4D97-AF65-F5344CB8AC3E}">
        <p14:creationId xmlns:p14="http://schemas.microsoft.com/office/powerpoint/2010/main" val="36442562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2"/>
          <p:cNvSpPr txBox="1">
            <a:spLocks/>
          </p:cNvSpPr>
          <p:nvPr/>
        </p:nvSpPr>
        <p:spPr>
          <a:xfrm>
            <a:off x="1717739" y="404664"/>
            <a:ext cx="699512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a:lstStyle>
          <a:p>
            <a:r>
              <a:rPr lang="es-ES" sz="3400" b="1" u="sng" dirty="0" smtClean="0"/>
              <a:t>ESCUELAS DE PENSAMIENTO DE  LAS TEORÍAS MACROECONÓMICAS</a:t>
            </a:r>
            <a:endParaRPr lang="es-MX" sz="3400" dirty="0"/>
          </a:p>
        </p:txBody>
      </p:sp>
      <p:sp>
        <p:nvSpPr>
          <p:cNvPr id="6" name="Marcador de contenido 5"/>
          <p:cNvSpPr>
            <a:spLocks noGrp="1"/>
          </p:cNvSpPr>
          <p:nvPr>
            <p:ph idx="1"/>
          </p:nvPr>
        </p:nvSpPr>
        <p:spPr>
          <a:xfrm>
            <a:off x="1357699" y="1988840"/>
            <a:ext cx="7355160" cy="4525963"/>
          </a:xfrm>
        </p:spPr>
        <p:txBody>
          <a:bodyPr>
            <a:noAutofit/>
          </a:bodyPr>
          <a:lstStyle/>
          <a:p>
            <a:pPr marL="0" indent="0" algn="just">
              <a:spcBef>
                <a:spcPct val="0"/>
              </a:spcBef>
              <a:buNone/>
              <a:defRPr/>
            </a:pPr>
            <a:r>
              <a:rPr lang="es-ES" sz="3000" b="1" u="sng" dirty="0" smtClean="0"/>
              <a:t>Keynesianos: </a:t>
            </a:r>
            <a:r>
              <a:rPr lang="es-ES" sz="3000" dirty="0" smtClean="0"/>
              <a:t>Escuela </a:t>
            </a:r>
            <a:r>
              <a:rPr lang="es-ES" sz="3000" dirty="0"/>
              <a:t>de pensamiento que cree que la intervención del </a:t>
            </a:r>
            <a:r>
              <a:rPr lang="es-ES" sz="3000" dirty="0" smtClean="0"/>
              <a:t>Estado  </a:t>
            </a:r>
            <a:r>
              <a:rPr lang="es-ES" sz="3000" dirty="0"/>
              <a:t>puede mejorar el funcionamiento de la </a:t>
            </a:r>
            <a:r>
              <a:rPr lang="es-ES" sz="3000" dirty="0" smtClean="0"/>
              <a:t>economía.</a:t>
            </a:r>
            <a:endParaRPr lang="es-ES" sz="3000" dirty="0"/>
          </a:p>
          <a:p>
            <a:pPr>
              <a:buNone/>
            </a:pPr>
            <a:r>
              <a:rPr lang="es-ES" sz="3000" dirty="0"/>
              <a:t>Año de surgimiento: </a:t>
            </a:r>
            <a:r>
              <a:rPr lang="es-ES" sz="3000" dirty="0" smtClean="0"/>
              <a:t>40´s</a:t>
            </a:r>
            <a:endParaRPr lang="es-ES" sz="3000" dirty="0"/>
          </a:p>
          <a:p>
            <a:pPr>
              <a:buNone/>
            </a:pPr>
            <a:r>
              <a:rPr lang="es-ES" sz="3000" dirty="0"/>
              <a:t>Precursor principal: </a:t>
            </a:r>
            <a:r>
              <a:rPr lang="es-MX" sz="3000" dirty="0"/>
              <a:t>John Maynard </a:t>
            </a:r>
            <a:r>
              <a:rPr lang="es-MX" sz="3000" dirty="0" smtClean="0"/>
              <a:t>Keynes</a:t>
            </a:r>
            <a:endParaRPr lang="es-ES" sz="3000" dirty="0"/>
          </a:p>
          <a:p>
            <a:pPr>
              <a:buNone/>
            </a:pPr>
            <a:r>
              <a:rPr lang="es-ES" sz="3000" dirty="0"/>
              <a:t>Precursores </a:t>
            </a:r>
            <a:r>
              <a:rPr lang="es-ES" sz="3000" dirty="0" smtClean="0"/>
              <a:t>recientes-60´s</a:t>
            </a:r>
            <a:r>
              <a:rPr lang="es-ES" sz="3000" dirty="0"/>
              <a:t>: Robert Lucas-Thomas </a:t>
            </a:r>
            <a:r>
              <a:rPr lang="es-ES" sz="3000" dirty="0" smtClean="0"/>
              <a:t>Sargen</a:t>
            </a:r>
            <a:endParaRPr lang="es-ES" sz="3000" dirty="0"/>
          </a:p>
          <a:p>
            <a:pPr>
              <a:buNone/>
            </a:pPr>
            <a:r>
              <a:rPr lang="es-ES" sz="3000" dirty="0"/>
              <a:t>Principal </a:t>
            </a:r>
            <a:r>
              <a:rPr lang="es-ES" sz="3000" dirty="0" smtClean="0"/>
              <a:t>obra: “</a:t>
            </a:r>
            <a:r>
              <a:rPr lang="es-MX" sz="2800" i="1" dirty="0" smtClean="0"/>
              <a:t>Teoría </a:t>
            </a:r>
            <a:r>
              <a:rPr lang="es-MX" sz="2800" i="1" dirty="0"/>
              <a:t>general del empleo, el interés y el </a:t>
            </a:r>
            <a:r>
              <a:rPr lang="es-MX" sz="2800" i="1" dirty="0" smtClean="0"/>
              <a:t>dinero</a:t>
            </a:r>
            <a:r>
              <a:rPr lang="es-MX" sz="2800" i="1" dirty="0"/>
              <a:t>” </a:t>
            </a:r>
          </a:p>
        </p:txBody>
      </p:sp>
    </p:spTree>
    <p:extLst>
      <p:ext uri="{BB962C8B-B14F-4D97-AF65-F5344CB8AC3E}">
        <p14:creationId xmlns:p14="http://schemas.microsoft.com/office/powerpoint/2010/main" val="36442562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91680" y="-18256"/>
            <a:ext cx="6995120" cy="1143000"/>
          </a:xfrm>
        </p:spPr>
        <p:txBody>
          <a:bodyPr/>
          <a:lstStyle/>
          <a:p>
            <a:r>
              <a:rPr lang="es-ES_tradnl" dirty="0" smtClean="0"/>
              <a:t>DIFERENCIAS EN LOS MODELOS</a:t>
            </a:r>
            <a:endParaRPr lang="es-MX"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2433966108"/>
              </p:ext>
            </p:extLst>
          </p:nvPr>
        </p:nvGraphicFramePr>
        <p:xfrm>
          <a:off x="1331913" y="1600200"/>
          <a:ext cx="7354887" cy="49251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ángulo redondeado 4"/>
          <p:cNvSpPr/>
          <p:nvPr/>
        </p:nvSpPr>
        <p:spPr>
          <a:xfrm>
            <a:off x="1763688" y="1124744"/>
            <a:ext cx="2592288" cy="648072"/>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2800" dirty="0" smtClean="0"/>
              <a:t>MONETARISTAS</a:t>
            </a:r>
            <a:endParaRPr lang="es-MX" sz="2800" dirty="0"/>
          </a:p>
        </p:txBody>
      </p:sp>
      <p:sp>
        <p:nvSpPr>
          <p:cNvPr id="6" name="Rectángulo redondeado 5"/>
          <p:cNvSpPr/>
          <p:nvPr/>
        </p:nvSpPr>
        <p:spPr>
          <a:xfrm>
            <a:off x="5580112" y="1124744"/>
            <a:ext cx="2592288" cy="648072"/>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2800" dirty="0" smtClean="0"/>
              <a:t>KEYNESIANOS</a:t>
            </a:r>
            <a:endParaRPr lang="es-MX" sz="2800" dirty="0"/>
          </a:p>
        </p:txBody>
      </p:sp>
    </p:spTree>
    <p:extLst>
      <p:ext uri="{BB962C8B-B14F-4D97-AF65-F5344CB8AC3E}">
        <p14:creationId xmlns:p14="http://schemas.microsoft.com/office/powerpoint/2010/main" val="38242630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a 4"/>
          <p:cNvGraphicFramePr/>
          <p:nvPr>
            <p:extLst>
              <p:ext uri="{D42A27DB-BD31-4B8C-83A1-F6EECF244321}">
                <p14:modId xmlns:p14="http://schemas.microsoft.com/office/powerpoint/2010/main" val="688606176"/>
              </p:ext>
            </p:extLst>
          </p:nvPr>
        </p:nvGraphicFramePr>
        <p:xfrm>
          <a:off x="1475656" y="620688"/>
          <a:ext cx="7344816" cy="54726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4425620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435</TotalTime>
  <Words>960</Words>
  <Application>Microsoft Office PowerPoint</Application>
  <PresentationFormat>Presentación en pantalla (4:3)</PresentationFormat>
  <Paragraphs>114</Paragraphs>
  <Slides>15</Slides>
  <Notes>11</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15</vt:i4>
      </vt:variant>
    </vt:vector>
  </HeadingPairs>
  <TitlesOfParts>
    <vt:vector size="23" baseType="lpstr">
      <vt:lpstr>Arial Unicode MS</vt:lpstr>
      <vt:lpstr>Arial</vt:lpstr>
      <vt:lpstr>Baskerville Old Face</vt:lpstr>
      <vt:lpstr>Berlin Sans FB</vt:lpstr>
      <vt:lpstr>Brush Script MT</vt:lpstr>
      <vt:lpstr>Calibri</vt:lpstr>
      <vt:lpstr>Tahoma</vt:lpstr>
      <vt:lpstr>Tema de Office</vt:lpstr>
      <vt:lpstr>UNIVERSIDAD AUTÓNOMA DEL ESTADO DE HIDALGO</vt:lpstr>
      <vt:lpstr>Presentación de PowerPoint</vt:lpstr>
      <vt:lpstr>Tema: Las políticas macroeconómicas en boga, la pugna entre keynesianos y monetaristas </vt:lpstr>
      <vt:lpstr>Contenido</vt:lpstr>
      <vt:lpstr>Presentación de PowerPoint</vt:lpstr>
      <vt:lpstr>ESCUELAS DE PENSAMIENTO DE  LAS TEORÍAS MACROECONÓMICAS</vt:lpstr>
      <vt:lpstr>Presentación de PowerPoint</vt:lpstr>
      <vt:lpstr>DIFERENCIAS EN LOS MODELOS</vt:lpstr>
      <vt:lpstr>Presentación de PowerPoint</vt:lpstr>
      <vt:lpstr>Presentación de PowerPoint</vt:lpstr>
      <vt:lpstr>Presentación de PowerPoint</vt:lpstr>
      <vt:lpstr>Presentación de PowerPoint</vt:lpstr>
      <vt:lpstr>Presentación de PowerPoint</vt:lpstr>
      <vt:lpstr>CONCLUSIONES</vt:lpstr>
      <vt:lpstr>Referencias Bibliográficas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uaeh</dc:creator>
  <cp:lastModifiedBy>JHP</cp:lastModifiedBy>
  <cp:revision>60</cp:revision>
  <dcterms:created xsi:type="dcterms:W3CDTF">2014-12-12T16:57:31Z</dcterms:created>
  <dcterms:modified xsi:type="dcterms:W3CDTF">2016-09-28T18:08:11Z</dcterms:modified>
</cp:coreProperties>
</file>