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0" r:id="rId5"/>
    <p:sldId id="263" r:id="rId6"/>
    <p:sldId id="266" r:id="rId7"/>
    <p:sldId id="267" r:id="rId8"/>
    <p:sldId id="268" r:id="rId9"/>
    <p:sldId id="269" r:id="rId10"/>
    <p:sldId id="261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600200"/>
            <a:ext cx="7043758" cy="4525963"/>
          </a:xfrm>
        </p:spPr>
        <p:txBody>
          <a:bodyPr>
            <a:normAutofit/>
          </a:bodyPr>
          <a:lstStyle/>
          <a:p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Ley de comercio exterior, (2016). México: Ed. ISEF</a:t>
            </a:r>
          </a:p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Witker, J. A. (2011). Derecho del Comercio Exterior. México: UNAM - Instituto de Investigaciones Jurídicas.</a:t>
            </a:r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 Comercio Exterior </a:t>
            </a:r>
          </a:p>
          <a:p>
            <a:pPr lvl="1" algn="just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Ley de Comercio Exterior</a:t>
            </a:r>
          </a:p>
          <a:p>
            <a:pPr lvl="1" algn="just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Profesores: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Martha Paola Lugo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Pontaza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, Juan Carlos Hernández Gómez </a:t>
            </a:r>
          </a:p>
          <a:p>
            <a:pPr lvl="1" algn="just"/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Enero – Junio 2016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latin typeface="Arial" pitchFamily="34" charset="0"/>
                <a:cs typeface="Arial" pitchFamily="34" charset="0"/>
              </a:rPr>
              <a:t>Tema</a:t>
            </a:r>
            <a:r>
              <a:rPr lang="fr-FR" b="1" u="sng" dirty="0" smtClean="0">
                <a:latin typeface="Arial" pitchFamily="34" charset="0"/>
                <a:cs typeface="Arial" pitchFamily="34" charset="0"/>
              </a:rPr>
              <a:t>: LEY DE COMERCIO EXTERIOR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Abstract:</a:t>
            </a:r>
          </a:p>
          <a:p>
            <a:pPr algn="just">
              <a:lnSpc>
                <a:spcPct val="90000"/>
              </a:lnSpc>
              <a:buNone/>
            </a:pPr>
            <a:endParaRPr lang="fr-FR" sz="22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incursion of Mexico in the world economy states some challenges that make us adapt to the context and promote the competitiveness through a political openness policy, being necessary that this activity regulates itself by means of an appropriate legal framework.  </a:t>
            </a:r>
          </a:p>
          <a:p>
            <a:pPr marL="0" indent="0">
              <a:buNone/>
            </a:pPr>
            <a:endParaRPr lang="fr-FR" sz="22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endParaRPr lang="fr-FR" sz="22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endParaRPr lang="fr-FR" sz="22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fr-FR" sz="2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Act</a:t>
            </a:r>
            <a:r>
              <a:rPr lang="fr-FR" sz="2200" dirty="0" smtClean="0">
                <a:latin typeface="Arial" pitchFamily="34" charset="0"/>
                <a:cs typeface="Arial" pitchFamily="34" charset="0"/>
              </a:rPr>
              <a:t>, f</a:t>
            </a:r>
            <a:r>
              <a:rPr lang="x-none" sz="2200" dirty="0" smtClean="0">
                <a:latin typeface="Arial" pitchFamily="34" charset="0"/>
                <a:cs typeface="Arial" pitchFamily="34" charset="0"/>
              </a:rPr>
              <a:t>oreing trade</a:t>
            </a:r>
            <a:r>
              <a:rPr lang="es-MX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200" dirty="0" smtClean="0">
                <a:latin typeface="Arial" pitchFamily="34" charset="0"/>
                <a:cs typeface="Arial" pitchFamily="34" charset="0"/>
              </a:rPr>
              <a:t>competitiveness</a:t>
            </a:r>
            <a:r>
              <a:rPr lang="fr-FR" sz="2200" dirty="0">
                <a:latin typeface="Arial" pitchFamily="34" charset="0"/>
                <a:cs typeface="Arial" pitchFamily="34" charset="0"/>
              </a:rPr>
              <a:t>.</a:t>
            </a:r>
            <a:endParaRPr lang="es-MX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691680" y="413792"/>
            <a:ext cx="6995120" cy="1143000"/>
          </a:xfrm>
        </p:spPr>
        <p:txBody>
          <a:bodyPr/>
          <a:lstStyle/>
          <a:p>
            <a:r>
              <a:rPr lang="es-MX" sz="3200" dirty="0" smtClean="0">
                <a:latin typeface="Arial" pitchFamily="34" charset="0"/>
                <a:cs typeface="Arial" pitchFamily="34" charset="0"/>
              </a:rPr>
              <a:t>Ley de Comercio Exterior </a:t>
            </a:r>
            <a:endParaRPr lang="es-MX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600200"/>
            <a:ext cx="7043758" cy="492514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x-none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x-none" sz="2800" dirty="0">
                <a:latin typeface="Arial" pitchFamily="34" charset="0"/>
                <a:cs typeface="Arial" pitchFamily="34" charset="0"/>
              </a:rPr>
              <a:t>L</a:t>
            </a:r>
            <a:r>
              <a:rPr lang="x-none" sz="2800" dirty="0" smtClean="0">
                <a:latin typeface="Arial" pitchFamily="34" charset="0"/>
                <a:cs typeface="Arial" pitchFamily="34" charset="0"/>
              </a:rPr>
              <a:t>a Ley de Comercio Exterior, establece </a:t>
            </a:r>
            <a:r>
              <a:rPr lang="x-none" sz="2800" dirty="0">
                <a:latin typeface="Arial" pitchFamily="34" charset="0"/>
                <a:cs typeface="Arial" pitchFamily="34" charset="0"/>
              </a:rPr>
              <a:t>en el artículo 1</a:t>
            </a:r>
            <a:r>
              <a:rPr lang="x-none" sz="2800" dirty="0" smtClean="0">
                <a:latin typeface="Arial" pitchFamily="34" charset="0"/>
                <a:cs typeface="Arial" pitchFamily="34" charset="0"/>
              </a:rPr>
              <a:t>°. su objeto y le compete a la Secretaria de Economia su aplicación e </a:t>
            </a:r>
            <a:r>
              <a:rPr lang="x-none" sz="2800" smtClean="0">
                <a:latin typeface="Arial" pitchFamily="34" charset="0"/>
                <a:cs typeface="Arial" pitchFamily="34" charset="0"/>
              </a:rPr>
              <a:t>interpretación.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es-MX" sz="2800" dirty="0" smtClean="0">
                <a:latin typeface="Arial" pitchFamily="34" charset="0"/>
                <a:cs typeface="Arial" pitchFamily="34" charset="0"/>
              </a:rPr>
              <a:t>La Ley de Comercio Exterior (publicada en el D.O.F. el 27 de julio de 1993, última reforma 21/12/2006), reglamentaria del artículo 131 constitucional, y su reglamento (publicado en el D.O.F. el 30 de diciembre de 1993, última reforma 22/05/2014), constituyen la legislación fundamental de esta materia.</a:t>
            </a:r>
          </a:p>
          <a:p>
            <a:pPr marL="0" indent="0" algn="just">
              <a:buNone/>
            </a:pPr>
            <a:r>
              <a:rPr lang="x-none" sz="2800" smtClean="0">
                <a:latin typeface="Arial" pitchFamily="34" charset="0"/>
                <a:cs typeface="Arial" pitchFamily="34" charset="0"/>
              </a:rPr>
              <a:t> </a:t>
            </a:r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55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557213" indent="-214313" eaLnBrk="0" hangingPunct="0">
              <a:defRPr sz="255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857250" indent="-171450" eaLnBrk="0" hangingPunct="0">
              <a:defRPr sz="255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200150" indent="-171450" eaLnBrk="0" hangingPunct="0">
              <a:defRPr sz="255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1543050" indent="-171450" eaLnBrk="0" hangingPunct="0">
              <a:defRPr sz="255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255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255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255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255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F0A8DBC-767A-46ED-B8E9-A44C532CBD50}" type="slidenum">
              <a:rPr lang="es-ES" altLang="es-MX" sz="900">
                <a:solidFill>
                  <a:schemeClr val="tx1"/>
                </a:solidFill>
                <a:latin typeface="Arial Black" panose="020B0A04020102020204" pitchFamily="34" charset="0"/>
              </a:rPr>
              <a:pPr eaLnBrk="1" hangingPunct="1"/>
              <a:t>5</a:t>
            </a:fld>
            <a:endParaRPr lang="es-ES" altLang="es-MX" sz="9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1680" y="1882378"/>
            <a:ext cx="6877319" cy="4066901"/>
          </a:xfrm>
        </p:spPr>
        <p:txBody>
          <a:bodyPr>
            <a:noAutofit/>
          </a:bodyPr>
          <a:lstStyle/>
          <a:p>
            <a:pPr algn="just" eaLnBrk="1" hangingPunct="1"/>
            <a:r>
              <a:rPr lang="es-ES" altLang="es-MX" sz="2800" dirty="0">
                <a:latin typeface="Arial" panose="020B0604020202020204" pitchFamily="34" charset="0"/>
                <a:cs typeface="Arial" panose="020B0604020202020204" pitchFamily="34" charset="0"/>
              </a:rPr>
              <a:t>Regular y promover el comercio exterior,</a:t>
            </a:r>
          </a:p>
          <a:p>
            <a:pPr algn="just"/>
            <a:r>
              <a:rPr lang="es-ES" alt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Incrementar la competitividad de la economía nacional, </a:t>
            </a:r>
          </a:p>
          <a:p>
            <a:pPr algn="just"/>
            <a:r>
              <a:rPr lang="es-ES" alt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Propiciar el uso eficiente de los recursos productivos del país, </a:t>
            </a:r>
          </a:p>
          <a:p>
            <a:pPr algn="just"/>
            <a:r>
              <a:rPr lang="es-ES" alt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Integrar adecuadamente la economía mexicana con la internacional, </a:t>
            </a:r>
          </a:p>
          <a:p>
            <a:pPr algn="just" eaLnBrk="1" hangingPunct="1"/>
            <a:endParaRPr lang="es-ES" alt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endParaRPr lang="es-ES" alt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endParaRPr lang="es-ES" alt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endParaRPr lang="es-ES" alt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endParaRPr lang="es-ES" alt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/>
            <a:endParaRPr lang="es-ES" altLang="es-MX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dirty="0" smtClean="0">
                <a:latin typeface="Arial" pitchFamily="34" charset="0"/>
                <a:cs typeface="Arial" pitchFamily="34" charset="0"/>
              </a:rPr>
              <a:t>Objeto de la Ley de Comercio Exterior </a:t>
            </a:r>
            <a:endParaRPr lang="es-MX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53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55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557213" indent="-214313" eaLnBrk="0" hangingPunct="0">
              <a:defRPr sz="255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857250" indent="-171450" eaLnBrk="0" hangingPunct="0">
              <a:defRPr sz="255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200150" indent="-171450" eaLnBrk="0" hangingPunct="0">
              <a:defRPr sz="255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1543050" indent="-171450" eaLnBrk="0" hangingPunct="0">
              <a:defRPr sz="255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255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255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255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sz="255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000461E-3755-4C39-A993-DE7C7E2F949E}" type="slidenum">
              <a:rPr lang="es-ES" altLang="es-MX" sz="900">
                <a:solidFill>
                  <a:schemeClr val="tx1"/>
                </a:solidFill>
                <a:latin typeface="Arial Black" panose="020B0A04020102020204" pitchFamily="34" charset="0"/>
              </a:rPr>
              <a:pPr eaLnBrk="1" hangingPunct="1"/>
              <a:t>6</a:t>
            </a:fld>
            <a:endParaRPr lang="es-ES" altLang="es-MX" sz="9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alt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Defender la planta productiva de prácticas desleales del comercio internacional</a:t>
            </a:r>
          </a:p>
          <a:p>
            <a:pPr algn="just"/>
            <a:r>
              <a:rPr lang="es-ES" alt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Contribuir </a:t>
            </a:r>
            <a:r>
              <a:rPr lang="es-ES" altLang="es-MX" sz="2800" dirty="0">
                <a:latin typeface="Arial" panose="020B0604020202020204" pitchFamily="34" charset="0"/>
                <a:cs typeface="Arial" panose="020B0604020202020204" pitchFamily="34" charset="0"/>
              </a:rPr>
              <a:t>a la elevación del bienestar de la población, </a:t>
            </a:r>
          </a:p>
          <a:p>
            <a:pPr algn="just" eaLnBrk="1" hangingPunct="1"/>
            <a:r>
              <a:rPr lang="es-ES" alt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Promover </a:t>
            </a:r>
            <a:r>
              <a:rPr lang="es-ES" altLang="es-MX" sz="2800" dirty="0">
                <a:latin typeface="Arial" panose="020B0604020202020204" pitchFamily="34" charset="0"/>
                <a:cs typeface="Arial" panose="020B0604020202020204" pitchFamily="34" charset="0"/>
              </a:rPr>
              <a:t>la competitividad a través de la política de apertura comercial </a:t>
            </a:r>
          </a:p>
        </p:txBody>
      </p:sp>
      <p:sp>
        <p:nvSpPr>
          <p:cNvPr id="6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dirty="0" smtClean="0">
                <a:latin typeface="Arial" pitchFamily="34" charset="0"/>
                <a:cs typeface="Arial" pitchFamily="34" charset="0"/>
              </a:rPr>
              <a:t>Objeto de la Ley de Comercio Exterior </a:t>
            </a:r>
            <a:endParaRPr lang="es-MX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27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31640" y="1855365"/>
            <a:ext cx="735516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MX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 Ley de Comercio Exterior (LCE), la conforman 98 artículos los cuales se encuentran divididos en 9 títulos, y son: </a:t>
            </a:r>
          </a:p>
          <a:p>
            <a:pPr lvl="1" algn="just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I.- Disposiciones generales (art. 1 al 3) </a:t>
            </a:r>
          </a:p>
          <a:p>
            <a:pPr lvl="1" algn="just"/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.-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Facultades del Ejecutivo Federal, de la Secretaria de Economía y de las comisiones auxiliares (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art.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8)</a:t>
            </a:r>
          </a:p>
          <a:p>
            <a:pPr lvl="1" algn="just"/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.-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Origen de las mercancías (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art.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11)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dirty="0" smtClean="0">
                <a:latin typeface="Arial" pitchFamily="34" charset="0"/>
                <a:cs typeface="Arial" pitchFamily="34" charset="0"/>
              </a:rPr>
              <a:t>Ley de Comercio Exterior </a:t>
            </a:r>
            <a:endParaRPr lang="es-MX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79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IV.- Aranceles y medidas de regulación y restricción No arancelarias del comercio exterior  (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art.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12 al 27)</a:t>
            </a:r>
          </a:p>
          <a:p>
            <a:pPr lvl="1" algn="just"/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.-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Prácticas desleales de comercio internacional (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art.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28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44)</a:t>
            </a:r>
          </a:p>
          <a:p>
            <a:pPr lvl="1" algn="just"/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VI.- Medidas de salvaguarda (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art.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45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48)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dirty="0" smtClean="0">
                <a:latin typeface="Arial" pitchFamily="34" charset="0"/>
                <a:cs typeface="Arial" pitchFamily="34" charset="0"/>
              </a:rPr>
              <a:t>Ley de Comercio Exterior </a:t>
            </a:r>
            <a:endParaRPr lang="es-MX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39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VII.- Procedimiento en materia de prácticas desleales de comercio internacional y medidas de salvaguarda (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art.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49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89-F)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es-MX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VIII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.-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Promoción de exportaciones (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art.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90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92)</a:t>
            </a:r>
          </a:p>
          <a:p>
            <a:pPr lvl="1" algn="just"/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IX.- Infracciones, sanciones y recursos (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art.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93 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MX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98). 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dirty="0" smtClean="0">
                <a:latin typeface="Arial" pitchFamily="34" charset="0"/>
                <a:cs typeface="Arial" pitchFamily="34" charset="0"/>
              </a:rPr>
              <a:t>Ley de Comercio Exterior </a:t>
            </a:r>
            <a:endParaRPr lang="es-MX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27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478</Words>
  <Application>Microsoft Office PowerPoint</Application>
  <PresentationFormat>Presentación en pantalla (4:3)</PresentationFormat>
  <Paragraphs>62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Arial Black</vt:lpstr>
      <vt:lpstr>Berlin Sans FB</vt:lpstr>
      <vt:lpstr>Tema de Office</vt:lpstr>
      <vt:lpstr>UNIVERSIDAD AUTÓNOMA DEL ESTADO DE HIDALGO</vt:lpstr>
      <vt:lpstr>Presentación de PowerPoint</vt:lpstr>
      <vt:lpstr>Tema: LEY DE COMERCIO EXTERIOR</vt:lpstr>
      <vt:lpstr>Ley de Comercio Exterior </vt:lpstr>
      <vt:lpstr>Objeto de la Ley de Comercio Exterior </vt:lpstr>
      <vt:lpstr>Objeto de la Ley de Comercio Exterior </vt:lpstr>
      <vt:lpstr>Ley de Comercio Exterior </vt:lpstr>
      <vt:lpstr>Ley de Comercio Exterior </vt:lpstr>
      <vt:lpstr>Ley de Comercio Exterior 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Full name</cp:lastModifiedBy>
  <cp:revision>47</cp:revision>
  <dcterms:created xsi:type="dcterms:W3CDTF">2014-12-12T16:57:31Z</dcterms:created>
  <dcterms:modified xsi:type="dcterms:W3CDTF">2016-05-16T14:05:14Z</dcterms:modified>
</cp:coreProperties>
</file>