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83" r:id="rId4"/>
    <p:sldId id="257" r:id="rId5"/>
    <p:sldId id="262" r:id="rId6"/>
    <p:sldId id="284" r:id="rId7"/>
    <p:sldId id="285" r:id="rId8"/>
    <p:sldId id="287" r:id="rId9"/>
    <p:sldId id="288" r:id="rId10"/>
    <p:sldId id="286" r:id="rId11"/>
    <p:sldId id="289" r:id="rId12"/>
    <p:sldId id="290" r:id="rId13"/>
    <p:sldId id="291" r:id="rId14"/>
    <p:sldId id="292"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A22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FF6EC9-4DF5-4D6D-BEE3-EEC8D0A6E102}" type="datetimeFigureOut">
              <a:rPr lang="es-MX" smtClean="0"/>
              <a:pPr/>
              <a:t>06/03/2017</a:t>
            </a:fld>
            <a:endParaRPr lang="es-MX"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06/03/2017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06/03/2017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214422"/>
            <a:ext cx="7355160" cy="4911741"/>
          </a:xfrm>
        </p:spPr>
        <p:txBody>
          <a:bodyPr>
            <a:normAutofit/>
          </a:bodyPr>
          <a:lstStyle/>
          <a:p>
            <a:pPr algn="just">
              <a:lnSpc>
                <a:spcPct val="90000"/>
              </a:lnSpc>
            </a:pPr>
            <a:r>
              <a:rPr lang="es-MX" dirty="0" smtClean="0"/>
              <a:t>El segundo principio es un tanto más complicado. Es razonable pensar que en algún momento cualquiera las ofertas y las demandas de los individuos no sean compatibles, y que por lo tanto algo está variando.</a:t>
            </a:r>
          </a:p>
          <a:p>
            <a:pPr algn="just">
              <a:lnSpc>
                <a:spcPct val="90000"/>
              </a:lnSpc>
            </a:pPr>
            <a:endParaRPr lang="es-MX" dirty="0" smtClean="0"/>
          </a:p>
          <a:p>
            <a:pPr algn="just">
              <a:lnSpc>
                <a:spcPct val="90000"/>
              </a:lnSpc>
            </a:pPr>
            <a:r>
              <a:rPr lang="es-MX" dirty="0" smtClean="0"/>
              <a:t>Tales cambios pueden ser muy tardados y eventualmente ocasionar que se distorsiones todo el sistema.</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331640" y="2071678"/>
            <a:ext cx="7355160" cy="4054485"/>
          </a:xfrm>
        </p:spPr>
        <p:txBody>
          <a:bodyPr/>
          <a:lstStyle/>
          <a:p>
            <a:pPr algn="just"/>
            <a:r>
              <a:rPr lang="es-MX" dirty="0" smtClean="0"/>
              <a:t>Cabe señalar que </a:t>
            </a:r>
            <a:r>
              <a:rPr lang="es-MX" u="sng" dirty="0" smtClean="0"/>
              <a:t>la definición de equilibrio puede variar de un modelo a otro. Sin embargo, el equilibrio normalmente exige que los actos de los agentes económicos sean mutuamente coherentes.</a:t>
            </a:r>
            <a:endParaRPr lang="es-ES" u="sng" dirty="0" smtClean="0"/>
          </a:p>
          <a:p>
            <a:pPr algn="just"/>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sz="2800" dirty="0" smtClean="0"/>
              <a:t>Las dos caras de cada transacción que se realiza en el mercado se denominan oferta y demanda</a:t>
            </a:r>
          </a:p>
          <a:p>
            <a:pPr algn="just"/>
            <a:r>
              <a:rPr lang="es-MX" sz="2800" dirty="0" smtClean="0"/>
              <a:t>Ejemplos (mercado de factores):</a:t>
            </a:r>
          </a:p>
          <a:p>
            <a:pPr lvl="1" algn="just"/>
            <a:r>
              <a:rPr lang="es-MX" dirty="0" smtClean="0"/>
              <a:t>Ofrecemos recursos cuando buscamos trabajo</a:t>
            </a:r>
          </a:p>
          <a:p>
            <a:pPr lvl="1" algn="just"/>
            <a:r>
              <a:rPr lang="es-MX" dirty="0" smtClean="0"/>
              <a:t>Empresas demandan recursos cuando contratan</a:t>
            </a:r>
            <a:endParaRPr lang="es-ES" dirty="0" smtClean="0"/>
          </a:p>
          <a:p>
            <a:pPr lvl="1" algn="just"/>
            <a:r>
              <a:rPr lang="es-MX" dirty="0" smtClean="0"/>
              <a:t>Ejemplo mercado de productos</a:t>
            </a:r>
            <a:endParaRPr lang="es-ES" dirty="0" smtClean="0"/>
          </a:p>
          <a:p>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071546"/>
            <a:ext cx="7355160" cy="5054617"/>
          </a:xfrm>
        </p:spPr>
        <p:txBody>
          <a:bodyPr>
            <a:normAutofit fontScale="92500" lnSpcReduction="10000"/>
          </a:bodyPr>
          <a:lstStyle/>
          <a:p>
            <a:pPr algn="just"/>
            <a:r>
              <a:rPr lang="es-MX" i="1" u="sng" dirty="0" smtClean="0"/>
              <a:t>Oferta</a:t>
            </a:r>
            <a:r>
              <a:rPr lang="es-MX" dirty="0" smtClean="0"/>
              <a:t> es la capacidad y deseo de vender (producir) cantidades específicas de un bien a los distintos precios en un determinado periodo de tiempo, </a:t>
            </a:r>
            <a:r>
              <a:rPr lang="es-MX" dirty="0" err="1" smtClean="0"/>
              <a:t>ceteris</a:t>
            </a:r>
            <a:r>
              <a:rPr lang="es-MX" dirty="0" smtClean="0"/>
              <a:t> </a:t>
            </a:r>
            <a:r>
              <a:rPr lang="es-MX" dirty="0" err="1" smtClean="0"/>
              <a:t>paribus</a:t>
            </a:r>
            <a:r>
              <a:rPr lang="es-MX" dirty="0" smtClean="0"/>
              <a:t>.</a:t>
            </a:r>
          </a:p>
          <a:p>
            <a:pPr algn="just">
              <a:buNone/>
            </a:pPr>
            <a:endParaRPr lang="es-MX" dirty="0" smtClean="0"/>
          </a:p>
          <a:p>
            <a:pPr algn="just"/>
            <a:r>
              <a:rPr lang="es-MX" i="1" u="sng" dirty="0" smtClean="0"/>
              <a:t>Demanda</a:t>
            </a:r>
            <a:r>
              <a:rPr lang="es-MX" dirty="0" smtClean="0"/>
              <a:t> es la capacidad deseo de comprar determinadas cantidades de un bien a los distintos precios en un determinado periodo de tiempo, </a:t>
            </a:r>
            <a:r>
              <a:rPr lang="es-MX" dirty="0" err="1" smtClean="0"/>
              <a:t>ceteris</a:t>
            </a:r>
            <a:r>
              <a:rPr lang="es-MX" dirty="0" smtClean="0"/>
              <a:t> </a:t>
            </a:r>
            <a:r>
              <a:rPr lang="es-MX" dirty="0" err="1" smtClean="0"/>
              <a:t>paribus</a:t>
            </a:r>
            <a:endParaRPr lang="es-ES" dirty="0" smtClean="0"/>
          </a:p>
          <a:p>
            <a:pPr algn="just"/>
            <a:endParaRPr lang="es-ES" u="sng" dirty="0" smtClean="0"/>
          </a:p>
          <a:p>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785794"/>
            <a:ext cx="7355160" cy="5340369"/>
          </a:xfrm>
        </p:spPr>
        <p:txBody>
          <a:bodyPr/>
          <a:lstStyle/>
          <a:p>
            <a:pPr algn="just"/>
            <a:r>
              <a:rPr lang="es-MX" dirty="0" smtClean="0"/>
              <a:t>El hecho de que un agente se encuentre se en el lado de la oferta o demanda depende de la naturaleza del intercambio, </a:t>
            </a:r>
            <a:r>
              <a:rPr lang="es-MX" i="1" u="sng" dirty="0" smtClean="0"/>
              <a:t>no</a:t>
            </a:r>
            <a:r>
              <a:rPr lang="es-MX" dirty="0" smtClean="0"/>
              <a:t> de las personas o instituciones que participen en él.</a:t>
            </a:r>
          </a:p>
          <a:p>
            <a:pPr algn="just">
              <a:buNone/>
            </a:pPr>
            <a:endParaRPr lang="es-MX" dirty="0" smtClean="0"/>
          </a:p>
          <a:p>
            <a:pPr algn="just"/>
            <a:r>
              <a:rPr lang="es-MX" dirty="0" smtClean="0"/>
              <a:t>Toda transacción que se realiza en el mercado  implica un intercambio y por tanto algún elemento tanto de la oferta como de la demanda</a:t>
            </a:r>
            <a:endParaRPr lang="es-ES" dirty="0" smtClean="0"/>
          </a:p>
          <a:p>
            <a:pPr algn="just"/>
            <a:endParaRPr lang="es-ES" dirty="0" smtClean="0"/>
          </a:p>
          <a:p>
            <a:pPr algn="just"/>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r"/>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785786" y="1285860"/>
            <a:ext cx="8001056" cy="4500594"/>
          </a:xfrm>
        </p:spPr>
        <p:txBody>
          <a:bodyPr>
            <a:noAutofit/>
          </a:bodyPr>
          <a:lstStyle/>
          <a:p>
            <a:pPr defTabSz="762000">
              <a:spcBef>
                <a:spcPct val="50000"/>
              </a:spcBef>
            </a:pPr>
            <a:r>
              <a:rPr lang="es-MX" sz="2800" dirty="0" err="1" smtClean="0">
                <a:latin typeface="Berlin Sans FB Demi" pitchFamily="34" charset="0"/>
                <a:cs typeface="Arial" pitchFamily="34" charset="0"/>
              </a:rPr>
              <a:t>Nicholson</a:t>
            </a:r>
            <a:r>
              <a:rPr lang="es-MX" sz="2800" dirty="0" smtClean="0">
                <a:latin typeface="Berlin Sans FB Demi" pitchFamily="34" charset="0"/>
                <a:cs typeface="Arial" pitchFamily="34" charset="0"/>
              </a:rPr>
              <a:t>, Walter. Teoría Microeconómica. 6a edición. Mc </a:t>
            </a:r>
            <a:r>
              <a:rPr lang="es-MX" sz="2800" dirty="0" err="1" smtClean="0">
                <a:latin typeface="Berlin Sans FB Demi" pitchFamily="34" charset="0"/>
                <a:cs typeface="Arial" pitchFamily="34" charset="0"/>
              </a:rPr>
              <a:t>Graw</a:t>
            </a:r>
            <a:r>
              <a:rPr lang="es-MX" sz="2800" dirty="0" smtClean="0">
                <a:latin typeface="Berlin Sans FB Demi" pitchFamily="34" charset="0"/>
                <a:cs typeface="Arial" pitchFamily="34" charset="0"/>
              </a:rPr>
              <a:t> Hill, España, 1997.</a:t>
            </a:r>
          </a:p>
          <a:p>
            <a:pPr defTabSz="762000">
              <a:spcBef>
                <a:spcPct val="50000"/>
              </a:spcBef>
            </a:pPr>
            <a:endParaRPr lang="es-MX" sz="2800" dirty="0" smtClean="0">
              <a:latin typeface="Berlin Sans FB Demi" pitchFamily="34" charset="0"/>
              <a:cs typeface="Arial" pitchFamily="34" charset="0"/>
            </a:endParaRPr>
          </a:p>
          <a:p>
            <a:pPr defTabSz="762000">
              <a:spcBef>
                <a:spcPct val="50000"/>
              </a:spcBef>
            </a:pPr>
            <a:r>
              <a:rPr lang="es-MX" sz="2800" dirty="0" err="1" smtClean="0">
                <a:latin typeface="Berlin Sans FB Demi" pitchFamily="34" charset="0"/>
                <a:cs typeface="Arial" pitchFamily="34" charset="0"/>
              </a:rPr>
              <a:t>Varian</a:t>
            </a:r>
            <a:r>
              <a:rPr lang="es-MX" sz="2800" dirty="0" smtClean="0">
                <a:latin typeface="Berlin Sans FB Demi" pitchFamily="34" charset="0"/>
                <a:cs typeface="Arial" pitchFamily="34" charset="0"/>
              </a:rPr>
              <a:t>, </a:t>
            </a:r>
            <a:r>
              <a:rPr lang="es-MX" sz="2800" dirty="0" err="1" smtClean="0">
                <a:latin typeface="Berlin Sans FB Demi" pitchFamily="34" charset="0"/>
                <a:cs typeface="Arial" pitchFamily="34" charset="0"/>
              </a:rPr>
              <a:t>Hal</a:t>
            </a:r>
            <a:r>
              <a:rPr lang="es-MX" sz="2800" dirty="0" smtClean="0">
                <a:latin typeface="Berlin Sans FB Demi" pitchFamily="34" charset="0"/>
                <a:cs typeface="Arial" pitchFamily="34" charset="0"/>
              </a:rPr>
              <a:t>. Microeconomía Intermedia, 4a edición. Antoni Bosch, España, 1992.</a:t>
            </a:r>
            <a:endParaRPr lang="es-ES" sz="2800" dirty="0" smtClean="0">
              <a:latin typeface="Berlin Sans FB Demi" pitchFamily="34" charset="0"/>
              <a:cs typeface="Arial" pitchFamily="34" charset="0"/>
            </a:endParaRPr>
          </a:p>
          <a:p>
            <a:pPr marL="0" indent="0">
              <a:buNone/>
            </a:pPr>
            <a:endParaRPr lang="es-MX" sz="2800" dirty="0" smtClean="0">
              <a:latin typeface="Berlin Sans FB Demi" pitchFamily="34" charset="0"/>
              <a:cs typeface="Arial" pitchFamily="34" charset="0"/>
            </a:endParaRPr>
          </a:p>
          <a:p>
            <a:pPr marL="0" indent="0">
              <a:buNone/>
            </a:pPr>
            <a:endParaRPr lang="es-MX" sz="2800" dirty="0">
              <a:latin typeface="Berlin Sans FB Demi"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Comercio Exterior</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t>Demanda y oferta en un mercado competitivo</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Profesor(a):Dr. Danae Duana </a:t>
            </a:r>
            <a:r>
              <a:rPr lang="es-MX" dirty="0" err="1" smtClean="0">
                <a:effectLst>
                  <a:outerShdw blurRad="38100" dist="38100" dir="2700000" algn="tl">
                    <a:srgbClr val="000000">
                      <a:alpha val="43137"/>
                    </a:srgbClr>
                  </a:outerShdw>
                </a:effectLst>
                <a:latin typeface="Arial" pitchFamily="34" charset="0"/>
                <a:cs typeface="Arial" pitchFamily="34" charset="0"/>
              </a:rPr>
              <a:t>Avila</a:t>
            </a:r>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274638"/>
            <a:ext cx="6995120" cy="706090"/>
          </a:xfrm>
        </p:spPr>
        <p:txBody>
          <a:bodyPr/>
          <a:lstStyle/>
          <a:p>
            <a:r>
              <a:rPr lang="es-MX" sz="2400" u="sng" dirty="0" smtClean="0"/>
              <a:t>Tema:</a:t>
            </a:r>
            <a:r>
              <a:rPr lang="es-MX" sz="2400" dirty="0" smtClean="0"/>
              <a:t> Demanda y oferta en un mercado competitivo</a:t>
            </a:r>
            <a:endParaRPr lang="es-MX" sz="2400" u="sng" dirty="0"/>
          </a:p>
        </p:txBody>
      </p:sp>
      <p:sp>
        <p:nvSpPr>
          <p:cNvPr id="3" name="Marcador de contenido 2"/>
          <p:cNvSpPr>
            <a:spLocks noGrp="1"/>
          </p:cNvSpPr>
          <p:nvPr>
            <p:ph idx="1"/>
          </p:nvPr>
        </p:nvSpPr>
        <p:spPr>
          <a:xfrm>
            <a:off x="1331640" y="1071546"/>
            <a:ext cx="7355160" cy="5143536"/>
          </a:xfrm>
        </p:spPr>
        <p:txBody>
          <a:bodyPr>
            <a:normAutofit fontScale="325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 </a:t>
            </a:r>
          </a:p>
          <a:p>
            <a:pPr algn="just"/>
            <a:r>
              <a:rPr lang="es-MX" sz="7200" dirty="0" smtClean="0">
                <a:latin typeface="Arial" pitchFamily="34" charset="0"/>
                <a:cs typeface="Arial" pitchFamily="34" charset="0"/>
              </a:rPr>
              <a:t>La economía se basa en la construcción de modelos de los fenómenos, es decir, representaciones simplificadas de la realidad. El poder de un modelo está en su capacidad de omisión de los detalles irrelevantes, lo cual permite al economista centrarse en los rasgos esenciales de lo que se intenta comprender. En general, lo mejor es adoptar un modelo sencillo capaz de describir la situación que se analiza, posteriormente añadir nuevas y  sucesivas complicaciones.</a:t>
            </a:r>
          </a:p>
          <a:p>
            <a:pPr algn="just"/>
            <a:endParaRPr lang="es-MX" sz="7200" dirty="0"/>
          </a:p>
          <a:p>
            <a:pPr algn="just"/>
            <a:r>
              <a:rPr lang="es-MX" sz="8600" b="1" dirty="0" smtClean="0">
                <a:latin typeface="Arial" pitchFamily="34" charset="0"/>
                <a:cs typeface="Arial" pitchFamily="34" charset="0"/>
              </a:rPr>
              <a:t>Palabras Clave: </a:t>
            </a:r>
            <a:r>
              <a:rPr lang="es-MX" sz="8600" dirty="0" smtClean="0">
                <a:latin typeface="Arial" pitchFamily="34" charset="0"/>
                <a:cs typeface="Arial" pitchFamily="34" charset="0"/>
              </a:rPr>
              <a:t>mercado competitivo, transacción, mercado</a:t>
            </a:r>
            <a:endParaRPr lang="es-MX" sz="8600" dirty="0">
              <a:latin typeface="Arial" pitchFamily="34" charset="0"/>
              <a:cs typeface="Arial" pitchFamily="34" charset="0"/>
            </a:endParaRPr>
          </a:p>
        </p:txBody>
      </p:sp>
    </p:spTree>
    <p:extLst>
      <p:ext uri="{BB962C8B-B14F-4D97-AF65-F5344CB8AC3E}">
        <p14:creationId xmlns="" xmlns:p14="http://schemas.microsoft.com/office/powerpoint/2010/main" val="15093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u="sng" dirty="0" smtClean="0">
                <a:latin typeface="Arial" pitchFamily="34" charset="0"/>
                <a:cs typeface="Arial" pitchFamily="34" charset="0"/>
              </a:rPr>
              <a:t>Tema:</a:t>
            </a:r>
            <a:r>
              <a:rPr lang="es-MX" sz="2800" dirty="0" smtClean="0"/>
              <a:t> Demanda y oferta en un mercado competitivo</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10000"/>
          </a:bodyPr>
          <a:lstStyle/>
          <a:p>
            <a:pPr algn="ctr">
              <a:lnSpc>
                <a:spcPct val="90000"/>
              </a:lnSpc>
              <a:buNone/>
            </a:pPr>
            <a:r>
              <a:rPr lang="fr-FR" sz="6400" b="1" u="sng" dirty="0" smtClean="0">
                <a:effectLst>
                  <a:outerShdw blurRad="38100" dist="38100" dir="2700000" algn="tl">
                    <a:srgbClr val="000000">
                      <a:alpha val="43137"/>
                    </a:srgbClr>
                  </a:outerShdw>
                </a:effectLst>
                <a:latin typeface="Arial" pitchFamily="34" charset="0"/>
                <a:cs typeface="Arial" pitchFamily="34" charset="0"/>
              </a:rPr>
              <a:t> </a:t>
            </a:r>
            <a:r>
              <a:rPr lang="fr-FR" sz="1600" b="1" u="sng" dirty="0" smtClean="0">
                <a:effectLst>
                  <a:outerShdw blurRad="38100" dist="38100" dir="2700000" algn="tl">
                    <a:srgbClr val="000000">
                      <a:alpha val="43137"/>
                    </a:srgbClr>
                  </a:outerShdw>
                </a:effectLst>
                <a:latin typeface="Arial" pitchFamily="34" charset="0"/>
                <a:cs typeface="Arial" pitchFamily="34" charset="0"/>
              </a:rPr>
              <a:t>Abstract</a:t>
            </a:r>
            <a:r>
              <a:rPr lang="en-US" sz="1600" dirty="0" smtClean="0"/>
              <a:t/>
            </a:r>
            <a:br>
              <a:rPr lang="en-US" sz="1600" dirty="0" smtClean="0"/>
            </a:br>
            <a:endParaRPr lang="en-US" sz="1600" dirty="0" smtClean="0"/>
          </a:p>
          <a:p>
            <a:pPr algn="just"/>
            <a:r>
              <a:rPr lang="en-US" sz="2400" dirty="0" smtClean="0"/>
              <a:t>Economics is based on the construction of models of phenomena, that is, simplified representations of reality. The power of a model lies in its ability to omit irrelevant details, which allows the economist to focus on the essential features of what is intended to be understood. In general, it is best to adopt a simple model capable of describing the situation being analyzed, then adding new and successive complications.</a:t>
            </a: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r>
              <a:rPr lang="fr-FR" sz="1600" b="1" u="sng" dirty="0">
                <a:effectLst>
                  <a:outerShdw blurRad="38100" dist="38100" dir="2700000" algn="tl">
                    <a:srgbClr val="000000">
                      <a:alpha val="43137"/>
                    </a:srgbClr>
                  </a:outerShdw>
                </a:effectLst>
                <a:latin typeface="Arial" pitchFamily="34" charset="0"/>
                <a:cs typeface="Arial" pitchFamily="34" charset="0"/>
              </a:rPr>
              <a:t>Keywords</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fr-FR" sz="1600" b="1" dirty="0" err="1" smtClean="0">
                <a:effectLst>
                  <a:outerShdw blurRad="38100" dist="38100" dir="2700000" algn="tl">
                    <a:srgbClr val="000000">
                      <a:alpha val="43137"/>
                    </a:srgbClr>
                  </a:outerShdw>
                </a:effectLst>
                <a:latin typeface="Arial" pitchFamily="34" charset="0"/>
                <a:cs typeface="Arial" pitchFamily="34" charset="0"/>
              </a:rPr>
              <a:t>Competitive</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fr-FR" sz="1600" b="1" dirty="0" err="1" smtClean="0">
                <a:effectLst>
                  <a:outerShdw blurRad="38100" dist="38100" dir="2700000" algn="tl">
                    <a:srgbClr val="000000">
                      <a:alpha val="43137"/>
                    </a:srgbClr>
                  </a:outerShdw>
                </a:effectLst>
                <a:latin typeface="Arial" pitchFamily="34" charset="0"/>
                <a:cs typeface="Arial" pitchFamily="34" charset="0"/>
              </a:rPr>
              <a:t>market</a:t>
            </a:r>
            <a:r>
              <a:rPr lang="fr-FR" sz="1600" b="1" dirty="0" smtClean="0">
                <a:effectLst>
                  <a:outerShdw blurRad="38100" dist="38100" dir="2700000" algn="tl">
                    <a:srgbClr val="000000">
                      <a:alpha val="43137"/>
                    </a:srgbClr>
                  </a:outerShdw>
                </a:effectLst>
                <a:latin typeface="Arial" pitchFamily="34" charset="0"/>
                <a:cs typeface="Arial" pitchFamily="34" charset="0"/>
              </a:rPr>
              <a:t>, transaction, </a:t>
            </a:r>
            <a:r>
              <a:rPr lang="fr-FR" sz="1600" b="1" dirty="0" err="1" smtClean="0">
                <a:effectLst>
                  <a:outerShdw blurRad="38100" dist="38100" dir="2700000" algn="tl">
                    <a:srgbClr val="000000">
                      <a:alpha val="43137"/>
                    </a:srgbClr>
                  </a:outerShdw>
                </a:effectLst>
                <a:latin typeface="Arial" pitchFamily="34" charset="0"/>
                <a:cs typeface="Arial" pitchFamily="34" charset="0"/>
              </a:rPr>
              <a:t>market</a:t>
            </a:r>
            <a:endParaRPr lang="es-MX" sz="1600" dirty="0">
              <a:latin typeface="Arial" pitchFamily="34" charset="0"/>
              <a:cs typeface="Arial" pitchFamily="34" charset="0"/>
            </a:endParaRPr>
          </a:p>
        </p:txBody>
      </p:sp>
    </p:spTree>
    <p:extLst>
      <p:ext uri="{BB962C8B-B14F-4D97-AF65-F5344CB8AC3E}">
        <p14:creationId xmlns="" xmlns:p14="http://schemas.microsoft.com/office/powerpoint/2010/main"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p:txBody>
          <a:bodyPr/>
          <a:lstStyle/>
          <a:p>
            <a:r>
              <a:rPr lang="es-ES" dirty="0" smtClean="0"/>
              <a:t>Introducir al alumno en el estudio de los agentes económicos, en el uso de los recursos de manera racional mediante, el conocimiento y aplicación de las herramientas que proporciona la microeconomía, para que pueda aplicar las teorías de la demanda, productor y construir el punto de equilibrio.</a:t>
            </a:r>
            <a:endParaRPr lang="es-MX" dirty="0" smtClean="0"/>
          </a:p>
          <a:p>
            <a:endParaRPr lang="es-MX" dirty="0"/>
          </a:p>
        </p:txBody>
      </p:sp>
    </p:spTree>
    <p:extLst>
      <p:ext uri="{BB962C8B-B14F-4D97-AF65-F5344CB8AC3E}">
        <p14:creationId xmlns="" xmlns:p14="http://schemas.microsoft.com/office/powerpoint/2010/main"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fontScale="92500"/>
          </a:bodyPr>
          <a:lstStyle/>
          <a:p>
            <a:pPr algn="just"/>
            <a:r>
              <a:rPr lang="es-ES" dirty="0" smtClean="0"/>
              <a:t>Analizar el estudio de la ciencia económica en aspectos básicos como son: problemas del sistema económico, necesidades bienes y servicios así como la metodología de la ciencia económica.</a:t>
            </a:r>
          </a:p>
          <a:p>
            <a:pPr algn="just"/>
            <a:r>
              <a:rPr lang="es-ES" dirty="0" smtClean="0"/>
              <a:t>Distinguir los principios o leyes relacionados con la conducta de los consumidores estudiando los tres enfoques de la teoría de la demanda de bienes y servicios.</a:t>
            </a:r>
            <a:endParaRPr lang="es-MX" dirty="0" smtClean="0"/>
          </a:p>
          <a:p>
            <a:pPr algn="just"/>
            <a:endParaRPr lang="es-MX" dirty="0" smtClean="0"/>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sz="2800" dirty="0" smtClean="0"/>
              <a:t>Siempre que se trata de explicar la conducta de las personas, es necesario disponer de algún modelo en que basar el análisis.</a:t>
            </a:r>
          </a:p>
          <a:p>
            <a:r>
              <a:rPr lang="es-MX" sz="2800" dirty="0" smtClean="0"/>
              <a:t>Por lo regular, en Economía se utiliza un modelo basado en alguno de los principios siguientes.</a:t>
            </a:r>
          </a:p>
          <a:p>
            <a:pPr lvl="1"/>
            <a:r>
              <a:rPr lang="es-MX" sz="2400" b="1" dirty="0" smtClean="0"/>
              <a:t>El principio de la optimización</a:t>
            </a:r>
            <a:r>
              <a:rPr lang="es-MX" sz="2400" dirty="0" smtClean="0"/>
              <a:t>: </a:t>
            </a:r>
            <a:r>
              <a:rPr lang="es-MX" sz="2400" i="1" dirty="0" smtClean="0"/>
              <a:t>Los individuos tratan de elegir las mejores pautas de consumo que están a su alcance.</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28670"/>
            <a:ext cx="7355160" cy="5572164"/>
          </a:xfrm>
        </p:spPr>
        <p:txBody>
          <a:bodyPr>
            <a:normAutofit/>
          </a:bodyPr>
          <a:lstStyle/>
          <a:p>
            <a:pPr marL="342900" lvl="1" indent="-342900" algn="just">
              <a:lnSpc>
                <a:spcPct val="90000"/>
              </a:lnSpc>
              <a:buNone/>
            </a:pPr>
            <a:r>
              <a:rPr lang="es-MX" sz="2400" b="1" dirty="0" smtClean="0"/>
              <a:t>El principio del equilibrio:</a:t>
            </a:r>
            <a:r>
              <a:rPr lang="es-MX" sz="2400" dirty="0" smtClean="0"/>
              <a:t> </a:t>
            </a:r>
            <a:r>
              <a:rPr lang="es-MX" sz="2400" i="1" dirty="0" smtClean="0"/>
              <a:t>Los precios se ajustan hasta que la cantidad que demandan los individuos es igual a la cantidad que se ofrece.</a:t>
            </a:r>
            <a:endParaRPr lang="es-ES" sz="2400" i="1" dirty="0" smtClean="0"/>
          </a:p>
          <a:p>
            <a:pPr algn="just">
              <a:lnSpc>
                <a:spcPct val="90000"/>
              </a:lnSpc>
            </a:pPr>
            <a:endParaRPr lang="es-MX" dirty="0" smtClean="0"/>
          </a:p>
          <a:p>
            <a:pPr algn="just">
              <a:lnSpc>
                <a:spcPct val="90000"/>
              </a:lnSpc>
            </a:pPr>
            <a:r>
              <a:rPr lang="es-MX" dirty="0" smtClean="0"/>
              <a:t>El primero de estos principios es casi tautológico. Si una persona puede elegir libremente, </a:t>
            </a:r>
            <a:r>
              <a:rPr lang="es-MX" i="1" dirty="0" smtClean="0"/>
              <a:t>es razonable esperar que buscará obtener las cosas que desea y no las que no desea.</a:t>
            </a:r>
          </a:p>
          <a:p>
            <a:pPr algn="just">
              <a:lnSpc>
                <a:spcPct val="90000"/>
              </a:lnSpc>
            </a:pPr>
            <a:r>
              <a:rPr lang="es-MX" dirty="0" smtClean="0"/>
              <a:t>Este principio, es prácticamente un acto de fe en la inteligencia de las personas.</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331640" y="2000240"/>
            <a:ext cx="7355160" cy="4125923"/>
          </a:xfrm>
        </p:spPr>
        <p:txBody>
          <a:bodyPr/>
          <a:lstStyle/>
          <a:p>
            <a:pPr algn="just"/>
            <a:r>
              <a:rPr lang="es-MX" dirty="0" smtClean="0"/>
              <a:t>Desde luego, siempre hay excepciones, pero éstas se encuentran fuera del dominio de la economía y se relacionan más con las cuestiones psicológicas o patológicas de la naturaleza humana.</a:t>
            </a:r>
            <a:endParaRPr lang="es-ES" dirty="0" smtClean="0"/>
          </a:p>
          <a:p>
            <a:pPr algn="just"/>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708</Words>
  <Application>Microsoft Office PowerPoint</Application>
  <PresentationFormat>Presentación en pantalla (4:3)</PresentationFormat>
  <Paragraphs>52</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UNIVERSIDAD AUTÓNOMA DEL ESTADO DE HIDALGO</vt:lpstr>
      <vt:lpstr>Diapositiva 2</vt:lpstr>
      <vt:lpstr>Tema: Demanda y oferta en un mercado competitivo</vt:lpstr>
      <vt:lpstr>Tema: Demanda y oferta en un mercado competitivo</vt:lpstr>
      <vt:lpstr>Objetivo General</vt:lpstr>
      <vt:lpstr>Objetivos Específicos</vt:lpstr>
      <vt:lpstr>Diapositiva 7</vt:lpstr>
      <vt:lpstr>Diapositiva 8</vt:lpstr>
      <vt:lpstr>Diapositiva 9</vt:lpstr>
      <vt:lpstr>Diapositiva 10</vt:lpstr>
      <vt:lpstr>Diapositiva 11</vt:lpstr>
      <vt:lpstr>Diapositiva 12</vt:lpstr>
      <vt:lpstr>Diapositiva 13</vt:lpstr>
      <vt:lpstr>Diapositiva 14</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40</cp:revision>
  <dcterms:created xsi:type="dcterms:W3CDTF">2014-12-12T16:57:31Z</dcterms:created>
  <dcterms:modified xsi:type="dcterms:W3CDTF">2017-03-06T18:25:42Z</dcterms:modified>
</cp:coreProperties>
</file>