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9" r:id="rId2"/>
    <p:sldId id="256" r:id="rId3"/>
    <p:sldId id="283" r:id="rId4"/>
    <p:sldId id="257" r:id="rId5"/>
    <p:sldId id="333" r:id="rId6"/>
    <p:sldId id="334" r:id="rId7"/>
    <p:sldId id="335" r:id="rId8"/>
    <p:sldId id="336" r:id="rId9"/>
    <p:sldId id="337" r:id="rId10"/>
    <p:sldId id="338" r:id="rId11"/>
    <p:sldId id="339" r:id="rId12"/>
    <p:sldId id="340" r:id="rId13"/>
    <p:sldId id="341" r:id="rId14"/>
    <p:sldId id="342" r:id="rId15"/>
    <p:sldId id="343" r:id="rId16"/>
    <p:sldId id="344" r:id="rId17"/>
    <p:sldId id="345" r:id="rId18"/>
    <p:sldId id="346" r:id="rId19"/>
    <p:sldId id="347" r:id="rId20"/>
    <p:sldId id="348" r:id="rId21"/>
    <p:sldId id="350" r:id="rId22"/>
    <p:sldId id="351" r:id="rId23"/>
    <p:sldId id="352" r:id="rId24"/>
    <p:sldId id="355" r:id="rId25"/>
    <p:sldId id="356" r:id="rId26"/>
    <p:sldId id="357" r:id="rId27"/>
    <p:sldId id="358" r:id="rId28"/>
  </p:sldIdLst>
  <p:sldSz cx="9144000" cy="6858000" type="screen4x3"/>
  <p:notesSz cx="7045325" cy="9345613"/>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5" autoAdjust="0"/>
    <p:restoredTop sz="94660"/>
  </p:normalViewPr>
  <p:slideViewPr>
    <p:cSldViewPr>
      <p:cViewPr varScale="1">
        <p:scale>
          <a:sx n="70" d="100"/>
          <a:sy n="70" d="100"/>
        </p:scale>
        <p:origin x="1212" y="72"/>
      </p:cViewPr>
      <p:guideLst>
        <p:guide orient="horz" pos="2160"/>
        <p:guide pos="2880"/>
      </p:guideLst>
    </p:cSldViewPr>
  </p:slideViewPr>
  <p:notesTextViewPr>
    <p:cViewPr>
      <p:scale>
        <a:sx n="1" d="1"/>
        <a:sy n="1" d="1"/>
      </p:scale>
      <p:origin x="0" y="0"/>
    </p:cViewPr>
  </p:notesTextViewPr>
  <p:sorterViewPr>
    <p:cViewPr>
      <p:scale>
        <a:sx n="100" d="100"/>
        <a:sy n="100" d="100"/>
      </p:scale>
      <p:origin x="0" y="70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FF2B23-B403-401A-99E4-7FF08DF3001A}" type="doc">
      <dgm:prSet loTypeId="urn:microsoft.com/office/officeart/2008/layout/HorizontalMultiLevelHierarchy" loCatId="hierarchy" qsTypeId="urn:microsoft.com/office/officeart/2005/8/quickstyle/simple3" qsCatId="simple" csTypeId="urn:microsoft.com/office/officeart/2005/8/colors/colorful5" csCatId="colorful" phldr="1"/>
      <dgm:spPr/>
      <dgm:t>
        <a:bodyPr/>
        <a:lstStyle/>
        <a:p>
          <a:endParaRPr lang="fr-FR"/>
        </a:p>
      </dgm:t>
    </dgm:pt>
    <dgm:pt modelId="{E2BCAE16-C929-4EDE-A821-FD177E24EE05}">
      <dgm:prSet phldrT="[Texto]"/>
      <dgm:spPr/>
      <dgm:t>
        <a:bodyPr/>
        <a:lstStyle/>
        <a:p>
          <a:r>
            <a:rPr lang="fr-FR" dirty="0" smtClean="0"/>
            <a:t>CRITERIOS</a:t>
          </a:r>
          <a:endParaRPr lang="fr-FR" dirty="0"/>
        </a:p>
      </dgm:t>
    </dgm:pt>
    <dgm:pt modelId="{32B31E69-02B4-43DC-8F14-6464BB8C2993}" type="parTrans" cxnId="{D9FCEFA6-29C9-4EC0-BA7D-5BE480197762}">
      <dgm:prSet/>
      <dgm:spPr/>
      <dgm:t>
        <a:bodyPr/>
        <a:lstStyle/>
        <a:p>
          <a:endParaRPr lang="fr-FR"/>
        </a:p>
      </dgm:t>
    </dgm:pt>
    <dgm:pt modelId="{531F4B7D-BF33-4B5B-91CD-F395A25E7B40}" type="sibTrans" cxnId="{D9FCEFA6-29C9-4EC0-BA7D-5BE480197762}">
      <dgm:prSet/>
      <dgm:spPr/>
      <dgm:t>
        <a:bodyPr/>
        <a:lstStyle/>
        <a:p>
          <a:endParaRPr lang="fr-FR"/>
        </a:p>
      </dgm:t>
    </dgm:pt>
    <dgm:pt modelId="{846CC04C-CE96-457B-B0E4-5FD590C3AE41}">
      <dgm:prSet phldrT="[Texto]"/>
      <dgm:spPr/>
      <dgm:t>
        <a:bodyPr/>
        <a:lstStyle/>
        <a:p>
          <a:r>
            <a:rPr lang="es-MX" dirty="0" smtClean="0"/>
            <a:t>Cambio de Clasificación Arancelaria (CCA) </a:t>
          </a:r>
          <a:endParaRPr lang="fr-FR" dirty="0"/>
        </a:p>
      </dgm:t>
    </dgm:pt>
    <dgm:pt modelId="{F2687583-54F9-4C35-9AFE-D9C274DBA611}" type="parTrans" cxnId="{0A45A336-FA8F-4794-893A-1331FC8A6FE7}">
      <dgm:prSet/>
      <dgm:spPr/>
      <dgm:t>
        <a:bodyPr/>
        <a:lstStyle/>
        <a:p>
          <a:endParaRPr lang="fr-FR" dirty="0"/>
        </a:p>
      </dgm:t>
    </dgm:pt>
    <dgm:pt modelId="{F61A6EA2-9B01-45A8-B7D1-C823E5E6E6E4}" type="sibTrans" cxnId="{0A45A336-FA8F-4794-893A-1331FC8A6FE7}">
      <dgm:prSet/>
      <dgm:spPr/>
      <dgm:t>
        <a:bodyPr/>
        <a:lstStyle/>
        <a:p>
          <a:endParaRPr lang="fr-FR"/>
        </a:p>
      </dgm:t>
    </dgm:pt>
    <dgm:pt modelId="{776D19E7-8E65-4FEB-9960-D8ACD49D68F8}">
      <dgm:prSet phldrT="[Texto]"/>
      <dgm:spPr/>
      <dgm:t>
        <a:bodyPr/>
        <a:lstStyle/>
        <a:p>
          <a:r>
            <a:rPr lang="es-MX" dirty="0" smtClean="0"/>
            <a:t> El Valor de Contenido (VC).</a:t>
          </a:r>
          <a:endParaRPr lang="fr-FR" dirty="0"/>
        </a:p>
      </dgm:t>
    </dgm:pt>
    <dgm:pt modelId="{1E7CD35A-272B-4E15-B0C3-8573AE39566E}" type="parTrans" cxnId="{B832C9AF-54AD-4AF3-990D-204C312BA912}">
      <dgm:prSet/>
      <dgm:spPr/>
      <dgm:t>
        <a:bodyPr/>
        <a:lstStyle/>
        <a:p>
          <a:endParaRPr lang="fr-FR" dirty="0"/>
        </a:p>
      </dgm:t>
    </dgm:pt>
    <dgm:pt modelId="{0607A82B-2040-4A53-9D95-CE8435124492}" type="sibTrans" cxnId="{B832C9AF-54AD-4AF3-990D-204C312BA912}">
      <dgm:prSet/>
      <dgm:spPr/>
      <dgm:t>
        <a:bodyPr/>
        <a:lstStyle/>
        <a:p>
          <a:endParaRPr lang="fr-FR"/>
        </a:p>
      </dgm:t>
    </dgm:pt>
    <dgm:pt modelId="{A6C6C086-6D7B-4167-AA87-09DEF59EFCA7}">
      <dgm:prSet phldrT="[Texto]"/>
      <dgm:spPr/>
      <dgm:t>
        <a:bodyPr/>
        <a:lstStyle/>
        <a:p>
          <a:r>
            <a:rPr lang="fr-FR" dirty="0" smtClean="0"/>
            <a:t>Requisito Técnico (RT).</a:t>
          </a:r>
          <a:endParaRPr lang="fr-FR" dirty="0"/>
        </a:p>
      </dgm:t>
    </dgm:pt>
    <dgm:pt modelId="{3A022A62-6A9B-4DA1-ABB3-095D8C287D9B}" type="parTrans" cxnId="{2A50CF2F-271A-4CEA-8540-99DF21AB278D}">
      <dgm:prSet/>
      <dgm:spPr/>
      <dgm:t>
        <a:bodyPr/>
        <a:lstStyle/>
        <a:p>
          <a:endParaRPr lang="fr-FR" dirty="0"/>
        </a:p>
      </dgm:t>
    </dgm:pt>
    <dgm:pt modelId="{F2C0E362-DB77-408C-992E-586DDC9B489A}" type="sibTrans" cxnId="{2A50CF2F-271A-4CEA-8540-99DF21AB278D}">
      <dgm:prSet/>
      <dgm:spPr/>
      <dgm:t>
        <a:bodyPr/>
        <a:lstStyle/>
        <a:p>
          <a:endParaRPr lang="fr-FR"/>
        </a:p>
      </dgm:t>
    </dgm:pt>
    <dgm:pt modelId="{0D0F3D8F-9D1A-4268-8AD2-71F5B9BF5E3D}">
      <dgm:prSet phldrT="[Texto]"/>
      <dgm:spPr/>
      <dgm:t>
        <a:bodyPr/>
        <a:lstStyle/>
        <a:p>
          <a:r>
            <a:rPr lang="es-MX" dirty="0" smtClean="0"/>
            <a:t> Excepción a un CCA Específico (ECCA).</a:t>
          </a:r>
          <a:endParaRPr lang="fr-FR" dirty="0"/>
        </a:p>
      </dgm:t>
    </dgm:pt>
    <dgm:pt modelId="{0CAEBF44-A682-4AB0-870B-566F27F306C2}" type="parTrans" cxnId="{54072A76-8161-4EA0-A78E-3F6D54F85AC5}">
      <dgm:prSet/>
      <dgm:spPr/>
      <dgm:t>
        <a:bodyPr/>
        <a:lstStyle/>
        <a:p>
          <a:endParaRPr lang="fr-FR" dirty="0"/>
        </a:p>
      </dgm:t>
    </dgm:pt>
    <dgm:pt modelId="{D03B4CEE-4534-4EA6-A47B-40A901CDBBD7}" type="sibTrans" cxnId="{54072A76-8161-4EA0-A78E-3F6D54F85AC5}">
      <dgm:prSet/>
      <dgm:spPr/>
      <dgm:t>
        <a:bodyPr/>
        <a:lstStyle/>
        <a:p>
          <a:endParaRPr lang="fr-FR"/>
        </a:p>
      </dgm:t>
    </dgm:pt>
    <dgm:pt modelId="{5AFF5B5A-F2B0-4795-9318-2A17D4FD3E04}" type="pres">
      <dgm:prSet presAssocID="{54FF2B23-B403-401A-99E4-7FF08DF3001A}" presName="Name0" presStyleCnt="0">
        <dgm:presLayoutVars>
          <dgm:chPref val="1"/>
          <dgm:dir/>
          <dgm:animOne val="branch"/>
          <dgm:animLvl val="lvl"/>
          <dgm:resizeHandles val="exact"/>
        </dgm:presLayoutVars>
      </dgm:prSet>
      <dgm:spPr/>
      <dgm:t>
        <a:bodyPr/>
        <a:lstStyle/>
        <a:p>
          <a:endParaRPr lang="es-MX"/>
        </a:p>
      </dgm:t>
    </dgm:pt>
    <dgm:pt modelId="{EDA0E046-E62F-48B6-BE9F-AF750C87BA8D}" type="pres">
      <dgm:prSet presAssocID="{E2BCAE16-C929-4EDE-A821-FD177E24EE05}" presName="root1" presStyleCnt="0"/>
      <dgm:spPr/>
      <dgm:t>
        <a:bodyPr/>
        <a:lstStyle/>
        <a:p>
          <a:endParaRPr lang="es-MX"/>
        </a:p>
      </dgm:t>
    </dgm:pt>
    <dgm:pt modelId="{0D1FC42F-36B8-4DAC-9078-D3514C6443CD}" type="pres">
      <dgm:prSet presAssocID="{E2BCAE16-C929-4EDE-A821-FD177E24EE05}" presName="LevelOneTextNode" presStyleLbl="node0" presStyleIdx="0" presStyleCnt="1">
        <dgm:presLayoutVars>
          <dgm:chPref val="3"/>
        </dgm:presLayoutVars>
      </dgm:prSet>
      <dgm:spPr/>
      <dgm:t>
        <a:bodyPr/>
        <a:lstStyle/>
        <a:p>
          <a:endParaRPr lang="fr-FR"/>
        </a:p>
      </dgm:t>
    </dgm:pt>
    <dgm:pt modelId="{099491CC-88A4-442F-A730-CA3A1A2E07C5}" type="pres">
      <dgm:prSet presAssocID="{E2BCAE16-C929-4EDE-A821-FD177E24EE05}" presName="level2hierChild" presStyleCnt="0"/>
      <dgm:spPr/>
      <dgm:t>
        <a:bodyPr/>
        <a:lstStyle/>
        <a:p>
          <a:endParaRPr lang="es-MX"/>
        </a:p>
      </dgm:t>
    </dgm:pt>
    <dgm:pt modelId="{CC5C81A1-B4C6-4B1C-A546-4DC8E3864D99}" type="pres">
      <dgm:prSet presAssocID="{F2687583-54F9-4C35-9AFE-D9C274DBA611}" presName="conn2-1" presStyleLbl="parChTrans1D2" presStyleIdx="0" presStyleCnt="4"/>
      <dgm:spPr/>
      <dgm:t>
        <a:bodyPr/>
        <a:lstStyle/>
        <a:p>
          <a:endParaRPr lang="es-MX"/>
        </a:p>
      </dgm:t>
    </dgm:pt>
    <dgm:pt modelId="{4FF52272-6D85-4671-A814-394B1C39277F}" type="pres">
      <dgm:prSet presAssocID="{F2687583-54F9-4C35-9AFE-D9C274DBA611}" presName="connTx" presStyleLbl="parChTrans1D2" presStyleIdx="0" presStyleCnt="4"/>
      <dgm:spPr/>
      <dgm:t>
        <a:bodyPr/>
        <a:lstStyle/>
        <a:p>
          <a:endParaRPr lang="es-MX"/>
        </a:p>
      </dgm:t>
    </dgm:pt>
    <dgm:pt modelId="{A7C23842-C4CD-4745-B25B-CC769473A11D}" type="pres">
      <dgm:prSet presAssocID="{846CC04C-CE96-457B-B0E4-5FD590C3AE41}" presName="root2" presStyleCnt="0"/>
      <dgm:spPr/>
      <dgm:t>
        <a:bodyPr/>
        <a:lstStyle/>
        <a:p>
          <a:endParaRPr lang="es-MX"/>
        </a:p>
      </dgm:t>
    </dgm:pt>
    <dgm:pt modelId="{C427FB77-A92C-4886-958C-A4C9C0892ECC}" type="pres">
      <dgm:prSet presAssocID="{846CC04C-CE96-457B-B0E4-5FD590C3AE41}" presName="LevelTwoTextNode" presStyleLbl="node2" presStyleIdx="0" presStyleCnt="4">
        <dgm:presLayoutVars>
          <dgm:chPref val="3"/>
        </dgm:presLayoutVars>
      </dgm:prSet>
      <dgm:spPr/>
      <dgm:t>
        <a:bodyPr/>
        <a:lstStyle/>
        <a:p>
          <a:endParaRPr lang="fr-FR"/>
        </a:p>
      </dgm:t>
    </dgm:pt>
    <dgm:pt modelId="{BE5FA86D-52FE-4C19-B3FA-C20908801D91}" type="pres">
      <dgm:prSet presAssocID="{846CC04C-CE96-457B-B0E4-5FD590C3AE41}" presName="level3hierChild" presStyleCnt="0"/>
      <dgm:spPr/>
      <dgm:t>
        <a:bodyPr/>
        <a:lstStyle/>
        <a:p>
          <a:endParaRPr lang="es-MX"/>
        </a:p>
      </dgm:t>
    </dgm:pt>
    <dgm:pt modelId="{18D3237E-59E4-4E5F-A0C5-148201C9F763}" type="pres">
      <dgm:prSet presAssocID="{0CAEBF44-A682-4AB0-870B-566F27F306C2}" presName="conn2-1" presStyleLbl="parChTrans1D2" presStyleIdx="1" presStyleCnt="4"/>
      <dgm:spPr/>
      <dgm:t>
        <a:bodyPr/>
        <a:lstStyle/>
        <a:p>
          <a:endParaRPr lang="es-MX"/>
        </a:p>
      </dgm:t>
    </dgm:pt>
    <dgm:pt modelId="{92B7B992-E508-4C28-924C-6BCCA27A2C7D}" type="pres">
      <dgm:prSet presAssocID="{0CAEBF44-A682-4AB0-870B-566F27F306C2}" presName="connTx" presStyleLbl="parChTrans1D2" presStyleIdx="1" presStyleCnt="4"/>
      <dgm:spPr/>
      <dgm:t>
        <a:bodyPr/>
        <a:lstStyle/>
        <a:p>
          <a:endParaRPr lang="es-MX"/>
        </a:p>
      </dgm:t>
    </dgm:pt>
    <dgm:pt modelId="{DD599A73-3ED4-4FF6-A0FE-0AB9151CCB94}" type="pres">
      <dgm:prSet presAssocID="{0D0F3D8F-9D1A-4268-8AD2-71F5B9BF5E3D}" presName="root2" presStyleCnt="0"/>
      <dgm:spPr/>
      <dgm:t>
        <a:bodyPr/>
        <a:lstStyle/>
        <a:p>
          <a:endParaRPr lang="es-MX"/>
        </a:p>
      </dgm:t>
    </dgm:pt>
    <dgm:pt modelId="{DB35C83E-9593-4B75-85B4-9EC5A424DBF4}" type="pres">
      <dgm:prSet presAssocID="{0D0F3D8F-9D1A-4268-8AD2-71F5B9BF5E3D}" presName="LevelTwoTextNode" presStyleLbl="node2" presStyleIdx="1" presStyleCnt="4">
        <dgm:presLayoutVars>
          <dgm:chPref val="3"/>
        </dgm:presLayoutVars>
      </dgm:prSet>
      <dgm:spPr/>
      <dgm:t>
        <a:bodyPr/>
        <a:lstStyle/>
        <a:p>
          <a:endParaRPr lang="fr-FR"/>
        </a:p>
      </dgm:t>
    </dgm:pt>
    <dgm:pt modelId="{096C9518-EE44-4F1C-A6B5-09CC83078959}" type="pres">
      <dgm:prSet presAssocID="{0D0F3D8F-9D1A-4268-8AD2-71F5B9BF5E3D}" presName="level3hierChild" presStyleCnt="0"/>
      <dgm:spPr/>
      <dgm:t>
        <a:bodyPr/>
        <a:lstStyle/>
        <a:p>
          <a:endParaRPr lang="es-MX"/>
        </a:p>
      </dgm:t>
    </dgm:pt>
    <dgm:pt modelId="{7CFED6BF-113D-4706-8064-73ABCA321089}" type="pres">
      <dgm:prSet presAssocID="{1E7CD35A-272B-4E15-B0C3-8573AE39566E}" presName="conn2-1" presStyleLbl="parChTrans1D2" presStyleIdx="2" presStyleCnt="4"/>
      <dgm:spPr/>
      <dgm:t>
        <a:bodyPr/>
        <a:lstStyle/>
        <a:p>
          <a:endParaRPr lang="es-MX"/>
        </a:p>
      </dgm:t>
    </dgm:pt>
    <dgm:pt modelId="{77079E21-B984-4029-BFE6-282DA1DDCA3B}" type="pres">
      <dgm:prSet presAssocID="{1E7CD35A-272B-4E15-B0C3-8573AE39566E}" presName="connTx" presStyleLbl="parChTrans1D2" presStyleIdx="2" presStyleCnt="4"/>
      <dgm:spPr/>
      <dgm:t>
        <a:bodyPr/>
        <a:lstStyle/>
        <a:p>
          <a:endParaRPr lang="es-MX"/>
        </a:p>
      </dgm:t>
    </dgm:pt>
    <dgm:pt modelId="{A6639224-61B5-4FC6-936F-D6F919E146D6}" type="pres">
      <dgm:prSet presAssocID="{776D19E7-8E65-4FEB-9960-D8ACD49D68F8}" presName="root2" presStyleCnt="0"/>
      <dgm:spPr/>
      <dgm:t>
        <a:bodyPr/>
        <a:lstStyle/>
        <a:p>
          <a:endParaRPr lang="es-MX"/>
        </a:p>
      </dgm:t>
    </dgm:pt>
    <dgm:pt modelId="{D1022DCC-CE08-4A0A-9BDA-970251070537}" type="pres">
      <dgm:prSet presAssocID="{776D19E7-8E65-4FEB-9960-D8ACD49D68F8}" presName="LevelTwoTextNode" presStyleLbl="node2" presStyleIdx="2" presStyleCnt="4" custLinFactNeighborY="3045">
        <dgm:presLayoutVars>
          <dgm:chPref val="3"/>
        </dgm:presLayoutVars>
      </dgm:prSet>
      <dgm:spPr/>
      <dgm:t>
        <a:bodyPr/>
        <a:lstStyle/>
        <a:p>
          <a:endParaRPr lang="fr-FR"/>
        </a:p>
      </dgm:t>
    </dgm:pt>
    <dgm:pt modelId="{9A2AC0F0-2873-4E2A-85A7-2B2663CA23FB}" type="pres">
      <dgm:prSet presAssocID="{776D19E7-8E65-4FEB-9960-D8ACD49D68F8}" presName="level3hierChild" presStyleCnt="0"/>
      <dgm:spPr/>
      <dgm:t>
        <a:bodyPr/>
        <a:lstStyle/>
        <a:p>
          <a:endParaRPr lang="es-MX"/>
        </a:p>
      </dgm:t>
    </dgm:pt>
    <dgm:pt modelId="{4F1959FC-63CD-4F99-B2B6-DF262322B44E}" type="pres">
      <dgm:prSet presAssocID="{3A022A62-6A9B-4DA1-ABB3-095D8C287D9B}" presName="conn2-1" presStyleLbl="parChTrans1D2" presStyleIdx="3" presStyleCnt="4"/>
      <dgm:spPr/>
      <dgm:t>
        <a:bodyPr/>
        <a:lstStyle/>
        <a:p>
          <a:endParaRPr lang="es-MX"/>
        </a:p>
      </dgm:t>
    </dgm:pt>
    <dgm:pt modelId="{6AAAA932-27A3-4D18-AC79-607BD3500A79}" type="pres">
      <dgm:prSet presAssocID="{3A022A62-6A9B-4DA1-ABB3-095D8C287D9B}" presName="connTx" presStyleLbl="parChTrans1D2" presStyleIdx="3" presStyleCnt="4"/>
      <dgm:spPr/>
      <dgm:t>
        <a:bodyPr/>
        <a:lstStyle/>
        <a:p>
          <a:endParaRPr lang="es-MX"/>
        </a:p>
      </dgm:t>
    </dgm:pt>
    <dgm:pt modelId="{7D271D6F-2A87-43F5-BEBB-4A6895C900ED}" type="pres">
      <dgm:prSet presAssocID="{A6C6C086-6D7B-4167-AA87-09DEF59EFCA7}" presName="root2" presStyleCnt="0"/>
      <dgm:spPr/>
      <dgm:t>
        <a:bodyPr/>
        <a:lstStyle/>
        <a:p>
          <a:endParaRPr lang="es-MX"/>
        </a:p>
      </dgm:t>
    </dgm:pt>
    <dgm:pt modelId="{5D08F0AF-C14B-45B4-A802-3FA3EE9A15E7}" type="pres">
      <dgm:prSet presAssocID="{A6C6C086-6D7B-4167-AA87-09DEF59EFCA7}" presName="LevelTwoTextNode" presStyleLbl="node2" presStyleIdx="3" presStyleCnt="4">
        <dgm:presLayoutVars>
          <dgm:chPref val="3"/>
        </dgm:presLayoutVars>
      </dgm:prSet>
      <dgm:spPr/>
      <dgm:t>
        <a:bodyPr/>
        <a:lstStyle/>
        <a:p>
          <a:endParaRPr lang="fr-FR"/>
        </a:p>
      </dgm:t>
    </dgm:pt>
    <dgm:pt modelId="{69562BDB-295D-4DBF-9EA5-EB99946234EA}" type="pres">
      <dgm:prSet presAssocID="{A6C6C086-6D7B-4167-AA87-09DEF59EFCA7}" presName="level3hierChild" presStyleCnt="0"/>
      <dgm:spPr/>
      <dgm:t>
        <a:bodyPr/>
        <a:lstStyle/>
        <a:p>
          <a:endParaRPr lang="es-MX"/>
        </a:p>
      </dgm:t>
    </dgm:pt>
  </dgm:ptLst>
  <dgm:cxnLst>
    <dgm:cxn modelId="{13196A84-BFCD-491D-B1E4-219A197D7FD7}" type="presOf" srcId="{3A022A62-6A9B-4DA1-ABB3-095D8C287D9B}" destId="{6AAAA932-27A3-4D18-AC79-607BD3500A79}" srcOrd="1" destOrd="0" presId="urn:microsoft.com/office/officeart/2008/layout/HorizontalMultiLevelHierarchy"/>
    <dgm:cxn modelId="{C37F5540-9A6B-4DF7-9A46-D0D1672C15C0}" type="presOf" srcId="{F2687583-54F9-4C35-9AFE-D9C274DBA611}" destId="{4FF52272-6D85-4671-A814-394B1C39277F}" srcOrd="1" destOrd="0" presId="urn:microsoft.com/office/officeart/2008/layout/HorizontalMultiLevelHierarchy"/>
    <dgm:cxn modelId="{CF9E52A7-A931-4B18-9317-35BEE173F6EC}" type="presOf" srcId="{1E7CD35A-272B-4E15-B0C3-8573AE39566E}" destId="{77079E21-B984-4029-BFE6-282DA1DDCA3B}" srcOrd="1" destOrd="0" presId="urn:microsoft.com/office/officeart/2008/layout/HorizontalMultiLevelHierarchy"/>
    <dgm:cxn modelId="{0B2A659D-7E2B-4AF6-A18B-FF1982747ADF}" type="presOf" srcId="{A6C6C086-6D7B-4167-AA87-09DEF59EFCA7}" destId="{5D08F0AF-C14B-45B4-A802-3FA3EE9A15E7}" srcOrd="0" destOrd="0" presId="urn:microsoft.com/office/officeart/2008/layout/HorizontalMultiLevelHierarchy"/>
    <dgm:cxn modelId="{00749B4D-A146-45BC-8265-779416BDD15F}" type="presOf" srcId="{E2BCAE16-C929-4EDE-A821-FD177E24EE05}" destId="{0D1FC42F-36B8-4DAC-9078-D3514C6443CD}" srcOrd="0" destOrd="0" presId="urn:microsoft.com/office/officeart/2008/layout/HorizontalMultiLevelHierarchy"/>
    <dgm:cxn modelId="{9436ABD3-9AFA-481D-9643-582E8C523455}" type="presOf" srcId="{54FF2B23-B403-401A-99E4-7FF08DF3001A}" destId="{5AFF5B5A-F2B0-4795-9318-2A17D4FD3E04}" srcOrd="0" destOrd="0" presId="urn:microsoft.com/office/officeart/2008/layout/HorizontalMultiLevelHierarchy"/>
    <dgm:cxn modelId="{0A45A336-FA8F-4794-893A-1331FC8A6FE7}" srcId="{E2BCAE16-C929-4EDE-A821-FD177E24EE05}" destId="{846CC04C-CE96-457B-B0E4-5FD590C3AE41}" srcOrd="0" destOrd="0" parTransId="{F2687583-54F9-4C35-9AFE-D9C274DBA611}" sibTransId="{F61A6EA2-9B01-45A8-B7D1-C823E5E6E6E4}"/>
    <dgm:cxn modelId="{F80E12A3-E700-4E84-81D9-974B08899389}" type="presOf" srcId="{0CAEBF44-A682-4AB0-870B-566F27F306C2}" destId="{92B7B992-E508-4C28-924C-6BCCA27A2C7D}" srcOrd="1" destOrd="0" presId="urn:microsoft.com/office/officeart/2008/layout/HorizontalMultiLevelHierarchy"/>
    <dgm:cxn modelId="{B832C9AF-54AD-4AF3-990D-204C312BA912}" srcId="{E2BCAE16-C929-4EDE-A821-FD177E24EE05}" destId="{776D19E7-8E65-4FEB-9960-D8ACD49D68F8}" srcOrd="2" destOrd="0" parTransId="{1E7CD35A-272B-4E15-B0C3-8573AE39566E}" sibTransId="{0607A82B-2040-4A53-9D95-CE8435124492}"/>
    <dgm:cxn modelId="{D99556BB-92CD-41F0-9C7F-7DC0FB895F53}" type="presOf" srcId="{3A022A62-6A9B-4DA1-ABB3-095D8C287D9B}" destId="{4F1959FC-63CD-4F99-B2B6-DF262322B44E}" srcOrd="0" destOrd="0" presId="urn:microsoft.com/office/officeart/2008/layout/HorizontalMultiLevelHierarchy"/>
    <dgm:cxn modelId="{2A50CF2F-271A-4CEA-8540-99DF21AB278D}" srcId="{E2BCAE16-C929-4EDE-A821-FD177E24EE05}" destId="{A6C6C086-6D7B-4167-AA87-09DEF59EFCA7}" srcOrd="3" destOrd="0" parTransId="{3A022A62-6A9B-4DA1-ABB3-095D8C287D9B}" sibTransId="{F2C0E362-DB77-408C-992E-586DDC9B489A}"/>
    <dgm:cxn modelId="{A1E912A2-A1BF-4766-B4E0-9A13CB969341}" type="presOf" srcId="{0CAEBF44-A682-4AB0-870B-566F27F306C2}" destId="{18D3237E-59E4-4E5F-A0C5-148201C9F763}" srcOrd="0" destOrd="0" presId="urn:microsoft.com/office/officeart/2008/layout/HorizontalMultiLevelHierarchy"/>
    <dgm:cxn modelId="{D8B498E2-9441-47BB-B0A7-4AD36D82A683}" type="presOf" srcId="{776D19E7-8E65-4FEB-9960-D8ACD49D68F8}" destId="{D1022DCC-CE08-4A0A-9BDA-970251070537}" srcOrd="0" destOrd="0" presId="urn:microsoft.com/office/officeart/2008/layout/HorizontalMultiLevelHierarchy"/>
    <dgm:cxn modelId="{D9FCEFA6-29C9-4EC0-BA7D-5BE480197762}" srcId="{54FF2B23-B403-401A-99E4-7FF08DF3001A}" destId="{E2BCAE16-C929-4EDE-A821-FD177E24EE05}" srcOrd="0" destOrd="0" parTransId="{32B31E69-02B4-43DC-8F14-6464BB8C2993}" sibTransId="{531F4B7D-BF33-4B5B-91CD-F395A25E7B40}"/>
    <dgm:cxn modelId="{0D4AE139-CFE7-4FD9-9727-A1925B98F099}" type="presOf" srcId="{0D0F3D8F-9D1A-4268-8AD2-71F5B9BF5E3D}" destId="{DB35C83E-9593-4B75-85B4-9EC5A424DBF4}" srcOrd="0" destOrd="0" presId="urn:microsoft.com/office/officeart/2008/layout/HorizontalMultiLevelHierarchy"/>
    <dgm:cxn modelId="{54072A76-8161-4EA0-A78E-3F6D54F85AC5}" srcId="{E2BCAE16-C929-4EDE-A821-FD177E24EE05}" destId="{0D0F3D8F-9D1A-4268-8AD2-71F5B9BF5E3D}" srcOrd="1" destOrd="0" parTransId="{0CAEBF44-A682-4AB0-870B-566F27F306C2}" sibTransId="{D03B4CEE-4534-4EA6-A47B-40A901CDBBD7}"/>
    <dgm:cxn modelId="{276EACD4-C70E-4C05-99E8-909DD7E16ECD}" type="presOf" srcId="{846CC04C-CE96-457B-B0E4-5FD590C3AE41}" destId="{C427FB77-A92C-4886-958C-A4C9C0892ECC}" srcOrd="0" destOrd="0" presId="urn:microsoft.com/office/officeart/2008/layout/HorizontalMultiLevelHierarchy"/>
    <dgm:cxn modelId="{49BA34BD-8080-4C6C-8E3A-09362A594496}" type="presOf" srcId="{F2687583-54F9-4C35-9AFE-D9C274DBA611}" destId="{CC5C81A1-B4C6-4B1C-A546-4DC8E3864D99}" srcOrd="0" destOrd="0" presId="urn:microsoft.com/office/officeart/2008/layout/HorizontalMultiLevelHierarchy"/>
    <dgm:cxn modelId="{94063C1B-8859-4B6A-B6CA-45BFCC4416C7}" type="presOf" srcId="{1E7CD35A-272B-4E15-B0C3-8573AE39566E}" destId="{7CFED6BF-113D-4706-8064-73ABCA321089}" srcOrd="0" destOrd="0" presId="urn:microsoft.com/office/officeart/2008/layout/HorizontalMultiLevelHierarchy"/>
    <dgm:cxn modelId="{520B36C4-43DF-4D21-9C84-1778C9A79F62}" type="presParOf" srcId="{5AFF5B5A-F2B0-4795-9318-2A17D4FD3E04}" destId="{EDA0E046-E62F-48B6-BE9F-AF750C87BA8D}" srcOrd="0" destOrd="0" presId="urn:microsoft.com/office/officeart/2008/layout/HorizontalMultiLevelHierarchy"/>
    <dgm:cxn modelId="{E4252232-AFE0-44ED-A485-6B3B21B13FA3}" type="presParOf" srcId="{EDA0E046-E62F-48B6-BE9F-AF750C87BA8D}" destId="{0D1FC42F-36B8-4DAC-9078-D3514C6443CD}" srcOrd="0" destOrd="0" presId="urn:microsoft.com/office/officeart/2008/layout/HorizontalMultiLevelHierarchy"/>
    <dgm:cxn modelId="{8D40C3BF-5993-49B8-972C-55580335655D}" type="presParOf" srcId="{EDA0E046-E62F-48B6-BE9F-AF750C87BA8D}" destId="{099491CC-88A4-442F-A730-CA3A1A2E07C5}" srcOrd="1" destOrd="0" presId="urn:microsoft.com/office/officeart/2008/layout/HorizontalMultiLevelHierarchy"/>
    <dgm:cxn modelId="{C50084C9-1DCE-46C1-BBD5-5BB2C2A3F52B}" type="presParOf" srcId="{099491CC-88A4-442F-A730-CA3A1A2E07C5}" destId="{CC5C81A1-B4C6-4B1C-A546-4DC8E3864D99}" srcOrd="0" destOrd="0" presId="urn:microsoft.com/office/officeart/2008/layout/HorizontalMultiLevelHierarchy"/>
    <dgm:cxn modelId="{37036B57-C056-4F6F-9696-15245B6E8FBC}" type="presParOf" srcId="{CC5C81A1-B4C6-4B1C-A546-4DC8E3864D99}" destId="{4FF52272-6D85-4671-A814-394B1C39277F}" srcOrd="0" destOrd="0" presId="urn:microsoft.com/office/officeart/2008/layout/HorizontalMultiLevelHierarchy"/>
    <dgm:cxn modelId="{5501F6E4-5779-449D-ACD2-CAA34C64C8FE}" type="presParOf" srcId="{099491CC-88A4-442F-A730-CA3A1A2E07C5}" destId="{A7C23842-C4CD-4745-B25B-CC769473A11D}" srcOrd="1" destOrd="0" presId="urn:microsoft.com/office/officeart/2008/layout/HorizontalMultiLevelHierarchy"/>
    <dgm:cxn modelId="{AA1B8630-A354-4A23-9D17-7A09A963059E}" type="presParOf" srcId="{A7C23842-C4CD-4745-B25B-CC769473A11D}" destId="{C427FB77-A92C-4886-958C-A4C9C0892ECC}" srcOrd="0" destOrd="0" presId="urn:microsoft.com/office/officeart/2008/layout/HorizontalMultiLevelHierarchy"/>
    <dgm:cxn modelId="{895D19A8-B48F-4D09-AE3D-D15F2E563B4B}" type="presParOf" srcId="{A7C23842-C4CD-4745-B25B-CC769473A11D}" destId="{BE5FA86D-52FE-4C19-B3FA-C20908801D91}" srcOrd="1" destOrd="0" presId="urn:microsoft.com/office/officeart/2008/layout/HorizontalMultiLevelHierarchy"/>
    <dgm:cxn modelId="{DBA9EA5F-CAF5-4755-A289-EF6A65CED10B}" type="presParOf" srcId="{099491CC-88A4-442F-A730-CA3A1A2E07C5}" destId="{18D3237E-59E4-4E5F-A0C5-148201C9F763}" srcOrd="2" destOrd="0" presId="urn:microsoft.com/office/officeart/2008/layout/HorizontalMultiLevelHierarchy"/>
    <dgm:cxn modelId="{BD6492EE-90F0-41FC-8A40-1A2F1BD9563F}" type="presParOf" srcId="{18D3237E-59E4-4E5F-A0C5-148201C9F763}" destId="{92B7B992-E508-4C28-924C-6BCCA27A2C7D}" srcOrd="0" destOrd="0" presId="urn:microsoft.com/office/officeart/2008/layout/HorizontalMultiLevelHierarchy"/>
    <dgm:cxn modelId="{61FFD4AA-8847-469C-8FAD-8C74732FABC3}" type="presParOf" srcId="{099491CC-88A4-442F-A730-CA3A1A2E07C5}" destId="{DD599A73-3ED4-4FF6-A0FE-0AB9151CCB94}" srcOrd="3" destOrd="0" presId="urn:microsoft.com/office/officeart/2008/layout/HorizontalMultiLevelHierarchy"/>
    <dgm:cxn modelId="{ADF5A091-4606-49EA-AA59-A8450DB10C38}" type="presParOf" srcId="{DD599A73-3ED4-4FF6-A0FE-0AB9151CCB94}" destId="{DB35C83E-9593-4B75-85B4-9EC5A424DBF4}" srcOrd="0" destOrd="0" presId="urn:microsoft.com/office/officeart/2008/layout/HorizontalMultiLevelHierarchy"/>
    <dgm:cxn modelId="{B64ED640-C2C7-4647-959F-77E98FC3F0F3}" type="presParOf" srcId="{DD599A73-3ED4-4FF6-A0FE-0AB9151CCB94}" destId="{096C9518-EE44-4F1C-A6B5-09CC83078959}" srcOrd="1" destOrd="0" presId="urn:microsoft.com/office/officeart/2008/layout/HorizontalMultiLevelHierarchy"/>
    <dgm:cxn modelId="{D9950A9C-7137-4BF7-BA0F-8786383B1989}" type="presParOf" srcId="{099491CC-88A4-442F-A730-CA3A1A2E07C5}" destId="{7CFED6BF-113D-4706-8064-73ABCA321089}" srcOrd="4" destOrd="0" presId="urn:microsoft.com/office/officeart/2008/layout/HorizontalMultiLevelHierarchy"/>
    <dgm:cxn modelId="{B1709AA4-E04D-45EC-8A60-67E09A253013}" type="presParOf" srcId="{7CFED6BF-113D-4706-8064-73ABCA321089}" destId="{77079E21-B984-4029-BFE6-282DA1DDCA3B}" srcOrd="0" destOrd="0" presId="urn:microsoft.com/office/officeart/2008/layout/HorizontalMultiLevelHierarchy"/>
    <dgm:cxn modelId="{2AF62EA0-64A7-47A9-B1CF-CACB517D05A7}" type="presParOf" srcId="{099491CC-88A4-442F-A730-CA3A1A2E07C5}" destId="{A6639224-61B5-4FC6-936F-D6F919E146D6}" srcOrd="5" destOrd="0" presId="urn:microsoft.com/office/officeart/2008/layout/HorizontalMultiLevelHierarchy"/>
    <dgm:cxn modelId="{E9B9BB9E-B30D-4B0C-9389-B669C6DD82EA}" type="presParOf" srcId="{A6639224-61B5-4FC6-936F-D6F919E146D6}" destId="{D1022DCC-CE08-4A0A-9BDA-970251070537}" srcOrd="0" destOrd="0" presId="urn:microsoft.com/office/officeart/2008/layout/HorizontalMultiLevelHierarchy"/>
    <dgm:cxn modelId="{94C42812-B708-4C02-98C8-9EEF1C2CA654}" type="presParOf" srcId="{A6639224-61B5-4FC6-936F-D6F919E146D6}" destId="{9A2AC0F0-2873-4E2A-85A7-2B2663CA23FB}" srcOrd="1" destOrd="0" presId="urn:microsoft.com/office/officeart/2008/layout/HorizontalMultiLevelHierarchy"/>
    <dgm:cxn modelId="{6046BF3A-0035-4709-8A0B-5262BEDEB771}" type="presParOf" srcId="{099491CC-88A4-442F-A730-CA3A1A2E07C5}" destId="{4F1959FC-63CD-4F99-B2B6-DF262322B44E}" srcOrd="6" destOrd="0" presId="urn:microsoft.com/office/officeart/2008/layout/HorizontalMultiLevelHierarchy"/>
    <dgm:cxn modelId="{91E06AC2-B6D7-42DD-A2AD-922503BE6B70}" type="presParOf" srcId="{4F1959FC-63CD-4F99-B2B6-DF262322B44E}" destId="{6AAAA932-27A3-4D18-AC79-607BD3500A79}" srcOrd="0" destOrd="0" presId="urn:microsoft.com/office/officeart/2008/layout/HorizontalMultiLevelHierarchy"/>
    <dgm:cxn modelId="{41A092D3-791C-4586-83BC-E0973DF4F16B}" type="presParOf" srcId="{099491CC-88A4-442F-A730-CA3A1A2E07C5}" destId="{7D271D6F-2A87-43F5-BEBB-4A6895C900ED}" srcOrd="7" destOrd="0" presId="urn:microsoft.com/office/officeart/2008/layout/HorizontalMultiLevelHierarchy"/>
    <dgm:cxn modelId="{431B9493-D761-44D6-9E8C-16D1D52644D8}" type="presParOf" srcId="{7D271D6F-2A87-43F5-BEBB-4A6895C900ED}" destId="{5D08F0AF-C14B-45B4-A802-3FA3EE9A15E7}" srcOrd="0" destOrd="0" presId="urn:microsoft.com/office/officeart/2008/layout/HorizontalMultiLevelHierarchy"/>
    <dgm:cxn modelId="{1FDBFFD5-F7CA-4393-9B5F-AD47B1AE2FA0}" type="presParOf" srcId="{7D271D6F-2A87-43F5-BEBB-4A6895C900ED}" destId="{69562BDB-295D-4DBF-9EA5-EB99946234EA}"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52763" cy="466725"/>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sz="quarter" idx="1"/>
          </p:nvPr>
        </p:nvSpPr>
        <p:spPr>
          <a:xfrm>
            <a:off x="3990975" y="0"/>
            <a:ext cx="3052763" cy="466725"/>
          </a:xfrm>
          <a:prstGeom prst="rect">
            <a:avLst/>
          </a:prstGeom>
        </p:spPr>
        <p:txBody>
          <a:bodyPr vert="horz" lIns="91440" tIns="45720" rIns="91440" bIns="45720" rtlCol="0"/>
          <a:lstStyle>
            <a:lvl1pPr algn="r">
              <a:defRPr sz="1200"/>
            </a:lvl1pPr>
          </a:lstStyle>
          <a:p>
            <a:fld id="{50D55C8E-8C1A-4B40-9A47-82E176D9373C}" type="datetimeFigureOut">
              <a:rPr lang="es-MX" smtClean="0"/>
              <a:pPr/>
              <a:t>29/08/2017</a:t>
            </a:fld>
            <a:endParaRPr lang="es-MX" dirty="0"/>
          </a:p>
        </p:txBody>
      </p:sp>
      <p:sp>
        <p:nvSpPr>
          <p:cNvPr id="4" name="3 Marcador de pie de página"/>
          <p:cNvSpPr>
            <a:spLocks noGrp="1"/>
          </p:cNvSpPr>
          <p:nvPr>
            <p:ph type="ftr" sz="quarter" idx="2"/>
          </p:nvPr>
        </p:nvSpPr>
        <p:spPr>
          <a:xfrm>
            <a:off x="0" y="8877300"/>
            <a:ext cx="3052763" cy="466725"/>
          </a:xfrm>
          <a:prstGeom prst="rect">
            <a:avLst/>
          </a:prstGeom>
        </p:spPr>
        <p:txBody>
          <a:bodyPr vert="horz" lIns="91440" tIns="45720" rIns="91440" bIns="45720" rtlCol="0" anchor="b"/>
          <a:lstStyle>
            <a:lvl1pPr algn="l">
              <a:defRPr sz="1200"/>
            </a:lvl1pPr>
          </a:lstStyle>
          <a:p>
            <a:endParaRPr lang="es-MX" dirty="0"/>
          </a:p>
        </p:txBody>
      </p:sp>
      <p:sp>
        <p:nvSpPr>
          <p:cNvPr id="5" name="4 Marcador de número de diapositiva"/>
          <p:cNvSpPr>
            <a:spLocks noGrp="1"/>
          </p:cNvSpPr>
          <p:nvPr>
            <p:ph type="sldNum" sz="quarter" idx="3"/>
          </p:nvPr>
        </p:nvSpPr>
        <p:spPr>
          <a:xfrm>
            <a:off x="3990975" y="8877300"/>
            <a:ext cx="3052763" cy="466725"/>
          </a:xfrm>
          <a:prstGeom prst="rect">
            <a:avLst/>
          </a:prstGeom>
        </p:spPr>
        <p:txBody>
          <a:bodyPr vert="horz" lIns="91440" tIns="45720" rIns="91440" bIns="45720" rtlCol="0" anchor="b"/>
          <a:lstStyle>
            <a:lvl1pPr algn="r">
              <a:defRPr sz="1200"/>
            </a:lvl1pPr>
          </a:lstStyle>
          <a:p>
            <a:fld id="{B09D49AF-7ADC-4B7C-8ADB-4C88D8E0EA69}" type="slidenum">
              <a:rPr lang="es-MX" smtClean="0"/>
              <a:pPr/>
              <a:t>‹Nº›</a:t>
            </a:fld>
            <a:endParaRPr lang="es-MX" dirty="0"/>
          </a:p>
        </p:txBody>
      </p:sp>
    </p:spTree>
    <p:extLst>
      <p:ext uri="{BB962C8B-B14F-4D97-AF65-F5344CB8AC3E}">
        <p14:creationId xmlns:p14="http://schemas.microsoft.com/office/powerpoint/2010/main" val="2146815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2974" cy="468904"/>
          </a:xfrm>
          <a:prstGeom prst="rect">
            <a:avLst/>
          </a:prstGeom>
        </p:spPr>
        <p:txBody>
          <a:bodyPr vert="horz" lIns="93662" tIns="46831" rIns="93662" bIns="46831" rtlCol="0"/>
          <a:lstStyle>
            <a:lvl1pPr algn="l">
              <a:defRPr sz="1200"/>
            </a:lvl1pPr>
          </a:lstStyle>
          <a:p>
            <a:endParaRPr lang="es-MX" dirty="0"/>
          </a:p>
        </p:txBody>
      </p:sp>
      <p:sp>
        <p:nvSpPr>
          <p:cNvPr id="3" name="Marcador de fecha 2"/>
          <p:cNvSpPr>
            <a:spLocks noGrp="1"/>
          </p:cNvSpPr>
          <p:nvPr>
            <p:ph type="dt" idx="1"/>
          </p:nvPr>
        </p:nvSpPr>
        <p:spPr>
          <a:xfrm>
            <a:off x="3990721" y="0"/>
            <a:ext cx="3052974" cy="468904"/>
          </a:xfrm>
          <a:prstGeom prst="rect">
            <a:avLst/>
          </a:prstGeom>
        </p:spPr>
        <p:txBody>
          <a:bodyPr vert="horz" lIns="93662" tIns="46831" rIns="93662" bIns="46831" rtlCol="0"/>
          <a:lstStyle>
            <a:lvl1pPr algn="r">
              <a:defRPr sz="1200"/>
            </a:lvl1pPr>
          </a:lstStyle>
          <a:p>
            <a:fld id="{90FF6EC9-4DF5-4D6D-BEE3-EEC8D0A6E102}" type="datetimeFigureOut">
              <a:rPr lang="es-MX" smtClean="0"/>
              <a:pPr/>
              <a:t>29/08/2017</a:t>
            </a:fld>
            <a:endParaRPr lang="es-MX" dirty="0"/>
          </a:p>
        </p:txBody>
      </p:sp>
      <p:sp>
        <p:nvSpPr>
          <p:cNvPr id="4" name="Marcador de imagen de diapositiva 3"/>
          <p:cNvSpPr>
            <a:spLocks noGrp="1" noRot="1" noChangeAspect="1"/>
          </p:cNvSpPr>
          <p:nvPr>
            <p:ph type="sldImg" idx="2"/>
          </p:nvPr>
        </p:nvSpPr>
        <p:spPr>
          <a:xfrm>
            <a:off x="1419225" y="1168400"/>
            <a:ext cx="4206875" cy="3154363"/>
          </a:xfrm>
          <a:prstGeom prst="rect">
            <a:avLst/>
          </a:prstGeom>
          <a:noFill/>
          <a:ln w="12700">
            <a:solidFill>
              <a:prstClr val="black"/>
            </a:solidFill>
          </a:ln>
        </p:spPr>
        <p:txBody>
          <a:bodyPr vert="horz" lIns="93662" tIns="46831" rIns="93662" bIns="46831" rtlCol="0" anchor="ctr"/>
          <a:lstStyle/>
          <a:p>
            <a:endParaRPr lang="es-MX" dirty="0"/>
          </a:p>
        </p:txBody>
      </p:sp>
      <p:sp>
        <p:nvSpPr>
          <p:cNvPr id="5" name="Marcador de notas 4"/>
          <p:cNvSpPr>
            <a:spLocks noGrp="1"/>
          </p:cNvSpPr>
          <p:nvPr>
            <p:ph type="body" sz="quarter" idx="3"/>
          </p:nvPr>
        </p:nvSpPr>
        <p:spPr>
          <a:xfrm>
            <a:off x="704533" y="4497576"/>
            <a:ext cx="5636260" cy="3679835"/>
          </a:xfrm>
          <a:prstGeom prst="rect">
            <a:avLst/>
          </a:prstGeom>
        </p:spPr>
        <p:txBody>
          <a:bodyPr vert="horz" lIns="93662" tIns="46831" rIns="93662" bIns="46831"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876711"/>
            <a:ext cx="3052974" cy="468903"/>
          </a:xfrm>
          <a:prstGeom prst="rect">
            <a:avLst/>
          </a:prstGeom>
        </p:spPr>
        <p:txBody>
          <a:bodyPr vert="horz" lIns="93662" tIns="46831" rIns="93662" bIns="46831" rtlCol="0" anchor="b"/>
          <a:lstStyle>
            <a:lvl1pPr algn="l">
              <a:defRPr sz="1200"/>
            </a:lvl1pPr>
          </a:lstStyle>
          <a:p>
            <a:endParaRPr lang="es-MX" dirty="0"/>
          </a:p>
        </p:txBody>
      </p:sp>
      <p:sp>
        <p:nvSpPr>
          <p:cNvPr id="7" name="Marcador de número de diapositiva 6"/>
          <p:cNvSpPr>
            <a:spLocks noGrp="1"/>
          </p:cNvSpPr>
          <p:nvPr>
            <p:ph type="sldNum" sz="quarter" idx="5"/>
          </p:nvPr>
        </p:nvSpPr>
        <p:spPr>
          <a:xfrm>
            <a:off x="3990721" y="8876711"/>
            <a:ext cx="3052974" cy="468903"/>
          </a:xfrm>
          <a:prstGeom prst="rect">
            <a:avLst/>
          </a:prstGeom>
        </p:spPr>
        <p:txBody>
          <a:bodyPr vert="horz" lIns="93662" tIns="46831" rIns="93662" bIns="46831" rtlCol="0" anchor="b"/>
          <a:lstStyle>
            <a:lvl1pPr algn="r">
              <a:defRPr sz="1200"/>
            </a:lvl1pPr>
          </a:lstStyle>
          <a:p>
            <a:fld id="{33B14F16-6933-45C9-9E7D-9792B43E53BD}" type="slidenum">
              <a:rPr lang="es-MX" smtClean="0"/>
              <a:pPr/>
              <a:t>‹Nº›</a:t>
            </a:fld>
            <a:endParaRPr lang="es-MX" dirty="0"/>
          </a:p>
        </p:txBody>
      </p:sp>
    </p:spTree>
    <p:extLst>
      <p:ext uri="{BB962C8B-B14F-4D97-AF65-F5344CB8AC3E}">
        <p14:creationId xmlns:p14="http://schemas.microsoft.com/office/powerpoint/2010/main" val="670819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29/08/2017</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www.iadb.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ctrTitle"/>
          </p:nvPr>
        </p:nvSpPr>
        <p:spPr>
          <a:xfrm>
            <a:off x="2843808" y="1052736"/>
            <a:ext cx="5828184" cy="576064"/>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Los aranceles en los ACR</a:t>
            </a:r>
          </a:p>
        </p:txBody>
      </p:sp>
      <p:sp>
        <p:nvSpPr>
          <p:cNvPr id="3" name="Rectángulo 2"/>
          <p:cNvSpPr/>
          <p:nvPr/>
        </p:nvSpPr>
        <p:spPr>
          <a:xfrm>
            <a:off x="2051720" y="2089879"/>
            <a:ext cx="5760640" cy="3416320"/>
          </a:xfrm>
          <a:prstGeom prst="rect">
            <a:avLst/>
          </a:prstGeom>
        </p:spPr>
        <p:txBody>
          <a:bodyPr wrap="square">
            <a:spAutoFit/>
          </a:bodyPr>
          <a:lstStyle/>
          <a:p>
            <a:r>
              <a:rPr lang="es-MX" dirty="0">
                <a:solidFill>
                  <a:srgbClr val="6A221D"/>
                </a:solidFill>
                <a:latin typeface="Berlin Sans FB" panose="020E0602020502020306" pitchFamily="34" charset="0"/>
              </a:rPr>
              <a:t>La liberalización mediante aranceles preferenciales:</a:t>
            </a:r>
          </a:p>
          <a:p>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Los acuerdos celebrados en las Américas por lo general hasta 2016 liberalizan el comercio relativamente rápido dado que eliminan los derechos en aproximadamente un 75%, o incluso más, de las líneas arancelarias durante el primer año posterior a la entrada en vigor del acuerdo. </a:t>
            </a:r>
          </a:p>
          <a:p>
            <a:pPr marL="285750" indent="-285750">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La mayoría de las líneas arancelarias que son objeto de la liberalización más tardía se </a:t>
            </a:r>
            <a:r>
              <a:rPr lang="es-MX" dirty="0" smtClean="0">
                <a:solidFill>
                  <a:srgbClr val="6A221D"/>
                </a:solidFill>
                <a:latin typeface="Berlin Sans FB" panose="020E0602020502020306" pitchFamily="34" charset="0"/>
              </a:rPr>
              <a:t>encuentran generalmente </a:t>
            </a:r>
            <a:r>
              <a:rPr lang="es-MX" dirty="0">
                <a:solidFill>
                  <a:srgbClr val="6A221D"/>
                </a:solidFill>
                <a:latin typeface="Berlin Sans FB" panose="020E0602020502020306" pitchFamily="34" charset="0"/>
              </a:rPr>
              <a:t>comprendidas en agricultura. </a:t>
            </a:r>
          </a:p>
        </p:txBody>
      </p:sp>
    </p:spTree>
    <p:extLst>
      <p:ext uri="{BB962C8B-B14F-4D97-AF65-F5344CB8AC3E}">
        <p14:creationId xmlns:p14="http://schemas.microsoft.com/office/powerpoint/2010/main" val="415168135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2771800" y="1052736"/>
            <a:ext cx="5900192" cy="576064"/>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Los aranceles en los ACR</a:t>
            </a:r>
          </a:p>
        </p:txBody>
      </p:sp>
      <p:sp>
        <p:nvSpPr>
          <p:cNvPr id="3" name="Rectángulo 2"/>
          <p:cNvSpPr/>
          <p:nvPr/>
        </p:nvSpPr>
        <p:spPr>
          <a:xfrm>
            <a:off x="2051720" y="2161887"/>
            <a:ext cx="5976664" cy="3139321"/>
          </a:xfrm>
          <a:prstGeom prst="rect">
            <a:avLst/>
          </a:prstGeom>
        </p:spPr>
        <p:txBody>
          <a:bodyPr wrap="square">
            <a:spAutoFit/>
          </a:bodyPr>
          <a:lstStyle/>
          <a:p>
            <a:r>
              <a:rPr lang="es-MX" dirty="0">
                <a:solidFill>
                  <a:srgbClr val="6A221D"/>
                </a:solidFill>
                <a:latin typeface="Berlin Sans FB" panose="020E0602020502020306" pitchFamily="34" charset="0"/>
              </a:rPr>
              <a:t>La liberalización mediante aranceles preferenciales:</a:t>
            </a:r>
          </a:p>
          <a:p>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Los acuerdos transpacíficos se destacan por acometer la liberalización en los primeros años, liberalizando la mayoría de los aranceles durante el primer año del ACR.</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Algunos países como los del TLCAN utilizan un enfoque escalonado para esta liberalización.</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Otros mantienen una porción constante de líneas arancelarias liberalizadas.</a:t>
            </a:r>
          </a:p>
        </p:txBody>
      </p:sp>
    </p:spTree>
    <p:extLst>
      <p:ext uri="{BB962C8B-B14F-4D97-AF65-F5344CB8AC3E}">
        <p14:creationId xmlns:p14="http://schemas.microsoft.com/office/powerpoint/2010/main" val="17282289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2987824" y="1052736"/>
            <a:ext cx="5684168" cy="576064"/>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Los aranceles en los ACR</a:t>
            </a:r>
          </a:p>
        </p:txBody>
      </p:sp>
      <p:sp>
        <p:nvSpPr>
          <p:cNvPr id="3" name="Rectángulo 2"/>
          <p:cNvSpPr/>
          <p:nvPr/>
        </p:nvSpPr>
        <p:spPr>
          <a:xfrm>
            <a:off x="2051720" y="2127651"/>
            <a:ext cx="5904656" cy="3139321"/>
          </a:xfrm>
          <a:prstGeom prst="rect">
            <a:avLst/>
          </a:prstGeom>
        </p:spPr>
        <p:txBody>
          <a:bodyPr wrap="square">
            <a:spAutoFit/>
          </a:bodyPr>
          <a:lstStyle/>
          <a:p>
            <a:r>
              <a:rPr lang="es-MX" dirty="0">
                <a:solidFill>
                  <a:srgbClr val="6A221D"/>
                </a:solidFill>
                <a:latin typeface="Berlin Sans FB" panose="020E0602020502020306" pitchFamily="34" charset="0"/>
              </a:rPr>
              <a:t>La liberalización mediante aranceles preferenciales:</a:t>
            </a:r>
          </a:p>
          <a:p>
            <a:pPr marL="285750" indent="-285750">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En los acuerdos </a:t>
            </a:r>
            <a:r>
              <a:rPr lang="es-MX" dirty="0" smtClean="0">
                <a:solidFill>
                  <a:srgbClr val="6A221D"/>
                </a:solidFill>
                <a:latin typeface="Berlin Sans FB" panose="020E0602020502020306" pitchFamily="34" charset="0"/>
              </a:rPr>
              <a:t>intra-hemisféricos </a:t>
            </a:r>
            <a:r>
              <a:rPr lang="es-MX" dirty="0">
                <a:solidFill>
                  <a:srgbClr val="6A221D"/>
                </a:solidFill>
                <a:latin typeface="Berlin Sans FB" panose="020E0602020502020306" pitchFamily="34" charset="0"/>
              </a:rPr>
              <a:t>de las Américas, una parte sustancial de la liberalización </a:t>
            </a:r>
            <a:r>
              <a:rPr lang="es-MX" dirty="0" smtClean="0">
                <a:solidFill>
                  <a:srgbClr val="6A221D"/>
                </a:solidFill>
                <a:latin typeface="Berlin Sans FB" panose="020E0602020502020306" pitchFamily="34" charset="0"/>
              </a:rPr>
              <a:t>se produce</a:t>
            </a:r>
            <a:r>
              <a:rPr lang="es-MX" dirty="0">
                <a:solidFill>
                  <a:srgbClr val="6A221D"/>
                </a:solidFill>
                <a:latin typeface="Berlin Sans FB" panose="020E0602020502020306" pitchFamily="34" charset="0"/>
              </a:rPr>
              <a:t>, como promedio, en el periodo de transición posterior a la entrada en vigor, especialmente entre el quinto y décimo año.</a:t>
            </a:r>
          </a:p>
          <a:p>
            <a:pPr marL="285750" indent="-285750">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Los acuerdos entre América Central, EEUU y México tienden a caracterizarse por un gran número de pequeños pasos. </a:t>
            </a:r>
          </a:p>
        </p:txBody>
      </p:sp>
    </p:spTree>
    <p:extLst>
      <p:ext uri="{BB962C8B-B14F-4D97-AF65-F5344CB8AC3E}">
        <p14:creationId xmlns:p14="http://schemas.microsoft.com/office/powerpoint/2010/main" val="3392600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2627784" y="1052736"/>
            <a:ext cx="6044208" cy="576064"/>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Los aranceles en los ACR</a:t>
            </a:r>
          </a:p>
        </p:txBody>
      </p:sp>
      <p:sp>
        <p:nvSpPr>
          <p:cNvPr id="3" name="Rectángulo 2"/>
          <p:cNvSpPr/>
          <p:nvPr/>
        </p:nvSpPr>
        <p:spPr>
          <a:xfrm>
            <a:off x="1763688" y="2060849"/>
            <a:ext cx="6480720" cy="3416320"/>
          </a:xfrm>
          <a:prstGeom prst="rect">
            <a:avLst/>
          </a:prstGeom>
        </p:spPr>
        <p:txBody>
          <a:bodyPr wrap="square">
            <a:spAutoFit/>
          </a:bodyPr>
          <a:lstStyle/>
          <a:p>
            <a:pPr algn="just"/>
            <a:r>
              <a:rPr lang="es-MX" dirty="0">
                <a:solidFill>
                  <a:srgbClr val="6A221D"/>
                </a:solidFill>
                <a:latin typeface="Berlin Sans FB" panose="020E0602020502020306" pitchFamily="34" charset="0"/>
              </a:rPr>
              <a:t>La liberalización mediante aranceles preferenciales:</a:t>
            </a:r>
          </a:p>
          <a:p>
            <a:pPr algn="just"/>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El enfoque de los países del Cono Sur es diferente. Los Acuerdos de Complementación Económica entre MERCOSUR y la Comunidad </a:t>
            </a:r>
            <a:r>
              <a:rPr lang="es-MX" dirty="0" smtClean="0">
                <a:solidFill>
                  <a:srgbClr val="6A221D"/>
                </a:solidFill>
                <a:latin typeface="Berlin Sans FB" panose="020E0602020502020306" pitchFamily="34" charset="0"/>
              </a:rPr>
              <a:t>Andina</a:t>
            </a:r>
          </a:p>
          <a:p>
            <a:pPr algn="just"/>
            <a:endParaRPr lang="es-MX" dirty="0" smtClean="0">
              <a:solidFill>
                <a:srgbClr val="6A221D"/>
              </a:solidFill>
              <a:latin typeface="Berlin Sans FB" panose="020E0602020502020306" pitchFamily="34" charset="0"/>
            </a:endParaRPr>
          </a:p>
          <a:p>
            <a:pPr marL="285750" indent="-285750" algn="just">
              <a:buFont typeface="Arial" pitchFamily="34" charset="0"/>
              <a:buChar char="•"/>
            </a:pPr>
            <a:r>
              <a:rPr lang="es-MX" dirty="0" smtClean="0">
                <a:solidFill>
                  <a:srgbClr val="6A221D"/>
                </a:solidFill>
                <a:latin typeface="Berlin Sans FB" panose="020E0602020502020306" pitchFamily="34" charset="0"/>
              </a:rPr>
              <a:t>(</a:t>
            </a:r>
            <a:r>
              <a:rPr lang="es-MX" dirty="0">
                <a:solidFill>
                  <a:srgbClr val="6A221D"/>
                </a:solidFill>
                <a:latin typeface="Berlin Sans FB" panose="020E0602020502020306" pitchFamily="34" charset="0"/>
              </a:rPr>
              <a:t>ACE 58 y ACE 59), empiezan con un porcentaje muy reducido de líneas libres de aranceles que se incrementa de forma sustancial con un pequeño número de grandes saltos tras el quinto año</a:t>
            </a:r>
            <a:r>
              <a:rPr lang="es-MX" dirty="0" smtClean="0">
                <a:solidFill>
                  <a:srgbClr val="6A221D"/>
                </a:solidFill>
                <a:latin typeface="Berlin Sans FB" panose="020E0602020502020306" pitchFamily="34" charset="0"/>
              </a:rPr>
              <a:t>.</a:t>
            </a:r>
          </a:p>
          <a:p>
            <a:pPr algn="just"/>
            <a:r>
              <a:rPr lang="es-MX" dirty="0" smtClean="0">
                <a:solidFill>
                  <a:srgbClr val="6A221D"/>
                </a:solidFill>
                <a:latin typeface="Berlin Sans FB" panose="020E0602020502020306" pitchFamily="34" charset="0"/>
              </a:rPr>
              <a:t> </a:t>
            </a:r>
            <a:r>
              <a:rPr lang="es-MX" dirty="0">
                <a:solidFill>
                  <a:srgbClr val="6A221D"/>
                </a:solidFill>
                <a:latin typeface="Berlin Sans FB" panose="020E0602020502020306" pitchFamily="34" charset="0"/>
              </a:rPr>
              <a:t/>
            </a:r>
            <a:br>
              <a:rPr lang="es-MX" dirty="0">
                <a:solidFill>
                  <a:srgbClr val="6A221D"/>
                </a:solidFill>
                <a:latin typeface="Berlin Sans FB" panose="020E0602020502020306" pitchFamily="34" charset="0"/>
              </a:rPr>
            </a:br>
            <a:endParaRPr lang="es-MX" dirty="0">
              <a:solidFill>
                <a:srgbClr val="6A221D"/>
              </a:solidFill>
              <a:latin typeface="Berlin Sans FB" panose="020E0602020502020306" pitchFamily="34" charset="0"/>
            </a:endParaRPr>
          </a:p>
        </p:txBody>
      </p:sp>
    </p:spTree>
    <p:extLst>
      <p:ext uri="{BB962C8B-B14F-4D97-AF65-F5344CB8AC3E}">
        <p14:creationId xmlns:p14="http://schemas.microsoft.com/office/powerpoint/2010/main" val="15896162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2555776" y="1052736"/>
            <a:ext cx="6116216" cy="576064"/>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Los aranceles en los ACR</a:t>
            </a:r>
          </a:p>
        </p:txBody>
      </p:sp>
      <p:sp>
        <p:nvSpPr>
          <p:cNvPr id="3" name="Rectángulo 2"/>
          <p:cNvSpPr/>
          <p:nvPr/>
        </p:nvSpPr>
        <p:spPr>
          <a:xfrm>
            <a:off x="1619672" y="1884888"/>
            <a:ext cx="6768752" cy="3416320"/>
          </a:xfrm>
          <a:prstGeom prst="rect">
            <a:avLst/>
          </a:prstGeom>
        </p:spPr>
        <p:txBody>
          <a:bodyPr wrap="square">
            <a:spAutoFit/>
          </a:bodyPr>
          <a:lstStyle/>
          <a:p>
            <a:pPr marL="285750" indent="-285750" algn="just">
              <a:buFont typeface="Arial" pitchFamily="34" charset="0"/>
              <a:buChar char="•"/>
            </a:pPr>
            <a:r>
              <a:rPr lang="es-MX" dirty="0">
                <a:solidFill>
                  <a:srgbClr val="6A221D"/>
                </a:solidFill>
                <a:latin typeface="Berlin Sans FB" panose="020E0602020502020306" pitchFamily="34" charset="0"/>
              </a:rPr>
              <a:t>La reducción o supresión de los aranceles genera nuevas oportunidades de exportación para los productores</a:t>
            </a:r>
          </a:p>
          <a:p>
            <a:pPr marL="285750" indent="-285750" algn="just">
              <a:buFont typeface="Arial" pitchFamily="34" charset="0"/>
              <a:buChar char="•"/>
            </a:pPr>
            <a:endParaRPr lang="es-MX" dirty="0" smtClean="0">
              <a:solidFill>
                <a:srgbClr val="6A221D"/>
              </a:solidFill>
              <a:latin typeface="Berlin Sans FB" panose="020E0602020502020306" pitchFamily="34" charset="0"/>
            </a:endParaRPr>
          </a:p>
          <a:p>
            <a:pPr marL="285750" indent="-285750" algn="just">
              <a:buFont typeface="Arial" pitchFamily="34" charset="0"/>
              <a:buChar char="•"/>
            </a:pPr>
            <a:r>
              <a:rPr lang="es-MX" dirty="0" smtClean="0">
                <a:solidFill>
                  <a:srgbClr val="6A221D"/>
                </a:solidFill>
                <a:latin typeface="Berlin Sans FB" panose="020E0602020502020306" pitchFamily="34" charset="0"/>
              </a:rPr>
              <a:t>Importaciones</a:t>
            </a:r>
            <a:r>
              <a:rPr lang="es-MX" dirty="0">
                <a:solidFill>
                  <a:srgbClr val="6A221D"/>
                </a:solidFill>
                <a:latin typeface="Berlin Sans FB" panose="020E0602020502020306" pitchFamily="34" charset="0"/>
              </a:rPr>
              <a:t>: se ejerce mayor presión sobre los productores nacionales que son menos competitivos.</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Presiones competitivas pronunciadas en los sectores de uso intensivo de mano de obra, como es el caso de la agricultura o el sector de la confección textil, y pueden generar importantes pérdidas de empleos</a:t>
            </a:r>
            <a:r>
              <a:rPr lang="es-MX" dirty="0" smtClean="0">
                <a:solidFill>
                  <a:srgbClr val="6A221D"/>
                </a:solidFill>
                <a:latin typeface="Berlin Sans FB" panose="020E0602020502020306" pitchFamily="34" charset="0"/>
              </a:rPr>
              <a:t>.</a:t>
            </a:r>
          </a:p>
          <a:p>
            <a:pPr algn="just"/>
            <a:r>
              <a:rPr lang="es-MX" dirty="0" smtClean="0">
                <a:solidFill>
                  <a:srgbClr val="6A221D"/>
                </a:solidFill>
                <a:latin typeface="Berlin Sans FB" panose="020E0602020502020306" pitchFamily="34" charset="0"/>
              </a:rPr>
              <a:t> </a:t>
            </a:r>
            <a:r>
              <a:rPr lang="es-MX" dirty="0">
                <a:solidFill>
                  <a:srgbClr val="6A221D"/>
                </a:solidFill>
                <a:latin typeface="Berlin Sans FB" panose="020E0602020502020306" pitchFamily="34" charset="0"/>
              </a:rPr>
              <a:t/>
            </a:r>
            <a:br>
              <a:rPr lang="es-MX" dirty="0">
                <a:solidFill>
                  <a:srgbClr val="6A221D"/>
                </a:solidFill>
                <a:latin typeface="Berlin Sans FB" panose="020E0602020502020306" pitchFamily="34" charset="0"/>
              </a:rPr>
            </a:br>
            <a:endParaRPr lang="es-MX" dirty="0">
              <a:solidFill>
                <a:srgbClr val="6A221D"/>
              </a:solidFill>
              <a:latin typeface="Berlin Sans FB" panose="020E0602020502020306" pitchFamily="34" charset="0"/>
            </a:endParaRPr>
          </a:p>
        </p:txBody>
      </p:sp>
    </p:spTree>
    <p:extLst>
      <p:ext uri="{BB962C8B-B14F-4D97-AF65-F5344CB8AC3E}">
        <p14:creationId xmlns:p14="http://schemas.microsoft.com/office/powerpoint/2010/main" val="22319789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ctrTitle"/>
          </p:nvPr>
        </p:nvSpPr>
        <p:spPr>
          <a:xfrm>
            <a:off x="2627784" y="1052736"/>
            <a:ext cx="6044208" cy="576064"/>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Los aranceles en los ACR</a:t>
            </a:r>
          </a:p>
        </p:txBody>
      </p:sp>
      <p:sp>
        <p:nvSpPr>
          <p:cNvPr id="3" name="Rectángulo 2"/>
          <p:cNvSpPr/>
          <p:nvPr/>
        </p:nvSpPr>
        <p:spPr>
          <a:xfrm>
            <a:off x="1763688" y="1917988"/>
            <a:ext cx="6552728" cy="4247317"/>
          </a:xfrm>
          <a:prstGeom prst="rect">
            <a:avLst/>
          </a:prstGeom>
        </p:spPr>
        <p:txBody>
          <a:bodyPr wrap="square">
            <a:spAutoFit/>
          </a:bodyPr>
          <a:lstStyle/>
          <a:p>
            <a:pPr marL="285750" indent="-285750" algn="just">
              <a:buFont typeface="Arial" pitchFamily="34" charset="0"/>
              <a:buChar char="•"/>
            </a:pPr>
            <a:r>
              <a:rPr lang="es-MX" dirty="0">
                <a:solidFill>
                  <a:srgbClr val="6A221D"/>
                </a:solidFill>
                <a:latin typeface="Berlin Sans FB" panose="020E0602020502020306" pitchFamily="34" charset="0"/>
              </a:rPr>
              <a:t>En resumen:</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Los países liberalizan, en promedio, menos de un 50% de las líneas arancelarias de los capítulos más sensibles, una vez alcanzado el quinto año del</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acuerdo: </a:t>
            </a:r>
          </a:p>
          <a:p>
            <a:pPr marL="285750" indent="-285750" algn="just">
              <a:buFont typeface="Arial" pitchFamily="34" charset="0"/>
              <a:buChar char="•"/>
            </a:pPr>
            <a:r>
              <a:rPr lang="es-MX" dirty="0">
                <a:solidFill>
                  <a:srgbClr val="6A221D"/>
                </a:solidFill>
                <a:latin typeface="Berlin Sans FB" panose="020E0602020502020306" pitchFamily="34" charset="0"/>
              </a:rPr>
              <a:t>lácteos (capítulo 04 del Sistema Armonizado)</a:t>
            </a:r>
          </a:p>
          <a:p>
            <a:pPr marL="285750" indent="-285750" algn="just">
              <a:buFont typeface="Arial" pitchFamily="34" charset="0"/>
              <a:buChar char="•"/>
            </a:pPr>
            <a:r>
              <a:rPr lang="es-MX" dirty="0">
                <a:solidFill>
                  <a:srgbClr val="6A221D"/>
                </a:solidFill>
                <a:latin typeface="Berlin Sans FB" panose="020E0602020502020306" pitchFamily="34" charset="0"/>
              </a:rPr>
              <a:t>azúcares (capítulo 17 del SA)</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Y menos del 55% de las líneas arancelarias de otros capítulos, incluidos la carne (02), el cacao (17), preparaciones a base de cereales y productos de pastelería (18), tabaco (24) y calzado (64), permaneciendo todavía el azúcar y los lácteos por debajo de 60% de la cobertura de productos libres de aranceles en el año 10.</a:t>
            </a:r>
          </a:p>
        </p:txBody>
      </p:sp>
    </p:spTree>
    <p:extLst>
      <p:ext uri="{BB962C8B-B14F-4D97-AF65-F5344CB8AC3E}">
        <p14:creationId xmlns:p14="http://schemas.microsoft.com/office/powerpoint/2010/main" val="15585409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3203848" y="908720"/>
            <a:ext cx="5832648" cy="720080"/>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Los contingentes arancelarios y las excepciones en los ACR</a:t>
            </a:r>
          </a:p>
        </p:txBody>
      </p:sp>
      <p:sp>
        <p:nvSpPr>
          <p:cNvPr id="3" name="Rectángulo 2"/>
          <p:cNvSpPr/>
          <p:nvPr/>
        </p:nvSpPr>
        <p:spPr>
          <a:xfrm>
            <a:off x="1619672" y="2060848"/>
            <a:ext cx="6984776" cy="3416320"/>
          </a:xfrm>
          <a:prstGeom prst="rect">
            <a:avLst/>
          </a:prstGeom>
        </p:spPr>
        <p:txBody>
          <a:bodyPr wrap="square">
            <a:spAutoFit/>
          </a:bodyPr>
          <a:lstStyle/>
          <a:p>
            <a:pPr marL="285750" indent="-285750" algn="just">
              <a:buFont typeface="Arial" pitchFamily="34" charset="0"/>
              <a:buChar char="•"/>
            </a:pPr>
            <a:r>
              <a:rPr lang="es-MX" dirty="0">
                <a:solidFill>
                  <a:srgbClr val="6A221D"/>
                </a:solidFill>
                <a:latin typeface="Berlin Sans FB" panose="020E0602020502020306" pitchFamily="34" charset="0"/>
              </a:rPr>
              <a:t>Un contingente arancelario es un tipo de cuota para que “los derechos de importación que se aplican a las cantidades dentro del contingente sean más bajos que los que se aplican a las cantidades fuera del contingente” (OMC).</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Las cuotas se utilizan para beneficiar a los productores de</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un bien de una economía nacional en detrimento de</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todos los consumidores de ese bien en dicha economía. </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Los contingentes se asignan a las empresas a través de métodos tales como subastas, licencias y la asignación por orden de recepción de las solicitudes (Skully, 2001).</a:t>
            </a:r>
          </a:p>
        </p:txBody>
      </p:sp>
    </p:spTree>
    <p:extLst>
      <p:ext uri="{BB962C8B-B14F-4D97-AF65-F5344CB8AC3E}">
        <p14:creationId xmlns:p14="http://schemas.microsoft.com/office/powerpoint/2010/main" val="29950730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3203848" y="908720"/>
            <a:ext cx="5832648" cy="720080"/>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Los contingentes arancelarios y las excepciones en los ACR</a:t>
            </a:r>
          </a:p>
        </p:txBody>
      </p:sp>
      <p:sp>
        <p:nvSpPr>
          <p:cNvPr id="3" name="Rectángulo 2"/>
          <p:cNvSpPr/>
          <p:nvPr/>
        </p:nvSpPr>
        <p:spPr>
          <a:xfrm>
            <a:off x="1475656" y="2060848"/>
            <a:ext cx="7200800" cy="3970318"/>
          </a:xfrm>
          <a:prstGeom prst="rect">
            <a:avLst/>
          </a:prstGeom>
        </p:spPr>
        <p:txBody>
          <a:bodyPr wrap="square">
            <a:spAutoFit/>
          </a:bodyPr>
          <a:lstStyle/>
          <a:p>
            <a:pPr marL="285750" indent="-285750" algn="just">
              <a:buFont typeface="Arial" pitchFamily="34" charset="0"/>
              <a:buChar char="•"/>
            </a:pPr>
            <a:r>
              <a:rPr lang="es-MX" dirty="0">
                <a:solidFill>
                  <a:srgbClr val="6A221D"/>
                </a:solidFill>
                <a:latin typeface="Berlin Sans FB" panose="020E0602020502020306" pitchFamily="34" charset="0"/>
              </a:rPr>
              <a:t>Ejemplo:</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Los aguacates tienen dos contingentes arancelarios estacionales establecidos en el TLC entre Chile y EEUU: uno que es aplicable desde el 1 de enero hasta el 30 de septiembre y otro desde el 1 de octubre hasta el 31 de diciembre</a:t>
            </a:r>
            <a:r>
              <a:rPr lang="es-MX" dirty="0" smtClean="0">
                <a:solidFill>
                  <a:srgbClr val="6A221D"/>
                </a:solidFill>
                <a:latin typeface="Berlin Sans FB" panose="020E0602020502020306" pitchFamily="34" charset="0"/>
              </a:rPr>
              <a:t>.</a:t>
            </a:r>
          </a:p>
          <a:p>
            <a:pPr algn="just"/>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La cantidad de aguacates objeto del contingente arancelario aumenta anualmente. El arancel base para los aguacates en el TLC entre Chile y EEUU era 11,2 centavos/kg. En 2014, 11 años</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después de la entrada en vigor del acuerdo, el volumen del contingente es de 24 433 toneladas métricas y el método de asignación es por orden de recepción de las solicitudes</a:t>
            </a:r>
            <a:r>
              <a:rPr lang="es-MX" dirty="0" smtClean="0">
                <a:solidFill>
                  <a:srgbClr val="6A221D"/>
                </a:solidFill>
                <a:latin typeface="Berlin Sans FB" panose="020E0602020502020306" pitchFamily="34" charset="0"/>
              </a:rPr>
              <a:t>.</a:t>
            </a:r>
          </a:p>
          <a:p>
            <a:pPr algn="just"/>
            <a:r>
              <a:rPr lang="es-MX" dirty="0" smtClean="0">
                <a:solidFill>
                  <a:srgbClr val="6A221D"/>
                </a:solidFill>
                <a:latin typeface="Berlin Sans FB" panose="020E0602020502020306" pitchFamily="34" charset="0"/>
              </a:rPr>
              <a:t> </a:t>
            </a:r>
            <a:endParaRPr lang="es-MX" dirty="0">
              <a:solidFill>
                <a:srgbClr val="6A221D"/>
              </a:solidFill>
              <a:latin typeface="Berlin Sans FB" panose="020E0602020502020306" pitchFamily="34" charset="0"/>
            </a:endParaRPr>
          </a:p>
        </p:txBody>
      </p:sp>
    </p:spTree>
    <p:extLst>
      <p:ext uri="{BB962C8B-B14F-4D97-AF65-F5344CB8AC3E}">
        <p14:creationId xmlns:p14="http://schemas.microsoft.com/office/powerpoint/2010/main" val="3573353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3203848" y="908720"/>
            <a:ext cx="5832648" cy="720080"/>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Los contingentes arancelarios y las excepciones en los ACR</a:t>
            </a:r>
          </a:p>
        </p:txBody>
      </p:sp>
      <p:sp>
        <p:nvSpPr>
          <p:cNvPr id="3" name="Rectángulo 2"/>
          <p:cNvSpPr/>
          <p:nvPr/>
        </p:nvSpPr>
        <p:spPr>
          <a:xfrm>
            <a:off x="1475656" y="1897927"/>
            <a:ext cx="7200800" cy="4524315"/>
          </a:xfrm>
          <a:prstGeom prst="rect">
            <a:avLst/>
          </a:prstGeom>
        </p:spPr>
        <p:txBody>
          <a:bodyPr wrap="square">
            <a:spAutoFit/>
          </a:bodyPr>
          <a:lstStyle/>
          <a:p>
            <a:pPr marL="285750" indent="-285750" algn="just">
              <a:buFont typeface="Arial" pitchFamily="34" charset="0"/>
              <a:buChar char="•"/>
            </a:pPr>
            <a:r>
              <a:rPr lang="es-MX" dirty="0" smtClean="0">
                <a:solidFill>
                  <a:srgbClr val="6A221D"/>
                </a:solidFill>
                <a:latin typeface="Berlin Sans FB" panose="020E0602020502020306" pitchFamily="34" charset="0"/>
              </a:rPr>
              <a:t>En resumen:</a:t>
            </a:r>
            <a:endParaRPr lang="es-MX" dirty="0">
              <a:solidFill>
                <a:srgbClr val="6A221D"/>
              </a:solidFill>
              <a:latin typeface="Berlin Sans FB" panose="020E0602020502020306" pitchFamily="34" charset="0"/>
            </a:endParaRP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Contingente arancelario no siempre se acaba eliminando progresivamente en algunos ACR y las importaciones por encima de la cuota reciben el trato del arancel de NMF </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Respetar el orden de llegada de las importaciones es el criterio de asignación más transparente. Los productores con retrasos tienen que pagar aranceles más elevados. Afectando a los pequeños productores</a:t>
            </a:r>
            <a:r>
              <a:rPr lang="es-MX" dirty="0" smtClean="0">
                <a:solidFill>
                  <a:srgbClr val="6A221D"/>
                </a:solidFill>
                <a:latin typeface="Berlin Sans FB" panose="020E0602020502020306" pitchFamily="34" charset="0"/>
              </a:rPr>
              <a:t>.</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Las medidas comerciales son más complejas cuando se expresan en toneladas métricas, centavos por kilo</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comparado con los porcentajes como 5% u 8%. Complica decisiones de los productores y las decisiones de negocios</a:t>
            </a:r>
            <a:r>
              <a:rPr lang="es-MX" dirty="0" smtClean="0">
                <a:solidFill>
                  <a:srgbClr val="6A221D"/>
                </a:solidFill>
                <a:latin typeface="Berlin Sans FB" panose="020E0602020502020306" pitchFamily="34" charset="0"/>
              </a:rPr>
              <a:t>.</a:t>
            </a:r>
          </a:p>
          <a:p>
            <a:pPr algn="just"/>
            <a:r>
              <a:rPr lang="es-MX" dirty="0" smtClean="0">
                <a:solidFill>
                  <a:srgbClr val="6A221D"/>
                </a:solidFill>
                <a:latin typeface="Berlin Sans FB" panose="020E0602020502020306" pitchFamily="34" charset="0"/>
              </a:rPr>
              <a:t> </a:t>
            </a:r>
            <a:r>
              <a:rPr lang="es-MX" dirty="0">
                <a:solidFill>
                  <a:srgbClr val="6A221D"/>
                </a:solidFill>
                <a:latin typeface="Berlin Sans FB" panose="020E0602020502020306" pitchFamily="34" charset="0"/>
              </a:rPr>
              <a:t/>
            </a:r>
            <a:br>
              <a:rPr lang="es-MX" dirty="0">
                <a:solidFill>
                  <a:srgbClr val="6A221D"/>
                </a:solidFill>
                <a:latin typeface="Berlin Sans FB" panose="020E0602020502020306" pitchFamily="34" charset="0"/>
              </a:rPr>
            </a:br>
            <a:endParaRPr lang="es-MX" dirty="0">
              <a:solidFill>
                <a:srgbClr val="6A221D"/>
              </a:solidFill>
              <a:latin typeface="Berlin Sans FB" panose="020E0602020502020306" pitchFamily="34" charset="0"/>
            </a:endParaRPr>
          </a:p>
        </p:txBody>
      </p:sp>
    </p:spTree>
    <p:extLst>
      <p:ext uri="{BB962C8B-B14F-4D97-AF65-F5344CB8AC3E}">
        <p14:creationId xmlns:p14="http://schemas.microsoft.com/office/powerpoint/2010/main" val="13286544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3203848" y="908720"/>
            <a:ext cx="5832648" cy="720080"/>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Armonización de las Reglas de Origen Preferenciales y Acumulación de Origen</a:t>
            </a:r>
          </a:p>
        </p:txBody>
      </p:sp>
      <p:sp>
        <p:nvSpPr>
          <p:cNvPr id="3" name="Rectángulo 2"/>
          <p:cNvSpPr/>
          <p:nvPr/>
        </p:nvSpPr>
        <p:spPr>
          <a:xfrm>
            <a:off x="1187624" y="2276872"/>
            <a:ext cx="7632848" cy="4247317"/>
          </a:xfrm>
          <a:prstGeom prst="rect">
            <a:avLst/>
          </a:prstGeom>
        </p:spPr>
        <p:txBody>
          <a:bodyPr wrap="square">
            <a:spAutoFit/>
          </a:bodyPr>
          <a:lstStyle/>
          <a:p>
            <a:pPr marL="285750" indent="-285750" algn="just">
              <a:buFont typeface="Arial" pitchFamily="34" charset="0"/>
              <a:buChar char="•"/>
            </a:pPr>
            <a:r>
              <a:rPr lang="es-MX" dirty="0">
                <a:solidFill>
                  <a:srgbClr val="6A221D"/>
                </a:solidFill>
                <a:latin typeface="Berlin Sans FB" panose="020E0602020502020306" pitchFamily="34" charset="0"/>
              </a:rPr>
              <a:t>Las Reglas de Origen (RdO):</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Norma fundamental sobre el acceso a los mercados, debido a que definen las condiciones bajo las cuales el país importador considerará un producto como originario de un país exportador que recibe un trato preferencial por </a:t>
            </a:r>
            <a:r>
              <a:rPr lang="es-MX" dirty="0" smtClean="0">
                <a:solidFill>
                  <a:srgbClr val="6A221D"/>
                </a:solidFill>
                <a:latin typeface="Berlin Sans FB" panose="020E0602020502020306" pitchFamily="34" charset="0"/>
              </a:rPr>
              <a:t>parte del país importador</a:t>
            </a:r>
            <a:r>
              <a:rPr lang="es-MX" dirty="0">
                <a:solidFill>
                  <a:srgbClr val="6A221D"/>
                </a:solidFill>
                <a:latin typeface="Berlin Sans FB" panose="020E0602020502020306" pitchFamily="34" charset="0"/>
              </a:rPr>
              <a:t>. </a:t>
            </a:r>
            <a:endParaRPr lang="es-MX" dirty="0" smtClean="0">
              <a:solidFill>
                <a:srgbClr val="6A221D"/>
              </a:solidFill>
              <a:latin typeface="Berlin Sans FB" panose="020E0602020502020306" pitchFamily="34" charset="0"/>
            </a:endParaRPr>
          </a:p>
          <a:p>
            <a:pPr marL="285750" indent="-285750" algn="just">
              <a:buFont typeface="Arial" pitchFamily="34" charset="0"/>
              <a:buChar char="•"/>
            </a:pPr>
            <a:endParaRPr lang="es-MX" dirty="0" smtClean="0">
              <a:solidFill>
                <a:srgbClr val="6A221D"/>
              </a:solidFill>
              <a:latin typeface="Berlin Sans FB" panose="020E0602020502020306" pitchFamily="34" charset="0"/>
            </a:endParaRPr>
          </a:p>
          <a:p>
            <a:pPr algn="just"/>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Evitar la deﬂexión del comercio (Triangulación)</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Sin embargo, RdO preferenciales pueden servir como un medio efectivo para impedir el transbordo, también pueden dar lugar a medidas proteccionistas</a:t>
            </a:r>
            <a:r>
              <a:rPr lang="es-MX" dirty="0" smtClean="0">
                <a:solidFill>
                  <a:srgbClr val="6A221D"/>
                </a:solidFill>
                <a:latin typeface="Berlin Sans FB" panose="020E0602020502020306" pitchFamily="34" charset="0"/>
              </a:rPr>
              <a:t>.</a:t>
            </a:r>
          </a:p>
          <a:p>
            <a:pPr algn="just"/>
            <a:r>
              <a:rPr lang="es-MX" dirty="0" smtClean="0">
                <a:solidFill>
                  <a:srgbClr val="6A221D"/>
                </a:solidFill>
                <a:latin typeface="Berlin Sans FB" panose="020E0602020502020306" pitchFamily="34" charset="0"/>
              </a:rPr>
              <a:t> </a:t>
            </a:r>
            <a:r>
              <a:rPr lang="es-MX" dirty="0">
                <a:solidFill>
                  <a:srgbClr val="6A221D"/>
                </a:solidFill>
                <a:latin typeface="Berlin Sans FB" panose="020E0602020502020306" pitchFamily="34" charset="0"/>
              </a:rPr>
              <a:t/>
            </a:r>
            <a:br>
              <a:rPr lang="es-MX" dirty="0">
                <a:solidFill>
                  <a:srgbClr val="6A221D"/>
                </a:solidFill>
                <a:latin typeface="Berlin Sans FB" panose="020E0602020502020306" pitchFamily="34" charset="0"/>
              </a:rPr>
            </a:br>
            <a:endParaRPr lang="es-MX" dirty="0">
              <a:solidFill>
                <a:srgbClr val="6A221D"/>
              </a:solidFill>
              <a:latin typeface="Berlin Sans FB" panose="020E0602020502020306" pitchFamily="34" charset="0"/>
            </a:endParaRPr>
          </a:p>
        </p:txBody>
      </p:sp>
    </p:spTree>
    <p:extLst>
      <p:ext uri="{BB962C8B-B14F-4D97-AF65-F5344CB8AC3E}">
        <p14:creationId xmlns:p14="http://schemas.microsoft.com/office/powerpoint/2010/main" val="2314671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a:xfrm>
            <a:off x="1259632" y="1628800"/>
            <a:ext cx="7560840" cy="4525963"/>
          </a:xfrm>
        </p:spPr>
        <p:txBody>
          <a:bodyPr>
            <a:normAutofit fontScale="92500" lnSpcReduction="10000"/>
          </a:bodyPr>
          <a:lstStyle/>
          <a:p>
            <a:pPr lvl="1"/>
            <a:r>
              <a:rPr lang="es-MX" dirty="0">
                <a:latin typeface="Arial" pitchFamily="34" charset="0"/>
                <a:cs typeface="Arial" pitchFamily="34" charset="0"/>
              </a:rPr>
              <a:t>Área </a:t>
            </a:r>
            <a:r>
              <a:rPr lang="es-MX" dirty="0" smtClean="0">
                <a:latin typeface="Arial" pitchFamily="34" charset="0"/>
                <a:cs typeface="Arial" pitchFamily="34" charset="0"/>
              </a:rPr>
              <a:t>Académica: Comercio Exterior</a:t>
            </a:r>
          </a:p>
          <a:p>
            <a:pPr lvl="1"/>
            <a:endParaRPr lang="es-MX" sz="2000" b="1" dirty="0">
              <a:latin typeface="Arial" pitchFamily="34" charset="0"/>
              <a:cs typeface="Arial" pitchFamily="34" charset="0"/>
            </a:endParaRPr>
          </a:p>
          <a:p>
            <a:pPr lvl="1"/>
            <a:r>
              <a:rPr lang="es-MX" b="1" dirty="0" smtClean="0">
                <a:latin typeface="Arial" pitchFamily="34" charset="0"/>
                <a:cs typeface="Arial" pitchFamily="34" charset="0"/>
              </a:rPr>
              <a:t>Tema: Los ACR como herramientas para acceder a los mercados exteriores (BID).</a:t>
            </a:r>
          </a:p>
          <a:p>
            <a:pPr lvl="1"/>
            <a:endParaRPr lang="es-MX" b="1" dirty="0" smtClean="0"/>
          </a:p>
          <a:p>
            <a:pPr lvl="1"/>
            <a:r>
              <a:rPr lang="es-MX" dirty="0" smtClean="0">
                <a:latin typeface="Arial" pitchFamily="34" charset="0"/>
                <a:cs typeface="Arial" pitchFamily="34" charset="0"/>
              </a:rPr>
              <a:t>Profesor(es): </a:t>
            </a:r>
          </a:p>
          <a:p>
            <a:pPr marL="457200" lvl="1" indent="0">
              <a:buNone/>
            </a:pPr>
            <a:r>
              <a:rPr lang="es-MX" dirty="0" smtClean="0">
                <a:latin typeface="Arial" pitchFamily="34" charset="0"/>
                <a:cs typeface="Arial" pitchFamily="34" charset="0"/>
              </a:rPr>
              <a:t>Mtro. Juan </a:t>
            </a:r>
            <a:r>
              <a:rPr lang="es-MX" dirty="0">
                <a:latin typeface="Arial" pitchFamily="34" charset="0"/>
                <a:cs typeface="Arial" pitchFamily="34" charset="0"/>
              </a:rPr>
              <a:t>Carlos Hernández </a:t>
            </a:r>
            <a:r>
              <a:rPr lang="es-MX" dirty="0" smtClean="0">
                <a:latin typeface="Arial" pitchFamily="34" charset="0"/>
                <a:cs typeface="Arial" pitchFamily="34" charset="0"/>
              </a:rPr>
              <a:t>Gómez</a:t>
            </a:r>
          </a:p>
          <a:p>
            <a:pPr marL="457200" lvl="1" indent="0">
              <a:buNone/>
            </a:pPr>
            <a:r>
              <a:rPr lang="es-MX" dirty="0" smtClean="0">
                <a:latin typeface="Arial" pitchFamily="34" charset="0"/>
                <a:cs typeface="Arial" pitchFamily="34" charset="0"/>
              </a:rPr>
              <a:t>Mtro. Marcos Tlamayanco Castro, </a:t>
            </a:r>
          </a:p>
          <a:p>
            <a:pPr marL="457200" lvl="1" indent="0">
              <a:buNone/>
            </a:pPr>
            <a:r>
              <a:rPr lang="es-MX" dirty="0" smtClean="0">
                <a:latin typeface="Arial" pitchFamily="34" charset="0"/>
                <a:cs typeface="Arial" pitchFamily="34" charset="0"/>
              </a:rPr>
              <a:t>Lic. Mariana Torres Pérez  </a:t>
            </a:r>
          </a:p>
          <a:p>
            <a:pPr marL="457200" lvl="1" indent="0">
              <a:buNone/>
            </a:pPr>
            <a:r>
              <a:rPr lang="es-MX" sz="2000" dirty="0" smtClean="0">
                <a:latin typeface="Arial" pitchFamily="34" charset="0"/>
                <a:cs typeface="Arial" pitchFamily="34" charset="0"/>
              </a:rPr>
              <a:t>			</a:t>
            </a:r>
            <a:endParaRPr lang="es-MX" dirty="0" smtClean="0">
              <a:latin typeface="Arial" pitchFamily="34" charset="0"/>
              <a:cs typeface="Arial" pitchFamily="34" charset="0"/>
            </a:endParaRPr>
          </a:p>
          <a:p>
            <a:pPr lvl="1"/>
            <a:r>
              <a:rPr lang="es-MX" dirty="0" smtClean="0">
                <a:latin typeface="Arial" pitchFamily="34" charset="0"/>
                <a:cs typeface="Arial" pitchFamily="34" charset="0"/>
              </a:rPr>
              <a:t>Periodo: Julio - diciembre 2017</a:t>
            </a: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42515747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3203848" y="908720"/>
            <a:ext cx="5832648" cy="720080"/>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Armonización de las Reglas de Origen Preferenciales y Acumulación de Origen</a:t>
            </a:r>
          </a:p>
        </p:txBody>
      </p:sp>
      <p:sp>
        <p:nvSpPr>
          <p:cNvPr id="3" name="Rectángulo 2"/>
          <p:cNvSpPr/>
          <p:nvPr/>
        </p:nvSpPr>
        <p:spPr>
          <a:xfrm>
            <a:off x="1259632" y="3164776"/>
            <a:ext cx="3276364" cy="1200329"/>
          </a:xfrm>
          <a:prstGeom prst="rect">
            <a:avLst/>
          </a:prstGeom>
        </p:spPr>
        <p:txBody>
          <a:bodyPr wrap="square">
            <a:spAutoFit/>
          </a:bodyPr>
          <a:lstStyle/>
          <a:p>
            <a:pPr marL="285750" indent="-285750" algn="just">
              <a:buFont typeface="Arial" pitchFamily="34" charset="0"/>
              <a:buChar char="•"/>
            </a:pPr>
            <a:r>
              <a:rPr lang="es-MX" dirty="0">
                <a:solidFill>
                  <a:srgbClr val="6A221D"/>
                </a:solidFill>
                <a:latin typeface="Berlin Sans FB" panose="020E0602020502020306" pitchFamily="34" charset="0"/>
              </a:rPr>
              <a:t>Existen cuatro criterios principales de RdO utilizados para conferir origen a los productos en los ACR</a:t>
            </a:r>
          </a:p>
        </p:txBody>
      </p:sp>
      <p:graphicFrame>
        <p:nvGraphicFramePr>
          <p:cNvPr id="5" name="Diagrama 4"/>
          <p:cNvGraphicFramePr/>
          <p:nvPr>
            <p:extLst>
              <p:ext uri="{D42A27DB-BD31-4B8C-83A1-F6EECF244321}">
                <p14:modId xmlns:p14="http://schemas.microsoft.com/office/powerpoint/2010/main" val="2191393541"/>
              </p:ext>
            </p:extLst>
          </p:nvPr>
        </p:nvGraphicFramePr>
        <p:xfrm>
          <a:off x="2796152" y="2164804"/>
          <a:ext cx="7752512" cy="39284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34335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3203848" y="908720"/>
            <a:ext cx="5832648" cy="720080"/>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Armonización de las Reglas de Origen Preferenciales y Acumulación de Origen</a:t>
            </a:r>
          </a:p>
        </p:txBody>
      </p:sp>
      <p:sp>
        <p:nvSpPr>
          <p:cNvPr id="3" name="Rectángulo 2"/>
          <p:cNvSpPr/>
          <p:nvPr/>
        </p:nvSpPr>
        <p:spPr>
          <a:xfrm>
            <a:off x="1979712" y="2266994"/>
            <a:ext cx="6552728" cy="3416320"/>
          </a:xfrm>
          <a:prstGeom prst="rect">
            <a:avLst/>
          </a:prstGeom>
        </p:spPr>
        <p:txBody>
          <a:bodyPr wrap="square">
            <a:spAutoFit/>
          </a:bodyPr>
          <a:lstStyle/>
          <a:p>
            <a:pPr marL="285750" indent="-285750" algn="just">
              <a:buFont typeface="Arial" pitchFamily="34" charset="0"/>
              <a:buChar char="•"/>
            </a:pPr>
            <a:r>
              <a:rPr lang="es-MX" dirty="0">
                <a:solidFill>
                  <a:srgbClr val="6A221D"/>
                </a:solidFill>
                <a:latin typeface="Berlin Sans FB" panose="020E0602020502020306" pitchFamily="34" charset="0"/>
              </a:rPr>
              <a:t>Las RdO son una característica inherente a los ACR en los que los aranceles externos de los países miembros difieren dado que dichos países quieren mantener sus políticas arancelarias individuales con respecto al resto del mundo.</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La utilización de las RdO está muy extendida en las uniones aduaneras, ya sea como herramienta transitoria en el proceso hacia un arancel externo común o como modo permanente de tratar una categoría de bienes, para los cuales es difícil obtener el acuerdo sobre un arancel externo común. </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Pueden contribuir a promover las cadenas regionales de valor.</a:t>
            </a:r>
          </a:p>
        </p:txBody>
      </p:sp>
    </p:spTree>
    <p:extLst>
      <p:ext uri="{BB962C8B-B14F-4D97-AF65-F5344CB8AC3E}">
        <p14:creationId xmlns:p14="http://schemas.microsoft.com/office/powerpoint/2010/main" val="1685146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3203848" y="908720"/>
            <a:ext cx="5832648" cy="720080"/>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Armonización de las Reglas de Origen Preferenciales y Acumulación de Origen</a:t>
            </a:r>
          </a:p>
        </p:txBody>
      </p:sp>
      <p:sp>
        <p:nvSpPr>
          <p:cNvPr id="3" name="Rectángulo 2"/>
          <p:cNvSpPr/>
          <p:nvPr/>
        </p:nvSpPr>
        <p:spPr>
          <a:xfrm>
            <a:off x="1619672" y="2060848"/>
            <a:ext cx="7056784" cy="4524315"/>
          </a:xfrm>
          <a:prstGeom prst="rect">
            <a:avLst/>
          </a:prstGeom>
        </p:spPr>
        <p:txBody>
          <a:bodyPr wrap="square">
            <a:spAutoFit/>
          </a:bodyPr>
          <a:lstStyle/>
          <a:p>
            <a:pPr marL="285750" indent="-285750" algn="just">
              <a:buFont typeface="Arial" pitchFamily="34" charset="0"/>
              <a:buChar char="•"/>
            </a:pPr>
            <a:r>
              <a:rPr lang="es-MX" dirty="0">
                <a:solidFill>
                  <a:srgbClr val="6A221D"/>
                </a:solidFill>
                <a:latin typeface="Berlin Sans FB" panose="020E0602020502020306" pitchFamily="34" charset="0"/>
              </a:rPr>
              <a:t>Acceder a las preferencias otorgadas por los ACR puede convertirse en una onerosa tarea para las empresas, especialmente para las PyME, debido a la complejidad de las reglas de origen específicas para cada producto. </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La RdO de un producto puede estar descrita de manera tan técnica y compleja que impida que una PyME sea capaz de descifrarla. </a:t>
            </a:r>
            <a:endParaRPr lang="es-MX" dirty="0" smtClean="0">
              <a:solidFill>
                <a:srgbClr val="6A221D"/>
              </a:solidFill>
              <a:latin typeface="Berlin Sans FB" panose="020E0602020502020306" pitchFamily="34" charset="0"/>
            </a:endParaRP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La certificación de origen electrónica: cumplimentar correctamente todos los formularios. Los trámites asociados al cumplimiento de las RdO conllevan un costo. </a:t>
            </a:r>
            <a:endParaRPr lang="es-MX" dirty="0" smtClean="0">
              <a:solidFill>
                <a:srgbClr val="6A221D"/>
              </a:solidFill>
              <a:latin typeface="Berlin Sans FB" panose="020E0602020502020306" pitchFamily="34" charset="0"/>
            </a:endParaRP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Las PyME de ALC son grandes consumidoras de insumos extranjeros, más de un 70% de las PyME de ALC y alrededor de un 80% de las PyME exportadoras de ALC utilizan insumos extranjeros en su producción. </a:t>
            </a:r>
          </a:p>
        </p:txBody>
      </p:sp>
    </p:spTree>
    <p:extLst>
      <p:ext uri="{BB962C8B-B14F-4D97-AF65-F5344CB8AC3E}">
        <p14:creationId xmlns:p14="http://schemas.microsoft.com/office/powerpoint/2010/main" val="37867876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3203848" y="908720"/>
            <a:ext cx="5832648" cy="720080"/>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Armonización de las Reglas de Origen Preferenciales y Acumulación de Origen</a:t>
            </a:r>
          </a:p>
        </p:txBody>
      </p:sp>
      <p:sp>
        <p:nvSpPr>
          <p:cNvPr id="3" name="Rectángulo 2"/>
          <p:cNvSpPr/>
          <p:nvPr/>
        </p:nvSpPr>
        <p:spPr>
          <a:xfrm>
            <a:off x="1619672" y="2172920"/>
            <a:ext cx="7056784" cy="3416320"/>
          </a:xfrm>
          <a:prstGeom prst="rect">
            <a:avLst/>
          </a:prstGeom>
        </p:spPr>
        <p:txBody>
          <a:bodyPr wrap="square">
            <a:spAutoFit/>
          </a:bodyPr>
          <a:lstStyle/>
          <a:p>
            <a:pPr marL="285750" indent="-285750" algn="just">
              <a:buFont typeface="Arial" pitchFamily="34" charset="0"/>
              <a:buChar char="•"/>
            </a:pPr>
            <a:r>
              <a:rPr lang="es-MX" dirty="0">
                <a:solidFill>
                  <a:srgbClr val="6A221D"/>
                </a:solidFill>
                <a:latin typeface="Berlin Sans FB" panose="020E0602020502020306" pitchFamily="34" charset="0"/>
              </a:rPr>
              <a:t>Los costos, en caso de cumplir con las RdO, pueden llegar al extremo de que las PyME cesen su intento por cumplir con la RdO para </a:t>
            </a:r>
            <a:r>
              <a:rPr lang="es-MX" dirty="0" smtClean="0">
                <a:solidFill>
                  <a:srgbClr val="6A221D"/>
                </a:solidFill>
                <a:latin typeface="Berlin Sans FB" panose="020E0602020502020306" pitchFamily="34" charset="0"/>
              </a:rPr>
              <a:t>beneficiarse </a:t>
            </a:r>
            <a:r>
              <a:rPr lang="es-MX" dirty="0">
                <a:solidFill>
                  <a:srgbClr val="6A221D"/>
                </a:solidFill>
                <a:latin typeface="Berlin Sans FB" panose="020E0602020502020306" pitchFamily="34" charset="0"/>
              </a:rPr>
              <a:t>del trato preferencial. </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Multiplicidad de ACR genera costos de transacción, para las</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empresas que pretendan vender simultáneamente en los distintos mercados de ACR, mucho más elevados que si las transacciones se realizaran conforme a un único conjunto de normas comerciales.</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La Alianza del </a:t>
            </a:r>
            <a:r>
              <a:rPr lang="es-MX" dirty="0" smtClean="0">
                <a:solidFill>
                  <a:srgbClr val="6A221D"/>
                </a:solidFill>
                <a:latin typeface="Berlin Sans FB" panose="020E0602020502020306" pitchFamily="34" charset="0"/>
              </a:rPr>
              <a:t>Pacífico </a:t>
            </a:r>
            <a:r>
              <a:rPr lang="es-MX" dirty="0">
                <a:solidFill>
                  <a:srgbClr val="6A221D"/>
                </a:solidFill>
                <a:latin typeface="Berlin Sans FB" panose="020E0602020502020306" pitchFamily="34" charset="0"/>
              </a:rPr>
              <a:t>ya lo ha </a:t>
            </a:r>
            <a:r>
              <a:rPr lang="es-MX" dirty="0" smtClean="0">
                <a:solidFill>
                  <a:srgbClr val="6A221D"/>
                </a:solidFill>
                <a:latin typeface="Berlin Sans FB" panose="020E0602020502020306" pitchFamily="34" charset="0"/>
              </a:rPr>
              <a:t>logrado, con </a:t>
            </a:r>
            <a:r>
              <a:rPr lang="es-MX" dirty="0">
                <a:solidFill>
                  <a:srgbClr val="6A221D"/>
                </a:solidFill>
                <a:latin typeface="Berlin Sans FB" panose="020E0602020502020306" pitchFamily="34" charset="0"/>
              </a:rPr>
              <a:t>negociaciones sobre las RdO  desde el inicio, en vez de pretender armonizar los vigentes regímenes de las RdO en los acuerdos bilaterales.</a:t>
            </a:r>
          </a:p>
        </p:txBody>
      </p:sp>
    </p:spTree>
    <p:extLst>
      <p:ext uri="{BB962C8B-B14F-4D97-AF65-F5344CB8AC3E}">
        <p14:creationId xmlns:p14="http://schemas.microsoft.com/office/powerpoint/2010/main" val="24271443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3203848" y="908720"/>
            <a:ext cx="5832648" cy="720080"/>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La importancia de las normas comerciales</a:t>
            </a:r>
          </a:p>
        </p:txBody>
      </p:sp>
      <p:sp>
        <p:nvSpPr>
          <p:cNvPr id="3" name="Rectángulo 2"/>
          <p:cNvSpPr/>
          <p:nvPr/>
        </p:nvSpPr>
        <p:spPr>
          <a:xfrm>
            <a:off x="1547664" y="1917988"/>
            <a:ext cx="6912768" cy="4247317"/>
          </a:xfrm>
          <a:prstGeom prst="rect">
            <a:avLst/>
          </a:prstGeom>
        </p:spPr>
        <p:txBody>
          <a:bodyPr wrap="square">
            <a:spAutoFit/>
          </a:bodyPr>
          <a:lstStyle/>
          <a:p>
            <a:pPr marL="285750" indent="-285750" algn="just">
              <a:buFont typeface="Arial" pitchFamily="34" charset="0"/>
              <a:buChar char="•"/>
            </a:pPr>
            <a:r>
              <a:rPr lang="es-MX" dirty="0">
                <a:solidFill>
                  <a:srgbClr val="6A221D"/>
                </a:solidFill>
                <a:latin typeface="Berlin Sans FB" panose="020E0602020502020306" pitchFamily="34" charset="0"/>
              </a:rPr>
              <a:t>Las normas comerciales son disposiciones que regulan las características de los bienes que pueden venderse. </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Diseño, tamaño, peso, inocuidad, comportamiento energético y ambiental, interoperabilidad, material del que está fabricado e incluso su proceso de producción” (OMC, 2005).</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Medidas sanitarias y fitosanitarias (MSF), reguladas por el Acuerdo sobre la Aplicación de Medidas Sanitarias y Fitosanitarias de la OMC, así como los obstáculos técnicos</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al comercio (OTC), regulados por el Acuerdo sobre Obstáculos Técnicos al Comercio (AOTC) de la OMC. </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Ejemplo son las desarrolladas por la Organización internacional de Normalización (ISO).</a:t>
            </a:r>
          </a:p>
        </p:txBody>
      </p:sp>
    </p:spTree>
    <p:extLst>
      <p:ext uri="{BB962C8B-B14F-4D97-AF65-F5344CB8AC3E}">
        <p14:creationId xmlns:p14="http://schemas.microsoft.com/office/powerpoint/2010/main" val="33650683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3203848" y="908720"/>
            <a:ext cx="5832648" cy="720080"/>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La importancia de las normas comerciales</a:t>
            </a:r>
          </a:p>
        </p:txBody>
      </p:sp>
      <p:sp>
        <p:nvSpPr>
          <p:cNvPr id="3" name="Rectángulo 2"/>
          <p:cNvSpPr/>
          <p:nvPr/>
        </p:nvSpPr>
        <p:spPr>
          <a:xfrm>
            <a:off x="1547664" y="1887259"/>
            <a:ext cx="6840760" cy="3693319"/>
          </a:xfrm>
          <a:prstGeom prst="rect">
            <a:avLst/>
          </a:prstGeom>
        </p:spPr>
        <p:txBody>
          <a:bodyPr wrap="square">
            <a:spAutoFit/>
          </a:bodyPr>
          <a:lstStyle/>
          <a:p>
            <a:pPr marL="285750" indent="-285750" algn="just">
              <a:buFont typeface="Arial" pitchFamily="34" charset="0"/>
              <a:buChar char="•"/>
            </a:pPr>
            <a:r>
              <a:rPr lang="es-MX" dirty="0">
                <a:solidFill>
                  <a:srgbClr val="6A221D"/>
                </a:solidFill>
                <a:latin typeface="Berlin Sans FB" panose="020E0602020502020306" pitchFamily="34" charset="0"/>
              </a:rPr>
              <a:t>La proliferación de normas ha sido especialmente intensa en los productos sensibles como es el caso de la industria alimentaria y la agroindustria; sectores de gran importancia para las PyME de ALC.</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En todos los sectores, cada producto puede estar sujeto a normas en una multitud de niveles: reglamentos técnicos, normas de embalaje y etiquetado, normas de procesamiento, calidad y características del producto, y concordancia del contenido del envío con lo establecido en el pedido. </a:t>
            </a:r>
          </a:p>
          <a:p>
            <a:pPr marL="285750" indent="-285750" algn="just">
              <a:buFont typeface="Arial" pitchFamily="34" charset="0"/>
              <a:buChar char="•"/>
            </a:pPr>
            <a:endParaRPr lang="es-MX" dirty="0">
              <a:solidFill>
                <a:srgbClr val="6A221D"/>
              </a:solidFill>
              <a:latin typeface="Berlin Sans FB" panose="020E0602020502020306" pitchFamily="34" charset="0"/>
            </a:endParaRPr>
          </a:p>
          <a:p>
            <a:pPr marL="285750" indent="-285750" algn="just">
              <a:buFont typeface="Arial" pitchFamily="34" charset="0"/>
              <a:buChar char="•"/>
            </a:pPr>
            <a:r>
              <a:rPr lang="es-MX" dirty="0">
                <a:solidFill>
                  <a:srgbClr val="6A221D"/>
                </a:solidFill>
                <a:latin typeface="Berlin Sans FB" panose="020E0602020502020306" pitchFamily="34" charset="0"/>
              </a:rPr>
              <a:t>Responsabilidad social: condiciones de trabajo, conservación de los recursos hídricos y la reducción de las emisiones de carbono en todo el ciclo de vida del producto. </a:t>
            </a:r>
          </a:p>
        </p:txBody>
      </p:sp>
    </p:spTree>
    <p:extLst>
      <p:ext uri="{BB962C8B-B14F-4D97-AF65-F5344CB8AC3E}">
        <p14:creationId xmlns:p14="http://schemas.microsoft.com/office/powerpoint/2010/main" val="566917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3203848" y="908720"/>
            <a:ext cx="5832648" cy="720080"/>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La importancia de las normas comerciales</a:t>
            </a:r>
          </a:p>
        </p:txBody>
      </p:sp>
      <p:sp>
        <p:nvSpPr>
          <p:cNvPr id="3" name="Rectángulo 2"/>
          <p:cNvSpPr/>
          <p:nvPr/>
        </p:nvSpPr>
        <p:spPr>
          <a:xfrm>
            <a:off x="1547664" y="2636912"/>
            <a:ext cx="6912768" cy="2308324"/>
          </a:xfrm>
          <a:prstGeom prst="rect">
            <a:avLst/>
          </a:prstGeom>
        </p:spPr>
        <p:txBody>
          <a:bodyPr wrap="square">
            <a:spAutoFit/>
          </a:bodyPr>
          <a:lstStyle/>
          <a:p>
            <a:pPr marL="285750" indent="-285750" algn="r">
              <a:buFont typeface="Arial" pitchFamily="34" charset="0"/>
              <a:buChar char="•"/>
            </a:pPr>
            <a:r>
              <a:rPr lang="es-MX" sz="2400" b="1" dirty="0">
                <a:solidFill>
                  <a:srgbClr val="6A221D"/>
                </a:solidFill>
                <a:latin typeface="Berlin Sans FB" panose="020E0602020502020306" pitchFamily="34" charset="0"/>
              </a:rPr>
              <a:t>A nivel multilateral, el GATT permite el uso de normas comerciales siempre y cuando no se apliquen de forma discriminatoria o sirvan para encubrir el proteccionismo (OMC, s.f.). </a:t>
            </a:r>
            <a:br>
              <a:rPr lang="es-MX" sz="2400" b="1" dirty="0">
                <a:solidFill>
                  <a:srgbClr val="6A221D"/>
                </a:solidFill>
                <a:latin typeface="Berlin Sans FB" panose="020E0602020502020306" pitchFamily="34" charset="0"/>
              </a:rPr>
            </a:br>
            <a:endParaRPr lang="es-MX" sz="2400" b="1" dirty="0">
              <a:solidFill>
                <a:srgbClr val="6A221D"/>
              </a:solidFill>
              <a:latin typeface="Berlin Sans FB" panose="020E0602020502020306" pitchFamily="34" charset="0"/>
            </a:endParaRPr>
          </a:p>
        </p:txBody>
      </p:sp>
    </p:spTree>
    <p:extLst>
      <p:ext uri="{BB962C8B-B14F-4D97-AF65-F5344CB8AC3E}">
        <p14:creationId xmlns:p14="http://schemas.microsoft.com/office/powerpoint/2010/main" val="30078015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547664" y="2348880"/>
            <a:ext cx="7124328" cy="3416320"/>
          </a:xfrm>
          <a:prstGeom prst="rect">
            <a:avLst/>
          </a:prstGeom>
        </p:spPr>
        <p:txBody>
          <a:bodyPr wrap="square">
            <a:spAutoFit/>
          </a:bodyPr>
          <a:lstStyle/>
          <a:p>
            <a:pPr algn="just"/>
            <a:r>
              <a:rPr lang="es-MX" dirty="0">
                <a:solidFill>
                  <a:srgbClr val="6A221D"/>
                </a:solidFill>
                <a:latin typeface="Berlin Sans FB" panose="020E0602020502020306" pitchFamily="34" charset="0"/>
              </a:rPr>
              <a:t>Referencias:</a:t>
            </a:r>
          </a:p>
          <a:p>
            <a:pPr algn="just"/>
            <a:endParaRPr lang="es-MX" dirty="0">
              <a:solidFill>
                <a:srgbClr val="6A221D"/>
              </a:solidFill>
              <a:latin typeface="Berlin Sans FB" panose="020E0602020502020306" pitchFamily="34" charset="0"/>
            </a:endParaRPr>
          </a:p>
          <a:p>
            <a:r>
              <a:rPr lang="es-MX" dirty="0">
                <a:solidFill>
                  <a:srgbClr val="6A221D"/>
                </a:solidFill>
                <a:latin typeface="Berlin Sans FB" panose="020E0602020502020306" pitchFamily="34" charset="0"/>
              </a:rPr>
              <a:t>Suominen, K., Shearer, M. y Tres, J. (2017). Nuevas tendencias en los tratados comerciales en América Latina. Modulo II: los ACR como herramientas para acceder a mercados exteriores. BID. Obtenido de </a:t>
            </a:r>
            <a:r>
              <a:rPr lang="es-MX" dirty="0">
                <a:solidFill>
                  <a:srgbClr val="6A221D"/>
                </a:solidFill>
                <a:latin typeface="Berlin Sans FB" panose="020E0602020502020306" pitchFamily="34" charset="0"/>
                <a:hlinkClick r:id="rId2"/>
              </a:rPr>
              <a:t>http://www.iadb.org</a:t>
            </a:r>
            <a:r>
              <a:rPr lang="es-MX" dirty="0">
                <a:solidFill>
                  <a:srgbClr val="6A221D"/>
                </a:solidFill>
                <a:latin typeface="Berlin Sans FB" panose="020E0602020502020306" pitchFamily="34" charset="0"/>
              </a:rPr>
              <a:t>  </a:t>
            </a:r>
            <a:br>
              <a:rPr lang="es-MX" dirty="0">
                <a:solidFill>
                  <a:srgbClr val="6A221D"/>
                </a:solidFill>
                <a:latin typeface="Berlin Sans FB" panose="020E0602020502020306" pitchFamily="34" charset="0"/>
              </a:rPr>
            </a:br>
            <a:endParaRPr lang="es-MX" dirty="0">
              <a:solidFill>
                <a:srgbClr val="6A221D"/>
              </a:solidFill>
              <a:latin typeface="Berlin Sans FB" panose="020E0602020502020306" pitchFamily="34" charset="0"/>
            </a:endParaRPr>
          </a:p>
          <a:p>
            <a:r>
              <a:rPr lang="es-MX" dirty="0">
                <a:solidFill>
                  <a:srgbClr val="6A221D"/>
                </a:solidFill>
                <a:latin typeface="Berlin Sans FB" panose="020E0602020502020306" pitchFamily="34" charset="0"/>
              </a:rPr>
              <a:t>Material del Curso On Line del Banco Interamericano de Desarrollo “Nuevas tendencias en los tratados comerciales en América Latina”.</a:t>
            </a:r>
          </a:p>
          <a:p>
            <a:pPr algn="just"/>
            <a:endParaRPr lang="es-MX" dirty="0"/>
          </a:p>
          <a:p>
            <a:pPr algn="just"/>
            <a:endParaRPr lang="es-MX" dirty="0"/>
          </a:p>
          <a:p>
            <a:pPr algn="just"/>
            <a:endParaRPr lang="es-MX" dirty="0"/>
          </a:p>
        </p:txBody>
      </p:sp>
      <p:sp>
        <p:nvSpPr>
          <p:cNvPr id="5" name="3 Título"/>
          <p:cNvSpPr txBox="1">
            <a:spLocks/>
          </p:cNvSpPr>
          <p:nvPr/>
        </p:nvSpPr>
        <p:spPr>
          <a:xfrm>
            <a:off x="1907704" y="1052736"/>
            <a:ext cx="6764288" cy="936104"/>
          </a:xfrm>
          <a:prstGeom prst="rect">
            <a:avLst/>
          </a:prstGeom>
        </p:spPr>
        <p:txBody>
          <a:bodyPr vert="horz" lIns="91440" tIns="45720" rIns="91440" bIns="45720" rtlCol="0" anchor="ctr">
            <a:noAutofit/>
          </a:bodyPr>
          <a:lstStyle>
            <a:lvl1pPr algn="ctr">
              <a:spcBef>
                <a:spcPct val="0"/>
              </a:spcBef>
              <a:buNone/>
              <a:defRPr sz="3200">
                <a:solidFill>
                  <a:srgbClr val="6A221D"/>
                </a:solidFill>
                <a:effectLst>
                  <a:outerShdw blurRad="38100" dist="38100" dir="2700000" algn="tl">
                    <a:srgbClr val="000000">
                      <a:alpha val="43137"/>
                    </a:srgbClr>
                  </a:outerShdw>
                </a:effectLst>
                <a:latin typeface="Arial" pitchFamily="34" charset="0"/>
                <a:ea typeface="+mj-ea"/>
                <a:cs typeface="Arial" pitchFamily="34" charset="0"/>
              </a:defRPr>
            </a:lvl1pPr>
          </a:lstStyle>
          <a:p>
            <a:r>
              <a:rPr lang="es-MX" dirty="0"/>
              <a:t>Los ACR como herramientas para acceder a mercados exteriores</a:t>
            </a:r>
          </a:p>
        </p:txBody>
      </p:sp>
    </p:spTree>
    <p:extLst>
      <p:ext uri="{BB962C8B-B14F-4D97-AF65-F5344CB8AC3E}">
        <p14:creationId xmlns:p14="http://schemas.microsoft.com/office/powerpoint/2010/main" val="4231115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14414" y="714356"/>
            <a:ext cx="7472386" cy="706090"/>
          </a:xfrm>
        </p:spPr>
        <p:txBody>
          <a:bodyPr/>
          <a:lstStyle/>
          <a:p>
            <a:r>
              <a:rPr lang="es-MX" sz="1800" u="sng" dirty="0" smtClean="0"/>
              <a:t>Tema:</a:t>
            </a:r>
            <a:r>
              <a:rPr lang="es-MX" sz="1800" dirty="0" smtClean="0"/>
              <a:t> Los ACR como herramientas de acceso a los mercados exteriores</a:t>
            </a:r>
            <a:r>
              <a:rPr lang="es-MX" sz="1800" b="1" dirty="0" smtClean="0"/>
              <a:t/>
            </a:r>
            <a:br>
              <a:rPr lang="es-MX" sz="1800" b="1" dirty="0" smtClean="0"/>
            </a:br>
            <a:endParaRPr lang="es-MX" sz="1800" u="sng" dirty="0"/>
          </a:p>
        </p:txBody>
      </p:sp>
      <p:sp>
        <p:nvSpPr>
          <p:cNvPr id="3" name="Marcador de contenido 2"/>
          <p:cNvSpPr>
            <a:spLocks noGrp="1"/>
          </p:cNvSpPr>
          <p:nvPr>
            <p:ph idx="1"/>
          </p:nvPr>
        </p:nvSpPr>
        <p:spPr>
          <a:xfrm>
            <a:off x="1331640" y="1420446"/>
            <a:ext cx="7355160" cy="5032890"/>
          </a:xfrm>
        </p:spPr>
        <p:txBody>
          <a:bodyPr>
            <a:normAutofit fontScale="25000" lnSpcReduction="20000"/>
          </a:bodyPr>
          <a:lstStyle/>
          <a:p>
            <a:pPr marL="0" indent="0" algn="ctr">
              <a:buNone/>
            </a:pPr>
            <a:r>
              <a:rPr lang="es-MX" sz="8600" b="1" u="sng" dirty="0" smtClean="0">
                <a:latin typeface="Arial" panose="020B0604020202020204" pitchFamily="34" charset="0"/>
                <a:cs typeface="Arial" panose="020B0604020202020204" pitchFamily="34" charset="0"/>
              </a:rPr>
              <a:t>Resumen</a:t>
            </a:r>
          </a:p>
          <a:p>
            <a:pPr marL="0" indent="0" algn="ctr">
              <a:buNone/>
            </a:pPr>
            <a:r>
              <a:rPr lang="es-MX" sz="8600" b="1" u="sng" dirty="0" smtClean="0">
                <a:latin typeface="Arial" panose="020B0604020202020204" pitchFamily="34" charset="0"/>
                <a:cs typeface="Arial" panose="020B0604020202020204" pitchFamily="34" charset="0"/>
              </a:rPr>
              <a:t> </a:t>
            </a:r>
          </a:p>
          <a:p>
            <a:pPr algn="just"/>
            <a:r>
              <a:rPr lang="es-MX" sz="8800" dirty="0" smtClean="0"/>
              <a:t>Los aranceles aduaneros constituyen el ámbito más regulado por los Acuerdos Comerciales Regionales (ACR). Po medio de éstos se deben eliminar los derechos de aduana y las regulaciones restrictivas al comercio, según el artículo XXIV del Gatt.</a:t>
            </a:r>
          </a:p>
          <a:p>
            <a:pPr algn="just"/>
            <a:r>
              <a:rPr lang="es-MX" sz="8800" dirty="0" smtClean="0"/>
              <a:t>Los plazos y modalidades para alcanzar la liberalización arancelaria difieren en función de los productos. Los sectores más sensibles se someten a plazos extensos, restricciones cuantitativas o cuotas arancelarias.</a:t>
            </a:r>
          </a:p>
          <a:p>
            <a:pPr algn="just"/>
            <a:r>
              <a:rPr lang="es-MX" sz="8800" dirty="0" smtClean="0"/>
              <a:t>Las reglas de origen establecen las condiciones para el trato preferencial, tan restrictivas como las normas comerciales internacionales y las regulaciones aduaneras.</a:t>
            </a:r>
          </a:p>
          <a:p>
            <a:pPr algn="just">
              <a:buNone/>
            </a:pPr>
            <a:r>
              <a:rPr lang="es-MX" sz="8800" dirty="0" smtClean="0"/>
              <a:t> </a:t>
            </a:r>
          </a:p>
          <a:p>
            <a:pPr algn="just"/>
            <a:r>
              <a:rPr lang="es-MX" sz="8800" b="1" dirty="0" smtClean="0">
                <a:latin typeface="Arial" pitchFamily="34" charset="0"/>
                <a:cs typeface="Arial" pitchFamily="34" charset="0"/>
              </a:rPr>
              <a:t>Palabras Clave</a:t>
            </a:r>
            <a:r>
              <a:rPr lang="es-MX" sz="8800" dirty="0" smtClean="0">
                <a:latin typeface="Arial" pitchFamily="34" charset="0"/>
                <a:cs typeface="Arial" pitchFamily="34" charset="0"/>
              </a:rPr>
              <a:t>: aranceles, reglas de origen, leyes.</a:t>
            </a:r>
            <a:endParaRPr lang="es-MX" sz="8800" dirty="0">
              <a:latin typeface="Arial" pitchFamily="34" charset="0"/>
              <a:cs typeface="Arial" pitchFamily="34" charset="0"/>
            </a:endParaRPr>
          </a:p>
        </p:txBody>
      </p:sp>
    </p:spTree>
    <p:extLst>
      <p:ext uri="{BB962C8B-B14F-4D97-AF65-F5344CB8AC3E}">
        <p14:creationId xmlns:p14="http://schemas.microsoft.com/office/powerpoint/2010/main" val="150933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1800" u="sng" dirty="0" smtClean="0"/>
              <a:t>Topic:</a:t>
            </a:r>
            <a:r>
              <a:rPr lang="es-MX" sz="1800" dirty="0" smtClean="0"/>
              <a:t> RTAs A TOOL TO ACCESS INTERNATIONAL MARKETS</a:t>
            </a:r>
            <a:endParaRPr lang="es-MX" sz="1800" dirty="0">
              <a:effectLst/>
              <a:latin typeface="Arial" pitchFamily="34" charset="0"/>
              <a:cs typeface="Arial" pitchFamily="34" charset="0"/>
            </a:endParaRPr>
          </a:p>
        </p:txBody>
      </p:sp>
      <p:sp>
        <p:nvSpPr>
          <p:cNvPr id="3" name="2 Marcador de contenido"/>
          <p:cNvSpPr>
            <a:spLocks noGrp="1"/>
          </p:cNvSpPr>
          <p:nvPr>
            <p:ph idx="1"/>
          </p:nvPr>
        </p:nvSpPr>
        <p:spPr/>
        <p:txBody>
          <a:bodyPr>
            <a:normAutofit fontScale="70000" lnSpcReduction="20000"/>
          </a:bodyPr>
          <a:lstStyle/>
          <a:p>
            <a:pPr algn="ctr">
              <a:lnSpc>
                <a:spcPct val="90000"/>
              </a:lnSpc>
              <a:buNone/>
            </a:pPr>
            <a:r>
              <a:rPr lang="fr-FR" sz="2400" b="1" u="sng" dirty="0" smtClean="0">
                <a:effectLst>
                  <a:outerShdw blurRad="38100" dist="38100" dir="2700000" algn="tl">
                    <a:srgbClr val="000000">
                      <a:alpha val="43137"/>
                    </a:srgbClr>
                  </a:outerShdw>
                </a:effectLst>
                <a:latin typeface="Arial" pitchFamily="34" charset="0"/>
                <a:cs typeface="Arial" pitchFamily="34" charset="0"/>
              </a:rPr>
              <a:t> Abstract</a:t>
            </a:r>
            <a:r>
              <a:rPr lang="en-US" sz="1600" dirty="0" smtClean="0"/>
              <a:t/>
            </a:r>
            <a:br>
              <a:rPr lang="en-US" sz="1600" dirty="0" smtClean="0"/>
            </a:br>
            <a:endParaRPr lang="en-US" sz="1600" dirty="0" smtClean="0"/>
          </a:p>
          <a:p>
            <a:pPr algn="just">
              <a:lnSpc>
                <a:spcPct val="90000"/>
              </a:lnSpc>
            </a:pPr>
            <a:r>
              <a:rPr lang="en-US" sz="2800" dirty="0" smtClean="0"/>
              <a:t>Customs </a:t>
            </a:r>
            <a:r>
              <a:rPr lang="en-US" sz="2800" dirty="0"/>
              <a:t>tariffs are the most regulated by the Regional Trade Agreements (RTAs). By means of these should be eliminated customs duties and regulations restrictive to trade, according to Article XXIV of the GATT</a:t>
            </a:r>
            <a:r>
              <a:rPr lang="en-US" sz="2800" dirty="0" smtClean="0"/>
              <a:t>.</a:t>
            </a:r>
          </a:p>
          <a:p>
            <a:pPr algn="just">
              <a:lnSpc>
                <a:spcPct val="90000"/>
              </a:lnSpc>
            </a:pPr>
            <a:endParaRPr lang="en-US" sz="2800" dirty="0" smtClean="0"/>
          </a:p>
          <a:p>
            <a:pPr algn="just">
              <a:lnSpc>
                <a:spcPct val="90000"/>
              </a:lnSpc>
            </a:pPr>
            <a:r>
              <a:rPr lang="en-US" sz="2800" dirty="0" smtClean="0"/>
              <a:t>The </a:t>
            </a:r>
            <a:r>
              <a:rPr lang="en-US" sz="2800" dirty="0"/>
              <a:t>terms and modalities for achieving tariff liberalization differ according to the products. The most sensitive sectors are subject to extensive deadlines, quantitative restrictions or tariff quotas</a:t>
            </a:r>
            <a:r>
              <a:rPr lang="en-US" sz="2800" dirty="0" smtClean="0"/>
              <a:t>.</a:t>
            </a:r>
          </a:p>
          <a:p>
            <a:pPr algn="just">
              <a:lnSpc>
                <a:spcPct val="90000"/>
              </a:lnSpc>
            </a:pPr>
            <a:endParaRPr lang="en-US" sz="2800" dirty="0" smtClean="0"/>
          </a:p>
          <a:p>
            <a:pPr algn="just">
              <a:lnSpc>
                <a:spcPct val="90000"/>
              </a:lnSpc>
            </a:pPr>
            <a:r>
              <a:rPr lang="en-US" sz="2800" dirty="0" smtClean="0"/>
              <a:t>The </a:t>
            </a:r>
            <a:r>
              <a:rPr lang="en-US" sz="2800" dirty="0"/>
              <a:t>rules of origin establish the conditions for preferential treatment, as restrictive as international trade rules and customs regulations</a:t>
            </a:r>
            <a:r>
              <a:rPr lang="en-US" sz="2800" dirty="0" smtClean="0"/>
              <a:t>.</a:t>
            </a:r>
          </a:p>
          <a:p>
            <a:pPr marL="0" indent="0" algn="just">
              <a:lnSpc>
                <a:spcPct val="90000"/>
              </a:lnSpc>
              <a:buNone/>
            </a:pPr>
            <a:endParaRPr lang="en-US" sz="2800" dirty="0" smtClean="0"/>
          </a:p>
          <a:p>
            <a:pPr algn="just">
              <a:lnSpc>
                <a:spcPct val="90000"/>
              </a:lnSpc>
              <a:buNone/>
            </a:pPr>
            <a:endParaRPr lang="en-US" sz="2800" dirty="0" smtClean="0"/>
          </a:p>
          <a:p>
            <a:pPr algn="just">
              <a:lnSpc>
                <a:spcPct val="90000"/>
              </a:lnSpc>
              <a:buNone/>
            </a:pPr>
            <a:r>
              <a:rPr lang="en-US" sz="2800" dirty="0" smtClean="0"/>
              <a:t>Keywords: tariffs</a:t>
            </a:r>
            <a:r>
              <a:rPr lang="en-US" sz="2800" dirty="0"/>
              <a:t>, </a:t>
            </a:r>
            <a:r>
              <a:rPr lang="en-US" sz="2800" dirty="0" smtClean="0"/>
              <a:t>origin rules, acts.</a:t>
            </a:r>
          </a:p>
        </p:txBody>
      </p:sp>
    </p:spTree>
    <p:extLst>
      <p:ext uri="{BB962C8B-B14F-4D97-AF65-F5344CB8AC3E}">
        <p14:creationId xmlns:p14="http://schemas.microsoft.com/office/powerpoint/2010/main" val="1839356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3208312" y="404664"/>
            <a:ext cx="5612160" cy="936104"/>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Los ACR como herramientas para acceder a mercados exteriores</a:t>
            </a:r>
          </a:p>
        </p:txBody>
      </p:sp>
      <p:sp>
        <p:nvSpPr>
          <p:cNvPr id="2" name="Rectángulo 1"/>
          <p:cNvSpPr/>
          <p:nvPr/>
        </p:nvSpPr>
        <p:spPr>
          <a:xfrm>
            <a:off x="1763688" y="2060849"/>
            <a:ext cx="6732240" cy="3447098"/>
          </a:xfrm>
          <a:prstGeom prst="rect">
            <a:avLst/>
          </a:prstGeom>
        </p:spPr>
        <p:txBody>
          <a:bodyPr wrap="square">
            <a:spAutoFit/>
          </a:bodyPr>
          <a:lstStyle/>
          <a:p>
            <a:pPr algn="just"/>
            <a:r>
              <a:rPr lang="es-MX" sz="2200" dirty="0">
                <a:solidFill>
                  <a:srgbClr val="6A221D"/>
                </a:solidFill>
                <a:latin typeface="Berlin Sans FB" panose="020E0602020502020306" pitchFamily="34" charset="0"/>
              </a:rPr>
              <a:t>OBJETIVO </a:t>
            </a:r>
            <a:r>
              <a:rPr lang="es-MX" sz="2200" dirty="0" smtClean="0">
                <a:solidFill>
                  <a:srgbClr val="6A221D"/>
                </a:solidFill>
                <a:latin typeface="Berlin Sans FB" panose="020E0602020502020306" pitchFamily="34" charset="0"/>
              </a:rPr>
              <a:t>GENERAL</a:t>
            </a:r>
          </a:p>
          <a:p>
            <a:pPr algn="just"/>
            <a:r>
              <a:rPr lang="es-MX" sz="2200" dirty="0">
                <a:solidFill>
                  <a:srgbClr val="6A221D"/>
                </a:solidFill>
                <a:latin typeface="Berlin Sans FB" panose="020E0602020502020306" pitchFamily="34" charset="0"/>
              </a:rPr>
              <a:t/>
            </a:r>
            <a:br>
              <a:rPr lang="es-MX" sz="2200" dirty="0">
                <a:solidFill>
                  <a:srgbClr val="6A221D"/>
                </a:solidFill>
                <a:latin typeface="Berlin Sans FB" panose="020E0602020502020306" pitchFamily="34" charset="0"/>
              </a:rPr>
            </a:br>
            <a:endParaRPr lang="es-MX" sz="2200" dirty="0">
              <a:solidFill>
                <a:srgbClr val="6A221D"/>
              </a:solidFill>
              <a:latin typeface="Berlin Sans FB" panose="020E0602020502020306" pitchFamily="34" charset="0"/>
            </a:endParaRPr>
          </a:p>
          <a:p>
            <a:pPr algn="just"/>
            <a:r>
              <a:rPr lang="es-MX" sz="2200" dirty="0">
                <a:solidFill>
                  <a:srgbClr val="6A221D"/>
                </a:solidFill>
                <a:latin typeface="Berlin Sans FB" panose="020E0602020502020306" pitchFamily="34" charset="0"/>
              </a:rPr>
              <a:t>Explicar el funcionamiento de los accesos a los mercados a través de los acuerdos comerciales regionales, e introducir a los participantes a cuestiones regulatorias y no arancelarias como las normas comerciales y procedimientos aduaneros</a:t>
            </a:r>
            <a:r>
              <a:rPr lang="es-MX" sz="2200" dirty="0" smtClean="0">
                <a:solidFill>
                  <a:srgbClr val="6A221D"/>
                </a:solidFill>
                <a:latin typeface="Berlin Sans FB" panose="020E0602020502020306" pitchFamily="34" charset="0"/>
              </a:rPr>
              <a:t>.</a:t>
            </a:r>
          </a:p>
          <a:p>
            <a:pPr algn="just"/>
            <a:r>
              <a:rPr lang="es-MX" sz="2200" dirty="0" smtClean="0">
                <a:solidFill>
                  <a:srgbClr val="6A221D"/>
                </a:solidFill>
                <a:latin typeface="Berlin Sans FB" panose="020E0602020502020306" pitchFamily="34" charset="0"/>
              </a:rPr>
              <a:t> </a:t>
            </a:r>
            <a:r>
              <a:rPr lang="es-MX" sz="2800" dirty="0"/>
              <a:t/>
            </a:r>
            <a:br>
              <a:rPr lang="es-MX" sz="2800" dirty="0"/>
            </a:br>
            <a:endParaRPr lang="es-MX" sz="2000" dirty="0"/>
          </a:p>
        </p:txBody>
      </p:sp>
    </p:spTree>
    <p:extLst>
      <p:ext uri="{BB962C8B-B14F-4D97-AF65-F5344CB8AC3E}">
        <p14:creationId xmlns:p14="http://schemas.microsoft.com/office/powerpoint/2010/main" val="1763837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ctrTitle"/>
          </p:nvPr>
        </p:nvSpPr>
        <p:spPr>
          <a:xfrm>
            <a:off x="3136304" y="620688"/>
            <a:ext cx="5612160" cy="936104"/>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Los ACR como herramientas para acceder a mercados exteriores</a:t>
            </a:r>
          </a:p>
        </p:txBody>
      </p:sp>
      <p:sp>
        <p:nvSpPr>
          <p:cNvPr id="2" name="Rectángulo 1"/>
          <p:cNvSpPr/>
          <p:nvPr/>
        </p:nvSpPr>
        <p:spPr>
          <a:xfrm>
            <a:off x="1475656" y="2060848"/>
            <a:ext cx="7196336" cy="3477875"/>
          </a:xfrm>
          <a:prstGeom prst="rect">
            <a:avLst/>
          </a:prstGeom>
        </p:spPr>
        <p:txBody>
          <a:bodyPr wrap="square">
            <a:spAutoFit/>
          </a:bodyPr>
          <a:lstStyle/>
          <a:p>
            <a:r>
              <a:rPr lang="es-MX" sz="2200" dirty="0">
                <a:solidFill>
                  <a:srgbClr val="6A221D"/>
                </a:solidFill>
                <a:latin typeface="Berlin Sans FB" panose="020E0602020502020306" pitchFamily="34" charset="0"/>
              </a:rPr>
              <a:t>OBJETIVOS DE </a:t>
            </a:r>
            <a:r>
              <a:rPr lang="es-MX" sz="2200" dirty="0" smtClean="0">
                <a:solidFill>
                  <a:srgbClr val="6A221D"/>
                </a:solidFill>
                <a:latin typeface="Berlin Sans FB" panose="020E0602020502020306" pitchFamily="34" charset="0"/>
              </a:rPr>
              <a:t>ESPECÍFICOS</a:t>
            </a:r>
            <a:endParaRPr lang="es-MX" sz="2200" dirty="0">
              <a:solidFill>
                <a:srgbClr val="6A221D"/>
              </a:solidFill>
              <a:latin typeface="Berlin Sans FB" panose="020E0602020502020306" pitchFamily="34" charset="0"/>
            </a:endParaRPr>
          </a:p>
          <a:p>
            <a:r>
              <a:rPr lang="es-MX" sz="2200" dirty="0">
                <a:solidFill>
                  <a:srgbClr val="6A221D"/>
                </a:solidFill>
                <a:latin typeface="Berlin Sans FB" panose="020E0602020502020306" pitchFamily="34" charset="0"/>
              </a:rPr>
              <a:t/>
            </a:r>
            <a:br>
              <a:rPr lang="es-MX" sz="2200" dirty="0">
                <a:solidFill>
                  <a:srgbClr val="6A221D"/>
                </a:solidFill>
                <a:latin typeface="Berlin Sans FB" panose="020E0602020502020306" pitchFamily="34" charset="0"/>
              </a:rPr>
            </a:br>
            <a:r>
              <a:rPr lang="es-MX" sz="2200" dirty="0">
                <a:solidFill>
                  <a:srgbClr val="6A221D"/>
                </a:solidFill>
                <a:latin typeface="Berlin Sans FB" panose="020E0602020502020306" pitchFamily="34" charset="0"/>
              </a:rPr>
              <a:t>• Analizar cómo se reducen los aranceles en los ACR.</a:t>
            </a:r>
            <a:br>
              <a:rPr lang="es-MX" sz="2200" dirty="0">
                <a:solidFill>
                  <a:srgbClr val="6A221D"/>
                </a:solidFill>
                <a:latin typeface="Berlin Sans FB" panose="020E0602020502020306" pitchFamily="34" charset="0"/>
              </a:rPr>
            </a:br>
            <a:r>
              <a:rPr lang="es-MX" sz="2200" dirty="0">
                <a:solidFill>
                  <a:srgbClr val="6A221D"/>
                </a:solidFill>
                <a:latin typeface="Berlin Sans FB" panose="020E0602020502020306" pitchFamily="34" charset="0"/>
              </a:rPr>
              <a:t>• Examinar los sectores sensibles</a:t>
            </a:r>
            <a:br>
              <a:rPr lang="es-MX" sz="2200" dirty="0">
                <a:solidFill>
                  <a:srgbClr val="6A221D"/>
                </a:solidFill>
                <a:latin typeface="Berlin Sans FB" panose="020E0602020502020306" pitchFamily="34" charset="0"/>
              </a:rPr>
            </a:br>
            <a:r>
              <a:rPr lang="es-MX" sz="2200" dirty="0">
                <a:solidFill>
                  <a:srgbClr val="6A221D"/>
                </a:solidFill>
                <a:latin typeface="Berlin Sans FB" panose="020E0602020502020306" pitchFamily="34" charset="0"/>
              </a:rPr>
              <a:t>• Considerar reglamentación que califica al comercio,</a:t>
            </a:r>
            <a:br>
              <a:rPr lang="es-MX" sz="2200" dirty="0">
                <a:solidFill>
                  <a:srgbClr val="6A221D"/>
                </a:solidFill>
                <a:latin typeface="Berlin Sans FB" panose="020E0602020502020306" pitchFamily="34" charset="0"/>
              </a:rPr>
            </a:br>
            <a:r>
              <a:rPr lang="es-MX" sz="2200" dirty="0">
                <a:solidFill>
                  <a:srgbClr val="6A221D"/>
                </a:solidFill>
                <a:latin typeface="Berlin Sans FB" panose="020E0602020502020306" pitchFamily="34" charset="0"/>
              </a:rPr>
              <a:t>incluyendo las Reglas de Origen (RdO) y normas comerciales.</a:t>
            </a:r>
            <a:br>
              <a:rPr lang="es-MX" sz="2200" dirty="0">
                <a:solidFill>
                  <a:srgbClr val="6A221D"/>
                </a:solidFill>
                <a:latin typeface="Berlin Sans FB" panose="020E0602020502020306" pitchFamily="34" charset="0"/>
              </a:rPr>
            </a:br>
            <a:r>
              <a:rPr lang="es-MX" sz="2200" dirty="0">
                <a:solidFill>
                  <a:srgbClr val="6A221D"/>
                </a:solidFill>
                <a:latin typeface="Berlin Sans FB" panose="020E0602020502020306" pitchFamily="34" charset="0"/>
              </a:rPr>
              <a:t>• Revisar las disposiciones sobre aduanas y pasos fronterizos en los acuerdos comerciales, y analizar su papel en la facilitación de la circulación de mercancías entre los países. </a:t>
            </a:r>
          </a:p>
        </p:txBody>
      </p:sp>
    </p:spTree>
    <p:extLst>
      <p:ext uri="{BB962C8B-B14F-4D97-AF65-F5344CB8AC3E}">
        <p14:creationId xmlns:p14="http://schemas.microsoft.com/office/powerpoint/2010/main" val="408296998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3059832" y="1052736"/>
            <a:ext cx="5612160" cy="936104"/>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Los ACR como herramientas para acceder a mercados exteriores</a:t>
            </a:r>
          </a:p>
        </p:txBody>
      </p:sp>
      <p:sp>
        <p:nvSpPr>
          <p:cNvPr id="2" name="Rectángulo 1"/>
          <p:cNvSpPr/>
          <p:nvPr/>
        </p:nvSpPr>
        <p:spPr>
          <a:xfrm>
            <a:off x="1475656" y="2204864"/>
            <a:ext cx="7344816" cy="3693319"/>
          </a:xfrm>
          <a:prstGeom prst="rect">
            <a:avLst/>
          </a:prstGeom>
        </p:spPr>
        <p:txBody>
          <a:bodyPr wrap="square">
            <a:spAutoFit/>
          </a:bodyPr>
          <a:lstStyle/>
          <a:p>
            <a:r>
              <a:rPr lang="es-MX" dirty="0">
                <a:solidFill>
                  <a:srgbClr val="6A221D"/>
                </a:solidFill>
                <a:latin typeface="Berlin Sans FB" panose="020E0602020502020306" pitchFamily="34" charset="0"/>
              </a:rPr>
              <a:t>PREGUNTAS ORIENTADORAS DE </a:t>
            </a:r>
            <a:r>
              <a:rPr lang="es-MX" dirty="0" smtClean="0">
                <a:solidFill>
                  <a:srgbClr val="6A221D"/>
                </a:solidFill>
                <a:latin typeface="Berlin Sans FB" panose="020E0602020502020306" pitchFamily="34" charset="0"/>
              </a:rPr>
              <a:t>APRENDIZAJE</a:t>
            </a:r>
          </a:p>
          <a:p>
            <a:endParaRPr lang="es-MX" dirty="0">
              <a:solidFill>
                <a:srgbClr val="6A221D"/>
              </a:solidFill>
              <a:latin typeface="Berlin Sans FB" panose="020E0602020502020306" pitchFamily="34" charset="0"/>
            </a:endParaRPr>
          </a:p>
          <a:p>
            <a:r>
              <a:rPr lang="es-MX" dirty="0" smtClean="0">
                <a:solidFill>
                  <a:srgbClr val="6A221D"/>
                </a:solidFill>
                <a:latin typeface="Berlin Sans FB" panose="020E0602020502020306" pitchFamily="34" charset="0"/>
              </a:rPr>
              <a:t>• </a:t>
            </a:r>
            <a:r>
              <a:rPr lang="es-MX" dirty="0">
                <a:solidFill>
                  <a:srgbClr val="6A221D"/>
                </a:solidFill>
                <a:latin typeface="Berlin Sans FB" panose="020E0602020502020306" pitchFamily="34" charset="0"/>
              </a:rPr>
              <a:t>¿Cuáles son los enfoques que se usan en los acuerdos comerciales</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regionales para la liberalización de aranceles?</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 ¿Cuánto tiempo se toman los países para liberar los aranceles de todos</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sus bienes después de implementar los acuerdos comerciales regionales?</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 ¿Qué es un contingente arancelario?</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 ¿Cuáles son los principales retos que plantean las reglas de origen en</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materia de liberalización comercial?</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 ¿Cuáles son las normas del comercio internacional?</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 ¿Cuáles son los retos a los que se enfrentan las Pequeñas y Medianas</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Empresas (PyME) en relación con el cumplimiento de las normas?</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 ¿Cómo las aduanas y los procedimientos fronterizos afectan al comercio?</a:t>
            </a:r>
          </a:p>
        </p:txBody>
      </p:sp>
    </p:spTree>
    <p:extLst>
      <p:ext uri="{BB962C8B-B14F-4D97-AF65-F5344CB8AC3E}">
        <p14:creationId xmlns:p14="http://schemas.microsoft.com/office/powerpoint/2010/main" val="11679367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2627784" y="1052736"/>
            <a:ext cx="5616624" cy="576064"/>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Los aranceles en los ACR</a:t>
            </a:r>
          </a:p>
        </p:txBody>
      </p:sp>
      <p:sp>
        <p:nvSpPr>
          <p:cNvPr id="2" name="Rectángulo 1"/>
          <p:cNvSpPr/>
          <p:nvPr/>
        </p:nvSpPr>
        <p:spPr>
          <a:xfrm>
            <a:off x="827584" y="2420888"/>
            <a:ext cx="3960440" cy="2862322"/>
          </a:xfrm>
          <a:prstGeom prst="rect">
            <a:avLst/>
          </a:prstGeom>
        </p:spPr>
        <p:txBody>
          <a:bodyPr wrap="square">
            <a:spAutoFit/>
          </a:bodyPr>
          <a:lstStyle/>
          <a:p>
            <a:r>
              <a:rPr lang="es-MX" dirty="0">
                <a:solidFill>
                  <a:srgbClr val="6A221D"/>
                </a:solidFill>
                <a:latin typeface="Berlin Sans FB" panose="020E0602020502020306" pitchFamily="34" charset="0"/>
              </a:rPr>
              <a:t>Tres tipos de liberalización arancelaria</a:t>
            </a:r>
            <a:r>
              <a:rPr lang="es-MX" dirty="0" smtClean="0">
                <a:solidFill>
                  <a:srgbClr val="6A221D"/>
                </a:solidFill>
                <a:latin typeface="Berlin Sans FB" panose="020E0602020502020306" pitchFamily="34" charset="0"/>
              </a:rPr>
              <a:t>:</a:t>
            </a:r>
          </a:p>
          <a:p>
            <a:r>
              <a:rPr lang="es-MX" dirty="0" smtClean="0">
                <a:solidFill>
                  <a:srgbClr val="6A221D"/>
                </a:solidFill>
                <a:latin typeface="Berlin Sans FB" panose="020E0602020502020306" pitchFamily="34" charset="0"/>
              </a:rPr>
              <a:t> </a:t>
            </a:r>
            <a:endParaRPr lang="es-MX" dirty="0">
              <a:solidFill>
                <a:srgbClr val="6A221D"/>
              </a:solidFill>
              <a:latin typeface="Berlin Sans FB" panose="020E0602020502020306" pitchFamily="34" charset="0"/>
            </a:endParaRPr>
          </a:p>
          <a:p>
            <a:pPr marL="342900" indent="-342900">
              <a:buFont typeface="+mj-lt"/>
              <a:buAutoNum type="alphaUcPeriod"/>
            </a:pPr>
            <a:r>
              <a:rPr lang="es-MX" dirty="0">
                <a:solidFill>
                  <a:srgbClr val="6A221D"/>
                </a:solidFill>
                <a:latin typeface="Berlin Sans FB" panose="020E0602020502020306" pitchFamily="34" charset="0"/>
              </a:rPr>
              <a:t>L</a:t>
            </a:r>
            <a:r>
              <a:rPr lang="es-MX" dirty="0" smtClean="0">
                <a:solidFill>
                  <a:srgbClr val="6A221D"/>
                </a:solidFill>
                <a:latin typeface="Berlin Sans FB" panose="020E0602020502020306" pitchFamily="34" charset="0"/>
              </a:rPr>
              <a:t>iberalización </a:t>
            </a:r>
            <a:r>
              <a:rPr lang="es-MX" dirty="0">
                <a:solidFill>
                  <a:srgbClr val="6A221D"/>
                </a:solidFill>
                <a:latin typeface="Berlin Sans FB" panose="020E0602020502020306" pitchFamily="34" charset="0"/>
              </a:rPr>
              <a:t>por canastas de productos</a:t>
            </a:r>
          </a:p>
          <a:p>
            <a:pPr marL="342900" indent="-342900">
              <a:buFont typeface="+mj-lt"/>
              <a:buAutoNum type="alphaUcPeriod"/>
            </a:pPr>
            <a:r>
              <a:rPr lang="es-MX" dirty="0" smtClean="0">
                <a:solidFill>
                  <a:srgbClr val="6A221D"/>
                </a:solidFill>
                <a:latin typeface="Berlin Sans FB" panose="020E0602020502020306" pitchFamily="34" charset="0"/>
              </a:rPr>
              <a:t>Liberalización </a:t>
            </a:r>
            <a:r>
              <a:rPr lang="es-MX" dirty="0">
                <a:solidFill>
                  <a:srgbClr val="6A221D"/>
                </a:solidFill>
                <a:latin typeface="Berlin Sans FB" panose="020E0602020502020306" pitchFamily="34" charset="0"/>
              </a:rPr>
              <a:t>por sectores</a:t>
            </a:r>
          </a:p>
          <a:p>
            <a:pPr marL="342900" indent="-342900">
              <a:buFont typeface="+mj-lt"/>
              <a:buAutoNum type="alphaUcPeriod"/>
            </a:pPr>
            <a:r>
              <a:rPr lang="es-MX" dirty="0">
                <a:solidFill>
                  <a:srgbClr val="6A221D"/>
                </a:solidFill>
                <a:latin typeface="Berlin Sans FB" panose="020E0602020502020306" pitchFamily="34" charset="0"/>
              </a:rPr>
              <a:t>L</a:t>
            </a:r>
            <a:r>
              <a:rPr lang="es-MX" dirty="0" smtClean="0">
                <a:solidFill>
                  <a:srgbClr val="6A221D"/>
                </a:solidFill>
                <a:latin typeface="Berlin Sans FB" panose="020E0602020502020306" pitchFamily="34" charset="0"/>
              </a:rPr>
              <a:t>iberalización </a:t>
            </a:r>
            <a:r>
              <a:rPr lang="es-MX" dirty="0">
                <a:solidFill>
                  <a:srgbClr val="6A221D"/>
                </a:solidFill>
                <a:latin typeface="Berlin Sans FB" panose="020E0602020502020306" pitchFamily="34" charset="0"/>
              </a:rPr>
              <a:t>mediante aranceles </a:t>
            </a:r>
            <a:r>
              <a:rPr lang="es-MX" dirty="0" smtClean="0">
                <a:solidFill>
                  <a:srgbClr val="6A221D"/>
                </a:solidFill>
                <a:latin typeface="Berlin Sans FB" panose="020E0602020502020306" pitchFamily="34" charset="0"/>
              </a:rPr>
              <a:t>preferenciales</a:t>
            </a:r>
          </a:p>
          <a:p>
            <a:pPr marL="285750" indent="-285750">
              <a:buFont typeface="Arial" pitchFamily="34" charset="0"/>
              <a:buChar char="•"/>
            </a:pPr>
            <a:endParaRPr lang="es-MX" dirty="0">
              <a:solidFill>
                <a:srgbClr val="6A221D"/>
              </a:solidFill>
              <a:latin typeface="Berlin Sans FB" panose="020E0602020502020306" pitchFamily="34" charset="0"/>
            </a:endParaRPr>
          </a:p>
          <a:p>
            <a:pPr algn="r"/>
            <a:r>
              <a:rPr lang="es-MX" dirty="0">
                <a:solidFill>
                  <a:srgbClr val="6A221D"/>
                </a:solidFill>
                <a:latin typeface="Berlin Sans FB" panose="020E0602020502020306" pitchFamily="34" charset="0"/>
              </a:rPr>
              <a:t>(Estevadeordal, Shearer y Suominen, 2009a). </a:t>
            </a:r>
          </a:p>
        </p:txBody>
      </p:sp>
      <p:sp>
        <p:nvSpPr>
          <p:cNvPr id="3" name="Rectángulo 2"/>
          <p:cNvSpPr/>
          <p:nvPr/>
        </p:nvSpPr>
        <p:spPr>
          <a:xfrm>
            <a:off x="4864496" y="2132857"/>
            <a:ext cx="4099992" cy="2862322"/>
          </a:xfrm>
          <a:prstGeom prst="rect">
            <a:avLst/>
          </a:prstGeom>
        </p:spPr>
        <p:txBody>
          <a:bodyPr wrap="square">
            <a:spAutoFit/>
          </a:bodyPr>
          <a:lstStyle/>
          <a:p>
            <a:r>
              <a:rPr lang="es-MX" dirty="0" smtClean="0">
                <a:solidFill>
                  <a:srgbClr val="6A221D"/>
                </a:solidFill>
                <a:latin typeface="Berlin Sans FB" panose="020E0602020502020306" pitchFamily="34" charset="0"/>
              </a:rPr>
              <a:t>A. La </a:t>
            </a:r>
            <a:r>
              <a:rPr lang="es-MX" dirty="0">
                <a:solidFill>
                  <a:srgbClr val="6A221D"/>
                </a:solidFill>
                <a:latin typeface="Berlin Sans FB" panose="020E0602020502020306" pitchFamily="34" charset="0"/>
              </a:rPr>
              <a:t>liberalización por canastas </a:t>
            </a:r>
          </a:p>
          <a:p>
            <a:endParaRPr lang="es-MX" dirty="0">
              <a:solidFill>
                <a:srgbClr val="6A221D"/>
              </a:solidFill>
              <a:latin typeface="Berlin Sans FB" panose="020E0602020502020306" pitchFamily="34" charset="0"/>
            </a:endParaRPr>
          </a:p>
          <a:p>
            <a:pPr algn="just"/>
            <a:r>
              <a:rPr lang="es-MX" dirty="0">
                <a:solidFill>
                  <a:srgbClr val="6A221D"/>
                </a:solidFill>
                <a:latin typeface="Berlin Sans FB" panose="020E0602020502020306" pitchFamily="34" charset="0"/>
              </a:rPr>
              <a:t>A</a:t>
            </a:r>
            <a:r>
              <a:rPr lang="es-MX" dirty="0" smtClean="0">
                <a:solidFill>
                  <a:srgbClr val="6A221D"/>
                </a:solidFill>
                <a:latin typeface="Berlin Sans FB" panose="020E0602020502020306" pitchFamily="34" charset="0"/>
              </a:rPr>
              <a:t>signa</a:t>
            </a:r>
            <a:r>
              <a:rPr lang="es-MX" dirty="0">
                <a:solidFill>
                  <a:srgbClr val="6A221D"/>
                </a:solidFill>
                <a:latin typeface="Berlin Sans FB" panose="020E0602020502020306" pitchFamily="34" charset="0"/>
              </a:rPr>
              <a:t>, en el programa de eliminación</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arancelaria, a todos los productos a un conjunto de categorías diferenciadas, proporcionando a cada una de ellas un marco temporal y una trayectoria hacia la eliminación completa de aranceles para los bienes que se originan en uno o varios de los países socios del ACR. </a:t>
            </a:r>
          </a:p>
        </p:txBody>
      </p:sp>
    </p:spTree>
    <p:extLst>
      <p:ext uri="{BB962C8B-B14F-4D97-AF65-F5344CB8AC3E}">
        <p14:creationId xmlns:p14="http://schemas.microsoft.com/office/powerpoint/2010/main" val="3576432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2699792" y="1052736"/>
            <a:ext cx="5972200" cy="576064"/>
          </a:xfrm>
        </p:spPr>
        <p:txBody>
          <a:bodyPr vert="horz" lIns="91440" tIns="45720" rIns="91440" bIns="45720" rtlCol="0" anchor="ctr">
            <a:noAutofit/>
          </a:bodyPr>
          <a:lstStyle/>
          <a:p>
            <a:r>
              <a:rPr lang="es-MX" sz="3200" dirty="0">
                <a:solidFill>
                  <a:srgbClr val="6A221D"/>
                </a:solidFill>
                <a:latin typeface="Arial" pitchFamily="34" charset="0"/>
                <a:ea typeface="+mj-ea"/>
                <a:cs typeface="Arial" pitchFamily="34" charset="0"/>
              </a:rPr>
              <a:t>Los aranceles en los ACR</a:t>
            </a:r>
          </a:p>
        </p:txBody>
      </p:sp>
      <p:sp>
        <p:nvSpPr>
          <p:cNvPr id="2" name="Rectángulo 1"/>
          <p:cNvSpPr/>
          <p:nvPr/>
        </p:nvSpPr>
        <p:spPr>
          <a:xfrm>
            <a:off x="827584" y="2492896"/>
            <a:ext cx="3960440" cy="2862322"/>
          </a:xfrm>
          <a:prstGeom prst="rect">
            <a:avLst/>
          </a:prstGeom>
        </p:spPr>
        <p:txBody>
          <a:bodyPr wrap="square">
            <a:spAutoFit/>
          </a:bodyPr>
          <a:lstStyle/>
          <a:p>
            <a:r>
              <a:rPr lang="es-MX" dirty="0" smtClean="0">
                <a:solidFill>
                  <a:srgbClr val="6A221D"/>
                </a:solidFill>
                <a:latin typeface="Berlin Sans FB" panose="020E0602020502020306" pitchFamily="34" charset="0"/>
              </a:rPr>
              <a:t>B. La </a:t>
            </a:r>
            <a:r>
              <a:rPr lang="es-MX" dirty="0">
                <a:solidFill>
                  <a:srgbClr val="6A221D"/>
                </a:solidFill>
                <a:latin typeface="Berlin Sans FB" panose="020E0602020502020306" pitchFamily="34" charset="0"/>
              </a:rPr>
              <a:t>liberalización por sectores:</a:t>
            </a:r>
          </a:p>
          <a:p>
            <a:endParaRPr lang="es-MX" dirty="0">
              <a:solidFill>
                <a:srgbClr val="6A221D"/>
              </a:solidFill>
              <a:latin typeface="Berlin Sans FB" panose="020E0602020502020306" pitchFamily="34" charset="0"/>
            </a:endParaRPr>
          </a:p>
          <a:p>
            <a:pPr algn="just"/>
            <a:r>
              <a:rPr lang="es-MX" dirty="0">
                <a:solidFill>
                  <a:srgbClr val="6A221D"/>
                </a:solidFill>
                <a:latin typeface="Berlin Sans FB" panose="020E0602020502020306" pitchFamily="34" charset="0"/>
              </a:rPr>
              <a:t>S</a:t>
            </a:r>
            <a:r>
              <a:rPr lang="es-MX" dirty="0" smtClean="0">
                <a:solidFill>
                  <a:srgbClr val="6A221D"/>
                </a:solidFill>
                <a:latin typeface="Berlin Sans FB" panose="020E0602020502020306" pitchFamily="34" charset="0"/>
              </a:rPr>
              <a:t>omete </a:t>
            </a:r>
            <a:r>
              <a:rPr lang="es-MX" dirty="0">
                <a:solidFill>
                  <a:srgbClr val="6A221D"/>
                </a:solidFill>
                <a:latin typeface="Berlin Sans FB" panose="020E0602020502020306" pitchFamily="34" charset="0"/>
              </a:rPr>
              <a:t>todos los productos industriales a un calendario general de eliminación arancelaria, a la vez que utiliza listas</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separadas de excepciones y anexos separados o protocolos, que regulan</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el trato otorgado a productos tales como los productos agrícolas, la pesca</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y productos agrícolas procesados. </a:t>
            </a:r>
          </a:p>
        </p:txBody>
      </p:sp>
      <p:sp>
        <p:nvSpPr>
          <p:cNvPr id="3" name="Rectángulo 2"/>
          <p:cNvSpPr/>
          <p:nvPr/>
        </p:nvSpPr>
        <p:spPr>
          <a:xfrm>
            <a:off x="4936504" y="1772817"/>
            <a:ext cx="4099992" cy="4247317"/>
          </a:xfrm>
          <a:prstGeom prst="rect">
            <a:avLst/>
          </a:prstGeom>
        </p:spPr>
        <p:txBody>
          <a:bodyPr wrap="square">
            <a:spAutoFit/>
          </a:bodyPr>
          <a:lstStyle/>
          <a:p>
            <a:r>
              <a:rPr lang="es-MX" dirty="0" smtClean="0">
                <a:solidFill>
                  <a:srgbClr val="6A221D"/>
                </a:solidFill>
                <a:latin typeface="Berlin Sans FB" panose="020E0602020502020306" pitchFamily="34" charset="0"/>
              </a:rPr>
              <a:t>C. La </a:t>
            </a:r>
            <a:r>
              <a:rPr lang="es-MX" dirty="0">
                <a:solidFill>
                  <a:srgbClr val="6A221D"/>
                </a:solidFill>
                <a:latin typeface="Berlin Sans FB" panose="020E0602020502020306" pitchFamily="34" charset="0"/>
              </a:rPr>
              <a:t>liberalización mediante aranceles preferenciales:</a:t>
            </a:r>
          </a:p>
          <a:p>
            <a:endParaRPr lang="es-MX" dirty="0">
              <a:solidFill>
                <a:srgbClr val="6A221D"/>
              </a:solidFill>
              <a:latin typeface="Berlin Sans FB" panose="020E0602020502020306" pitchFamily="34" charset="0"/>
            </a:endParaRPr>
          </a:p>
          <a:p>
            <a:pPr algn="just"/>
            <a:r>
              <a:rPr lang="es-MX" dirty="0">
                <a:solidFill>
                  <a:srgbClr val="6A221D"/>
                </a:solidFill>
                <a:latin typeface="Berlin Sans FB" panose="020E0602020502020306" pitchFamily="34" charset="0"/>
              </a:rPr>
              <a:t>A</a:t>
            </a:r>
            <a:r>
              <a:rPr lang="es-MX" dirty="0" smtClean="0">
                <a:solidFill>
                  <a:srgbClr val="6A221D"/>
                </a:solidFill>
                <a:latin typeface="Berlin Sans FB" panose="020E0602020502020306" pitchFamily="34" charset="0"/>
              </a:rPr>
              <a:t>rancel </a:t>
            </a:r>
            <a:r>
              <a:rPr lang="es-MX" dirty="0">
                <a:solidFill>
                  <a:srgbClr val="6A221D"/>
                </a:solidFill>
                <a:latin typeface="Berlin Sans FB" panose="020E0602020502020306" pitchFamily="34" charset="0"/>
              </a:rPr>
              <a:t>preferencial final o margen preferencial. Adopta un enfoque de lista positiva hacia las concesiones en el que los calendarios incluyen los productos a los que se aplican las disposiciones del</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ACR relativas al acceso al mercado, en vez de aplicar el enfoque de la</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“lista negativa”, en la que el calendario específica a qué productos no</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se aplican estas disposiciones y se presta, por ello, en mayor medida,</a:t>
            </a:r>
            <a:br>
              <a:rPr lang="es-MX" dirty="0">
                <a:solidFill>
                  <a:srgbClr val="6A221D"/>
                </a:solidFill>
                <a:latin typeface="Berlin Sans FB" panose="020E0602020502020306" pitchFamily="34" charset="0"/>
              </a:rPr>
            </a:br>
            <a:r>
              <a:rPr lang="es-MX" dirty="0">
                <a:solidFill>
                  <a:srgbClr val="6A221D"/>
                </a:solidFill>
                <a:latin typeface="Berlin Sans FB" panose="020E0602020502020306" pitchFamily="34" charset="0"/>
              </a:rPr>
              <a:t>a convertirse en un acuerdo parcial. </a:t>
            </a:r>
          </a:p>
        </p:txBody>
      </p:sp>
    </p:spTree>
    <p:extLst>
      <p:ext uri="{BB962C8B-B14F-4D97-AF65-F5344CB8AC3E}">
        <p14:creationId xmlns:p14="http://schemas.microsoft.com/office/powerpoint/2010/main" val="161608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3136</TotalTime>
  <Words>1721</Words>
  <Application>Microsoft Office PowerPoint</Application>
  <PresentationFormat>Presentación en pantalla (4:3)</PresentationFormat>
  <Paragraphs>183</Paragraphs>
  <Slides>27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27</vt:i4>
      </vt:variant>
    </vt:vector>
  </HeadingPairs>
  <TitlesOfParts>
    <vt:vector size="31" baseType="lpstr">
      <vt:lpstr>Arial</vt:lpstr>
      <vt:lpstr>Berlin Sans FB</vt:lpstr>
      <vt:lpstr>Calibri</vt:lpstr>
      <vt:lpstr>Tema de Office</vt:lpstr>
      <vt:lpstr>UNIVERSIDAD AUTÓNOMA DEL ESTADO DE HIDALGO</vt:lpstr>
      <vt:lpstr>Presentación de PowerPoint</vt:lpstr>
      <vt:lpstr>Tema: Los ACR como herramientas de acceso a los mercados exteriores </vt:lpstr>
      <vt:lpstr>Topic: RTAs A TOOL TO ACCESS INTERNATIONAL MARKETS</vt:lpstr>
      <vt:lpstr>Los ACR como herramientas para acceder a mercados exteriores</vt:lpstr>
      <vt:lpstr>Los ACR como herramientas para acceder a mercados exteriores</vt:lpstr>
      <vt:lpstr>Los ACR como herramientas para acceder a mercados exteriores</vt:lpstr>
      <vt:lpstr>Los aranceles en los ACR</vt:lpstr>
      <vt:lpstr>Los aranceles en los ACR</vt:lpstr>
      <vt:lpstr>Los aranceles en los ACR</vt:lpstr>
      <vt:lpstr>Los aranceles en los ACR</vt:lpstr>
      <vt:lpstr>Los aranceles en los ACR</vt:lpstr>
      <vt:lpstr>Los aranceles en los ACR</vt:lpstr>
      <vt:lpstr>Los aranceles en los ACR</vt:lpstr>
      <vt:lpstr>Los aranceles en los ACR</vt:lpstr>
      <vt:lpstr>Los contingentes arancelarios y las excepciones en los ACR</vt:lpstr>
      <vt:lpstr>Los contingentes arancelarios y las excepciones en los ACR</vt:lpstr>
      <vt:lpstr>Los contingentes arancelarios y las excepciones en los ACR</vt:lpstr>
      <vt:lpstr>Armonización de las Reglas de Origen Preferenciales y Acumulación de Origen</vt:lpstr>
      <vt:lpstr>Armonización de las Reglas de Origen Preferenciales y Acumulación de Origen</vt:lpstr>
      <vt:lpstr>Armonización de las Reglas de Origen Preferenciales y Acumulación de Origen</vt:lpstr>
      <vt:lpstr>Armonización de las Reglas de Origen Preferenciales y Acumulación de Origen</vt:lpstr>
      <vt:lpstr>Armonización de las Reglas de Origen Preferenciales y Acumulación de Origen</vt:lpstr>
      <vt:lpstr>La importancia de las normas comerciales</vt:lpstr>
      <vt:lpstr>La importancia de las normas comerciales</vt:lpstr>
      <vt:lpstr>La importancia de las normas comerciales</vt:lpstr>
      <vt:lpstr>Presentación de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JettaB</cp:lastModifiedBy>
  <cp:revision>167</cp:revision>
  <dcterms:created xsi:type="dcterms:W3CDTF">2017-05-28T03:12:25Z</dcterms:created>
  <dcterms:modified xsi:type="dcterms:W3CDTF">2017-08-30T04:36:26Z</dcterms:modified>
</cp:coreProperties>
</file>