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8" r:id="rId4"/>
    <p:sldId id="257" r:id="rId5"/>
    <p:sldId id="260" r:id="rId6"/>
    <p:sldId id="258" r:id="rId7"/>
    <p:sldId id="262" r:id="rId8"/>
    <p:sldId id="263" r:id="rId9"/>
    <p:sldId id="264" r:id="rId10"/>
    <p:sldId id="265" r:id="rId11"/>
    <p:sldId id="266" r:id="rId12"/>
    <p:sldId id="26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3200" dirty="0"/>
              <a:t>¿POR QUÉ NO SE HACE UNA TESIS</a:t>
            </a:r>
            <a:r>
              <a:rPr lang="es-MX" sz="3200" dirty="0" smtClean="0"/>
              <a:t>?</a:t>
            </a:r>
            <a:r>
              <a:rPr lang="es-MX" sz="3200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7320" y="1417638"/>
            <a:ext cx="5626968" cy="50356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dirty="0"/>
              <a:t>Porque no es requisito </a:t>
            </a:r>
            <a:r>
              <a:rPr lang="es-MX" dirty="0" smtClean="0"/>
              <a:t>de titulación</a:t>
            </a:r>
            <a:r>
              <a:rPr lang="es-MX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Porque existen </a:t>
            </a:r>
            <a:r>
              <a:rPr lang="es-MX" dirty="0" smtClean="0"/>
              <a:t>opciones alternativas de titulación.</a:t>
            </a:r>
            <a:endParaRPr lang="es-MX" dirty="0"/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Desinterés.</a:t>
            </a:r>
          </a:p>
          <a:p>
            <a:pPr marL="514350" indent="-514350">
              <a:buAutoNum type="arabicPeriod"/>
            </a:pPr>
            <a:r>
              <a:rPr lang="es-MX" dirty="0"/>
              <a:t>No existe un tema atrayente a desarrollar.</a:t>
            </a:r>
          </a:p>
          <a:p>
            <a:pPr marL="514350" indent="-514350">
              <a:buAutoNum type="arabicPeriod"/>
            </a:pPr>
            <a:r>
              <a:rPr lang="es-MX" dirty="0"/>
              <a:t>Falta de tiempo por compromisos laborales.</a:t>
            </a:r>
          </a:p>
          <a:p>
            <a:pPr marL="514350" indent="-514350">
              <a:buAutoNum type="arabicPeriod"/>
            </a:pPr>
            <a:endParaRPr lang="es-MX" sz="2800" dirty="0"/>
          </a:p>
          <a:p>
            <a:endParaRPr lang="es-MX" dirty="0"/>
          </a:p>
        </p:txBody>
      </p:sp>
      <p:pic>
        <p:nvPicPr>
          <p:cNvPr id="4" name="5 Imagen" descr="images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1556792"/>
            <a:ext cx="2127180" cy="257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7664" y="692696"/>
            <a:ext cx="7139136" cy="5832648"/>
          </a:xfrm>
        </p:spPr>
        <p:txBody>
          <a:bodyPr/>
          <a:lstStyle/>
          <a:p>
            <a:pPr marL="514350" indent="-514350" algn="just">
              <a:buNone/>
            </a:pPr>
            <a:r>
              <a:rPr lang="es-MX" sz="2800" dirty="0" smtClean="0"/>
              <a:t>6. Cambio </a:t>
            </a:r>
            <a:r>
              <a:rPr lang="es-MX" sz="2800" dirty="0"/>
              <a:t>de residencia del país en donde se hicieron los estudios universitarios.</a:t>
            </a:r>
          </a:p>
          <a:p>
            <a:pPr marL="514350" indent="-514350" algn="just">
              <a:buAutoNum type="arabicPeriod" startAt="7"/>
            </a:pPr>
            <a:r>
              <a:rPr lang="es-MX" sz="2800" dirty="0"/>
              <a:t>Ausencia de apoyo en asesoría por especialistas disciplinares y/o metodológicos.</a:t>
            </a:r>
          </a:p>
          <a:p>
            <a:pPr marL="514350" indent="-514350" algn="just">
              <a:buAutoNum type="arabicPeriod" startAt="7"/>
            </a:pPr>
            <a:r>
              <a:rPr lang="es-MX" sz="2800" dirty="0"/>
              <a:t>Falta de recursos económicos.</a:t>
            </a:r>
          </a:p>
          <a:p>
            <a:pPr algn="just">
              <a:buNone/>
            </a:pPr>
            <a:r>
              <a:rPr lang="es-MX" sz="2800" dirty="0"/>
              <a:t>9.  Compromisos familiares.</a:t>
            </a:r>
          </a:p>
          <a:p>
            <a:pPr algn="just">
              <a:buNone/>
            </a:pPr>
            <a:r>
              <a:rPr lang="es-MX" sz="2800" dirty="0"/>
              <a:t>10. No es requisito para el desarrollo laboral.</a:t>
            </a:r>
          </a:p>
          <a:p>
            <a:pPr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3 Imagen" descr="TQCAZF9NMSCAWF8XYPCA31GCA8CALKVNUFCA3X5HMHCACHNPG3CAT9NAA3CAFP1UDMCA943U1ZCAH2ZUYECA7NGX4FCAW9ZJJ4CA5SCJMBCA4RW23BCA4K05IICAWDIASXCANSD7PFCAC70MV2CA25DP0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4496480"/>
            <a:ext cx="4643470" cy="20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6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_tradnl" altLang="es-MX" sz="2400" dirty="0">
                <a:latin typeface="Arial" panose="020B0604020202020204" pitchFamily="34" charset="0"/>
              </a:rPr>
              <a:t>García de Alba, Elvira Pompeya, (2000) </a:t>
            </a:r>
            <a:r>
              <a:rPr lang="es-ES_tradnl" altLang="es-MX" sz="2400" i="1" dirty="0" smtClean="0">
                <a:latin typeface="Arial" panose="020B0604020202020204" pitchFamily="34" charset="0"/>
              </a:rPr>
              <a:t>“</a:t>
            </a:r>
            <a:r>
              <a:rPr lang="es-ES_tradnl" altLang="es-MX" sz="2400" b="1" i="1" dirty="0" smtClean="0">
                <a:latin typeface="Arial" panose="020B0604020202020204" pitchFamily="34" charset="0"/>
              </a:rPr>
              <a:t>Metodología </a:t>
            </a:r>
            <a:r>
              <a:rPr lang="es-ES_tradnl" altLang="es-MX" sz="2400" b="1" i="1" dirty="0">
                <a:latin typeface="Arial" panose="020B0604020202020204" pitchFamily="34" charset="0"/>
              </a:rPr>
              <a:t>de la </a:t>
            </a:r>
            <a:r>
              <a:rPr lang="es-ES_tradnl" altLang="es-MX" sz="2400" b="1" i="1" dirty="0" smtClean="0">
                <a:latin typeface="Arial" panose="020B0604020202020204" pitchFamily="34" charset="0"/>
              </a:rPr>
              <a:t>Investigación”. </a:t>
            </a:r>
            <a:r>
              <a:rPr lang="es-ES_tradnl" altLang="es-MX" sz="2400" dirty="0" smtClean="0">
                <a:latin typeface="Arial" panose="020B0604020202020204" pitchFamily="34" charset="0"/>
              </a:rPr>
              <a:t>México. </a:t>
            </a:r>
            <a:r>
              <a:rPr lang="es-ES_tradnl" altLang="es-MX" sz="2400" dirty="0">
                <a:latin typeface="Arial" panose="020B0604020202020204" pitchFamily="34" charset="0"/>
              </a:rPr>
              <a:t>Nueva Imagen</a:t>
            </a:r>
            <a:r>
              <a:rPr lang="es-ES_tradnl" altLang="es-MX" sz="2400" dirty="0" smtClean="0">
                <a:latin typeface="Arial" panose="020B0604020202020204" pitchFamily="34" charset="0"/>
              </a:rPr>
              <a:t>.</a:t>
            </a:r>
          </a:p>
          <a:p>
            <a:endParaRPr lang="es-ES_tradnl" altLang="es-MX" sz="2400" dirty="0">
              <a:latin typeface="Arial" panose="020B0604020202020204" pitchFamily="34" charset="0"/>
            </a:endParaRPr>
          </a:p>
          <a:p>
            <a:r>
              <a:rPr lang="es-ES_tradnl" altLang="es-MX" sz="2400" dirty="0">
                <a:latin typeface="Arial" panose="020B0604020202020204" pitchFamily="34" charset="0"/>
              </a:rPr>
              <a:t>http://</a:t>
            </a:r>
            <a:r>
              <a:rPr lang="es-ES_tradnl" altLang="es-MX" sz="2400" dirty="0" smtClean="0">
                <a:latin typeface="Arial" panose="020B0604020202020204" pitchFamily="34" charset="0"/>
              </a:rPr>
              <a:t>profesores.fi-b.unam.mx/jlfl/Seminario_IEE/Seminario_IEE_Tema_1.pdf</a:t>
            </a:r>
            <a:endParaRPr lang="es-ES_tradnl" altLang="es-MX" sz="2400" dirty="0">
              <a:latin typeface="Arial" panose="020B0604020202020204" pitchFamily="34" charset="0"/>
            </a:endParaRPr>
          </a:p>
          <a:p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700808"/>
            <a:ext cx="7355160" cy="4425355"/>
          </a:xfrm>
        </p:spPr>
        <p:txBody>
          <a:bodyPr>
            <a:normAutofit/>
          </a:bodyPr>
          <a:lstStyle/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lvl="1"/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¿</a:t>
            </a:r>
            <a:r>
              <a:rPr lang="es-MX" dirty="0">
                <a:latin typeface="Arial" pitchFamily="34" charset="0"/>
                <a:cs typeface="Arial" pitchFamily="34" charset="0"/>
              </a:rPr>
              <a:t>Q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ué es una tesis?</a:t>
            </a:r>
          </a:p>
          <a:p>
            <a:pPr lvl="1"/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Eva Luz Pichardo Zaragoza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– diciembre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2016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557808"/>
            <a:ext cx="6995120" cy="1143000"/>
          </a:xfrm>
        </p:spPr>
        <p:txBody>
          <a:bodyPr/>
          <a:lstStyle/>
          <a:p>
            <a:r>
              <a:rPr lang="es-MX" sz="3200" dirty="0" smtClean="0"/>
              <a:t>Aprobado en la academia de metodología </a:t>
            </a:r>
            <a:endParaRPr lang="es-MX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3768" y="2132856"/>
            <a:ext cx="5904656" cy="3672408"/>
          </a:xfrm>
        </p:spPr>
        <p:txBody>
          <a:bodyPr>
            <a:normAutofit fontScale="92500"/>
          </a:bodyPr>
          <a:lstStyle/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Chávez Gallardo Celia</a:t>
            </a: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García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Velázquez Ma. Del Rosario </a:t>
            </a:r>
          </a:p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Hernández Gracia Tirso Javier </a:t>
            </a:r>
          </a:p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Martínez Ramos Carla </a:t>
            </a: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Mendoza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Moheno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Jessica </a:t>
            </a:r>
          </a:p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Pichardo Zaragoza Eva Luz </a:t>
            </a:r>
          </a:p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Rodríguez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Juárez Cristina </a:t>
            </a:r>
          </a:p>
          <a:p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¿Que 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una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tesis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?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00201"/>
            <a:ext cx="7355160" cy="4061048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 marL="0" indent="0"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thesis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 more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complete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document to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obtain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academic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degree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 It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covers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many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requirements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be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obtained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those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requirements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asked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for by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many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institutions.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However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it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no longer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done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various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reasons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this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presentation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we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will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be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able to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see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every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angle</a:t>
            </a:r>
          </a:p>
          <a:p>
            <a:pPr algn="just">
              <a:lnSpc>
                <a:spcPct val="90000"/>
              </a:lnSpc>
              <a:buNone/>
            </a:pPr>
            <a:endParaRPr lang="fr-F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dirty="0">
                <a:latin typeface="Arial" pitchFamily="34" charset="0"/>
                <a:cs typeface="Arial" pitchFamily="34" charset="0"/>
              </a:rPr>
              <a:t>Thesis</a:t>
            </a:r>
            <a:r>
              <a:rPr lang="fr-FR" dirty="0">
                <a:latin typeface="Arial" pitchFamily="34" charset="0"/>
                <a:cs typeface="Arial" pitchFamily="34" charset="0"/>
              </a:rPr>
              <a:t>, Investigation, </a:t>
            </a:r>
            <a:r>
              <a:rPr lang="fr-FR" dirty="0">
                <a:latin typeface="Arial" pitchFamily="34" charset="0"/>
                <a:cs typeface="Arial" pitchFamily="34" charset="0"/>
              </a:rPr>
              <a:t>Degree</a:t>
            </a:r>
            <a:r>
              <a:rPr lang="fr-FR" dirty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>
                <a:latin typeface="Arial" pitchFamily="34" charset="0"/>
                <a:cs typeface="Arial" pitchFamily="34" charset="0"/>
              </a:rPr>
              <a:t>Academic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Degree</a:t>
            </a:r>
            <a:r>
              <a:rPr lang="fr-FR" dirty="0"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2146250"/>
          </a:xfrm>
        </p:spPr>
        <p:txBody>
          <a:bodyPr/>
          <a:lstStyle/>
          <a:p>
            <a:r>
              <a:rPr lang="es-ES" sz="4800" dirty="0"/>
              <a:t>¿QUÈ ES UNA TESIS?</a:t>
            </a:r>
            <a:endParaRPr lang="es-MX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Marcador de conteni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924944"/>
            <a:ext cx="5328592" cy="3183458"/>
          </a:xfrm>
        </p:spPr>
      </p:pic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548680"/>
            <a:ext cx="7355160" cy="5577483"/>
          </a:xfrm>
        </p:spPr>
        <p:txBody>
          <a:bodyPr>
            <a:normAutofit/>
          </a:bodyPr>
          <a:lstStyle/>
          <a:p>
            <a:pPr algn="just"/>
            <a:r>
              <a:rPr lang="es-ES" sz="1900" dirty="0">
                <a:solidFill>
                  <a:schemeClr val="tx1"/>
                </a:solidFill>
              </a:rPr>
              <a:t>La palabra tesis proviene del latín </a:t>
            </a:r>
            <a:r>
              <a:rPr lang="es-ES" sz="1900" i="1" dirty="0"/>
              <a:t>“</a:t>
            </a:r>
            <a:r>
              <a:rPr lang="es-ES" sz="1900" i="1" dirty="0"/>
              <a:t>thesis</a:t>
            </a:r>
            <a:r>
              <a:rPr lang="es-ES" sz="1900" i="1" dirty="0"/>
              <a:t>” </a:t>
            </a:r>
            <a:r>
              <a:rPr lang="es-ES" sz="1900" dirty="0">
                <a:solidFill>
                  <a:schemeClr val="tx1"/>
                </a:solidFill>
              </a:rPr>
              <a:t>y significa </a:t>
            </a:r>
            <a:r>
              <a:rPr lang="es-ES" sz="1900" dirty="0"/>
              <a:t>“conclusión, que se mantiene por razonamiento</a:t>
            </a:r>
            <a:r>
              <a:rPr lang="es-ES" sz="1900" dirty="0">
                <a:solidFill>
                  <a:schemeClr val="bg1">
                    <a:lumMod val="50000"/>
                  </a:schemeClr>
                </a:solidFill>
              </a:rPr>
              <a:t>”,</a:t>
            </a:r>
            <a:r>
              <a:rPr lang="es-ES" sz="1900" dirty="0">
                <a:solidFill>
                  <a:schemeClr val="tx1"/>
                </a:solidFill>
              </a:rPr>
              <a:t> la aplicación de esta acepción se puede aplicar a una infinidad de propuestas.</a:t>
            </a:r>
          </a:p>
          <a:p>
            <a:pPr algn="just"/>
            <a:endParaRPr lang="es-ES" sz="1900" dirty="0">
              <a:solidFill>
                <a:schemeClr val="tx1"/>
              </a:solidFill>
            </a:endParaRPr>
          </a:p>
          <a:p>
            <a:pPr algn="just"/>
            <a:r>
              <a:rPr lang="es-ES" sz="1900" dirty="0">
                <a:solidFill>
                  <a:schemeClr val="tx1"/>
                </a:solidFill>
              </a:rPr>
              <a:t>Comúnmente el significado en la Universidad </a:t>
            </a:r>
            <a:r>
              <a:rPr lang="es-ES" sz="1900" dirty="0" smtClean="0">
                <a:solidFill>
                  <a:schemeClr val="tx1"/>
                </a:solidFill>
              </a:rPr>
              <a:t>“</a:t>
            </a:r>
            <a:r>
              <a:rPr lang="es-ES" sz="1900" dirty="0">
                <a:solidFill>
                  <a:schemeClr val="tx1"/>
                </a:solidFill>
              </a:rPr>
              <a:t>la tesis es la disertación escrita presentada para obtener el titulo de licenciatura, de maestría o de doctorado”, generalmente este trabajo se presenta al concluir los estudios, pero que se puede empezar en los últimos </a:t>
            </a:r>
            <a:r>
              <a:rPr lang="es-ES" sz="1900" dirty="0" smtClean="0">
                <a:solidFill>
                  <a:schemeClr val="tx1"/>
                </a:solidFill>
              </a:rPr>
              <a:t>semestres.</a:t>
            </a:r>
            <a:endParaRPr lang="es-ES" sz="1900" dirty="0">
              <a:solidFill>
                <a:schemeClr val="tx1"/>
              </a:solidFill>
            </a:endParaRPr>
          </a:p>
          <a:p>
            <a:pPr algn="just"/>
            <a:endParaRPr lang="es-ES" sz="1900" dirty="0">
              <a:solidFill>
                <a:schemeClr val="tx1"/>
              </a:solidFill>
            </a:endParaRPr>
          </a:p>
          <a:p>
            <a:pPr algn="just"/>
            <a:r>
              <a:rPr lang="es-ES" sz="1900" dirty="0">
                <a:solidFill>
                  <a:schemeClr val="tx1"/>
                </a:solidFill>
              </a:rPr>
              <a:t>Es un informe que concierne a un problema o conjunto de problemas en un área definida de la ciencia y explica lo que se sabe de él previamente, lo que se haría para resolverlo, lo que sus resultados significan, y dónde o cómo se pueden proponer progresos, más allá del campo delimitado por el trabajo.</a:t>
            </a:r>
          </a:p>
          <a:p>
            <a:pPr marL="0" indent="0" algn="ctr">
              <a:buNone/>
            </a:pPr>
            <a:endParaRPr lang="es-MX" sz="2400" dirty="0"/>
          </a:p>
        </p:txBody>
      </p:sp>
      <p:pic>
        <p:nvPicPr>
          <p:cNvPr id="7" name="3 Imagen" descr="images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5301208"/>
            <a:ext cx="3384376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620688"/>
            <a:ext cx="6995120" cy="796950"/>
          </a:xfrm>
        </p:spPr>
        <p:txBody>
          <a:bodyPr/>
          <a:lstStyle/>
          <a:p>
            <a:r>
              <a:rPr lang="es-ES" dirty="0"/>
              <a:t>REQUISITOS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393304" y="1600200"/>
            <a:ext cx="7355160" cy="45259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dirty="0">
                <a:solidFill>
                  <a:schemeClr val="tx2"/>
                </a:solidFill>
              </a:rPr>
              <a:t>Debe ser objetiva, basarse en hechos y no en prejuicios o pareceres.</a:t>
            </a:r>
          </a:p>
          <a:p>
            <a:pPr algn="just">
              <a:buFont typeface="Wingdings" pitchFamily="2" charset="2"/>
              <a:buChar char="Ø"/>
            </a:pPr>
            <a:endParaRPr lang="es-E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s-ES" dirty="0">
                <a:solidFill>
                  <a:schemeClr val="tx2"/>
                </a:solidFill>
              </a:rPr>
              <a:t> Debe ser única y original, es decir, </a:t>
            </a:r>
          </a:p>
          <a:p>
            <a:pPr algn="just">
              <a:buNone/>
            </a:pPr>
            <a:r>
              <a:rPr lang="es-ES" dirty="0">
                <a:solidFill>
                  <a:schemeClr val="tx2"/>
                </a:solidFill>
              </a:rPr>
              <a:t>proponer ideas propias del autor y </a:t>
            </a:r>
          </a:p>
          <a:p>
            <a:pPr algn="just">
              <a:buNone/>
            </a:pPr>
            <a:r>
              <a:rPr lang="es-ES" dirty="0">
                <a:solidFill>
                  <a:schemeClr val="tx2"/>
                </a:solidFill>
              </a:rPr>
              <a:t>no de los autores de trabajos ya </a:t>
            </a:r>
            <a:endParaRPr lang="es-ES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ES" dirty="0" smtClean="0">
                <a:solidFill>
                  <a:schemeClr val="tx2"/>
                </a:solidFill>
              </a:rPr>
              <a:t>publicados</a:t>
            </a:r>
            <a:r>
              <a:rPr lang="es-ES" dirty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s-E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s-ES" dirty="0">
                <a:solidFill>
                  <a:schemeClr val="tx2"/>
                </a:solidFill>
              </a:rPr>
              <a:t> Debe ser clara y precisa, para lo cual </a:t>
            </a:r>
          </a:p>
          <a:p>
            <a:pPr algn="just">
              <a:buNone/>
            </a:pPr>
            <a:r>
              <a:rPr lang="es-ES" dirty="0">
                <a:solidFill>
                  <a:schemeClr val="tx2"/>
                </a:solidFill>
              </a:rPr>
              <a:t>conviene formularla en forma de oración completa.</a:t>
            </a:r>
          </a:p>
          <a:p>
            <a:pPr algn="just">
              <a:buFont typeface="Wingdings" pitchFamily="2" charset="2"/>
              <a:buChar char="Ø"/>
            </a:pPr>
            <a:endParaRPr lang="es-E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s-ES" dirty="0">
                <a:solidFill>
                  <a:schemeClr val="tx2"/>
                </a:solidFill>
              </a:rPr>
              <a:t> Debe ser específica y no caer en generalizaciones.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7" name="3 Imagen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980" y="2060848"/>
            <a:ext cx="2057452" cy="243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74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485800"/>
            <a:ext cx="6995120" cy="1143000"/>
          </a:xfrm>
        </p:spPr>
        <p:txBody>
          <a:bodyPr/>
          <a:lstStyle/>
          <a:p>
            <a:pPr algn="l"/>
            <a:r>
              <a:rPr lang="es-ES" sz="2800" dirty="0"/>
              <a:t>¿POR QUÈ SE HACE UNA TESIS?</a:t>
            </a:r>
            <a:endParaRPr lang="es-MX" sz="28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537320" y="1927373"/>
            <a:ext cx="7355160" cy="4525963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ES" sz="2000" dirty="0"/>
              <a:t>Requisito de </a:t>
            </a:r>
            <a:r>
              <a:rPr lang="es-ES" sz="2000" dirty="0" smtClean="0"/>
              <a:t>titulación </a:t>
            </a:r>
            <a:r>
              <a:rPr lang="es-ES" sz="2000" dirty="0"/>
              <a:t>en licenciatura, especialidad, </a:t>
            </a:r>
            <a:r>
              <a:rPr lang="es-ES" sz="2000" dirty="0" smtClean="0"/>
              <a:t>maestría </a:t>
            </a:r>
            <a:r>
              <a:rPr lang="es-ES" sz="2000" dirty="0"/>
              <a:t>, doctorado y post doctorado.</a:t>
            </a:r>
          </a:p>
          <a:p>
            <a:pPr marL="457200" indent="-457200" algn="just"/>
            <a:endParaRPr lang="es-ES" sz="2000" dirty="0"/>
          </a:p>
          <a:p>
            <a:pPr marL="457200" indent="-457200" algn="just">
              <a:buAutoNum type="arabicPeriod" startAt="2"/>
            </a:pPr>
            <a:r>
              <a:rPr lang="es-ES" sz="2000" dirty="0"/>
              <a:t>Poner en </a:t>
            </a:r>
            <a:r>
              <a:rPr lang="es-ES" sz="2000" dirty="0" smtClean="0"/>
              <a:t>práctica </a:t>
            </a:r>
            <a:r>
              <a:rPr lang="es-ES" sz="2000" dirty="0"/>
              <a:t>los conocimientos aprendidos como estudiante del nivel que se desea alcanzar el grado.</a:t>
            </a:r>
          </a:p>
          <a:p>
            <a:pPr marL="457200" indent="-457200" algn="just">
              <a:buAutoNum type="arabicPeriod" startAt="2"/>
            </a:pPr>
            <a:endParaRPr lang="es-ES" sz="2000" dirty="0"/>
          </a:p>
          <a:p>
            <a:pPr marL="457200" indent="-457200" algn="just">
              <a:buFont typeface="Arial" pitchFamily="34" charset="0"/>
              <a:buAutoNum type="arabicPeriod" startAt="2"/>
            </a:pPr>
            <a:r>
              <a:rPr lang="es-ES" sz="2000" dirty="0"/>
              <a:t>Beneficios económicos, como un pasaje a un ingreso mayor, a un empleo académico o aplicado, al inicio de la carrera.</a:t>
            </a:r>
          </a:p>
          <a:p>
            <a:pPr marL="457200" indent="-457200" algn="just"/>
            <a:endParaRPr lang="es-ES" sz="2000" dirty="0"/>
          </a:p>
          <a:p>
            <a:pPr marL="457200" indent="-457200" algn="just">
              <a:buFont typeface="Arial" pitchFamily="34" charset="0"/>
              <a:buAutoNum type="arabicPeriod" startAt="2"/>
            </a:pPr>
            <a:r>
              <a:rPr lang="es-ES" sz="2000" dirty="0"/>
              <a:t>Beneficios intelectuales, pues las investigaciones ofrecen muchos retos y oportunidades sobre los cuales pensar y problemas conceptuales, metodológicos y prácticos que resolver.</a:t>
            </a:r>
          </a:p>
        </p:txBody>
      </p:sp>
      <p:pic>
        <p:nvPicPr>
          <p:cNvPr id="7" name="3 Imagen" descr="LTCAG31Q8NCAAMPDWDCADR2P9MCA1TY6XECA3FS405CAOIABRBCAL5ULIZCAX4ESZ1CA7HYKOGCAA8BNYCCAOA7KY1CAH1CWRTCA92SE5FCAHI9VIBCAT15KZPCAWU2I2QCAD9I38JCA3UFW2ECA0L57S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399584"/>
            <a:ext cx="1594521" cy="130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8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5312" y="620688"/>
            <a:ext cx="7355160" cy="5505475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 startAt="5"/>
            </a:pPr>
            <a:r>
              <a:rPr lang="es-ES" sz="2000" dirty="0" smtClean="0"/>
              <a:t>El nivel educativo internacional más alto requiere presentar una tesis o disertación que se pueda publicar, que sea fruto de una investigación original y que represente una contribución significativa al conocimiento .</a:t>
            </a:r>
          </a:p>
          <a:p>
            <a:pPr marL="457200" indent="-457200" algn="just">
              <a:buAutoNum type="arabicPeriod" startAt="5"/>
            </a:pPr>
            <a:endParaRPr lang="es-ES" sz="20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 startAt="5"/>
            </a:pPr>
            <a:r>
              <a:rPr lang="es-ES" sz="2000" dirty="0" smtClean="0"/>
              <a:t>Organismos internacionales valoran de manera significativa que un candidato haya realizado publicaciones. En algunos se encontrará que el haber realizado publicaciones es, muchas veces, un requisito indispensable.</a:t>
            </a:r>
            <a:endParaRPr lang="es-E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2800" dirty="0"/>
          </a:p>
        </p:txBody>
      </p:sp>
      <p:pic>
        <p:nvPicPr>
          <p:cNvPr id="4" name="4 Imagen" descr="8XCA4AIYNMCARLIJ8SCADY0NRUCABFT7QZCA40OHC2CAZR4SC3CA1642GWCARKGJ3VCAO0HW8VCATUCYZHCAN56DY6CAKNO4I8CAPXWW69CALC0NDZCA19F2KHCA0EVLRKCA0BI5PFCAPNCX78CA4HBFY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4437112"/>
            <a:ext cx="1857388" cy="2304256"/>
          </a:xfrm>
          <a:prstGeom prst="rect">
            <a:avLst/>
          </a:prstGeom>
        </p:spPr>
      </p:pic>
      <p:pic>
        <p:nvPicPr>
          <p:cNvPr id="5" name="3 Imagen" descr="images 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437112"/>
            <a:ext cx="2714644" cy="185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46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622</Words>
  <Application>Microsoft Office PowerPoint</Application>
  <PresentationFormat>Presentación en pantalla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Berlin Sans FB</vt:lpstr>
      <vt:lpstr>Wingdings</vt:lpstr>
      <vt:lpstr>Tema de Office</vt:lpstr>
      <vt:lpstr>UNIVERSIDAD AUTÓNOMA DEL ESTADO DE HIDALGO</vt:lpstr>
      <vt:lpstr>Presentación de PowerPoint</vt:lpstr>
      <vt:lpstr>Aprobado en la academia de metodología </vt:lpstr>
      <vt:lpstr>Tema: ¿Que es una tesis?</vt:lpstr>
      <vt:lpstr>¿QUÈ ES UNA TESIS?</vt:lpstr>
      <vt:lpstr>Presentación de PowerPoint</vt:lpstr>
      <vt:lpstr>REQUISITOS</vt:lpstr>
      <vt:lpstr>¿POR QUÈ SE HACE UNA TESIS?</vt:lpstr>
      <vt:lpstr>Presentación de PowerPoint</vt:lpstr>
      <vt:lpstr>¿POR QUÉ NO SE HACE UNA TESIS? </vt:lpstr>
      <vt:lpstr>Presentación de PowerPoint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29</cp:revision>
  <dcterms:created xsi:type="dcterms:W3CDTF">2014-12-12T16:57:31Z</dcterms:created>
  <dcterms:modified xsi:type="dcterms:W3CDTF">2016-09-28T18:16:47Z</dcterms:modified>
</cp:coreProperties>
</file>