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t>16/05/2016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13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13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13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2153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192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lonsocontreraspinguino/inform" TargetMode="External"/><Relationship Id="rId2" Type="http://schemas.openxmlformats.org/officeDocument/2006/relationships/hyperlink" Target="http://www.cca.org.mx/cca/cursos/informatica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Conceptos básicos: ¿qué es fila, columna, celda, libro y hoja?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Gloria 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Arial" pitchFamily="34" charset="0"/>
                <a:cs typeface="Arial" pitchFamily="34" charset="0"/>
              </a:rPr>
              <a:t>Basics: What is row, column, cell, sheet, Excel workbook?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The spreadsheet is made up of basic elements such as columns, rows, cells and leaves that form a workbook; each meets specific performance characteristics and helps the management is very friendly excel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16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fr-FR" sz="2800" b="1" dirty="0">
                <a:latin typeface="Arial" pitchFamily="34" charset="0"/>
                <a:cs typeface="Arial" pitchFamily="34" charset="0"/>
              </a:rPr>
              <a:t>Keywords: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row, column, cell, sheet, excel, excel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workbook.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Conceptos básicos: ¿qué es fila, columna, celda, libro y hoja?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b="1" dirty="0" smtClean="0">
                <a:latin typeface="+mn-lt"/>
              </a:rPr>
              <a:t>Fila:</a:t>
            </a:r>
            <a:r>
              <a:rPr lang="es-MX" dirty="0" smtClean="0">
                <a:latin typeface="+mn-lt"/>
              </a:rPr>
              <a:t> Es el grupo de celdas que se encuentran en forma horizontal en el libro de trabajo, se identifican a través de números siendo las cabeceras de las filas y van desde 1 hasta 65536.</a:t>
            </a:r>
            <a:endParaRPr lang="es-MX" b="1" dirty="0">
              <a:latin typeface="+mn-lt"/>
            </a:endParaRPr>
          </a:p>
        </p:txBody>
      </p:sp>
      <p:pic>
        <p:nvPicPr>
          <p:cNvPr id="6" name="5 Marcador de contenido" descr="Recorte de pantalla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2521744"/>
            <a:ext cx="3467100" cy="2682875"/>
          </a:xfrm>
        </p:spPr>
      </p:pic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220072" y="2708920"/>
            <a:ext cx="3456384" cy="216024"/>
          </a:xfrm>
          <a:prstGeom prst="rect">
            <a:avLst/>
          </a:prstGeom>
          <a:solidFill>
            <a:srgbClr val="00B05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5652120" y="5188549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76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Conceptos básicos: ¿qué es fila, columna, celda, libro y hoja?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Marcador de contenido" descr="Recorte de pantalla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319" y="1600200"/>
            <a:ext cx="2250099" cy="4525963"/>
          </a:xfrm>
        </p:spPr>
      </p:pic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b="1" dirty="0" smtClean="0">
                <a:latin typeface="+mn-lt"/>
              </a:rPr>
              <a:t>Columna:</a:t>
            </a:r>
            <a:r>
              <a:rPr lang="es-MX" dirty="0" smtClean="0">
                <a:latin typeface="+mn-lt"/>
              </a:rPr>
              <a:t> Agrupación de celdas de manera vertical, se identifican normalmente por medio de letras que se encuentran en la parte superior desde la A, B, C, D…Z; AA, BB, CC, … ZZ, siendo su cabecera, en total existen 16384.</a:t>
            </a:r>
            <a:endParaRPr lang="es-MX" b="1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987824" y="1628800"/>
            <a:ext cx="720080" cy="4464496"/>
          </a:xfrm>
          <a:prstGeom prst="rect">
            <a:avLst/>
          </a:prstGeom>
          <a:solidFill>
            <a:srgbClr val="FFFF0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691680" y="6080921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83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Conceptos básicos: ¿qué es fila, columna, celda, libro y hoja?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  <p:pic>
        <p:nvPicPr>
          <p:cNvPr id="6" name="5 Marcador de contenido" descr="Recorte de pantalla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87" y="3086894"/>
            <a:ext cx="2524125" cy="1552575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b="1" dirty="0" smtClean="0">
                <a:latin typeface="+mn-lt"/>
              </a:rPr>
              <a:t>Celda: </a:t>
            </a:r>
            <a:r>
              <a:rPr lang="es-MX" dirty="0" smtClean="0">
                <a:latin typeface="+mn-lt"/>
              </a:rPr>
              <a:t>Es la intersección de una fila y una columna, contiene datos como texto, números, fechas, funciones, fórmulas, porcentajes, entre otras; igualmente cálculos con datos o instrucciones de otras hojas o libros de trabajo.</a:t>
            </a:r>
            <a:endParaRPr lang="es-MX" b="1" dirty="0">
              <a:latin typeface="+mn-lt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940152" y="3287264"/>
            <a:ext cx="792088" cy="213744"/>
          </a:xfrm>
          <a:prstGeom prst="rect">
            <a:avLst/>
          </a:prstGeom>
          <a:solidFill>
            <a:srgbClr val="7030A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12 CuadroTexto"/>
          <p:cNvSpPr txBox="1"/>
          <p:nvPr/>
        </p:nvSpPr>
        <p:spPr>
          <a:xfrm>
            <a:off x="5508104" y="4717404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5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Conceptos básicos: ¿qué es fila, columna, celda, libro y hoja?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b="1" dirty="0" smtClean="0">
                <a:latin typeface="+mj-lt"/>
              </a:rPr>
              <a:t>Libro de trabajo Excel:</a:t>
            </a:r>
            <a:r>
              <a:rPr lang="es-MX" dirty="0" smtClean="0">
                <a:latin typeface="+mj-lt"/>
              </a:rPr>
              <a:t> Es el archivo que contiene una o varias hojas de cálculo permitiendo la introducción y almacenamiento de datos; en la barra de título se muestra el nombre y se puede cambiar al momento de guardar el archivo.</a:t>
            </a:r>
            <a:endParaRPr lang="es-MX" b="1" dirty="0">
              <a:latin typeface="+mj-lt"/>
            </a:endParaRPr>
          </a:p>
        </p:txBody>
      </p:sp>
      <p:pic>
        <p:nvPicPr>
          <p:cNvPr id="5" name="Marcador de contenido 4" descr="Recorte de pantalla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4439747" cy="2361359"/>
          </a:xfrm>
        </p:spPr>
      </p:pic>
      <p:sp>
        <p:nvSpPr>
          <p:cNvPr id="13" name="13 Rectángulo"/>
          <p:cNvSpPr/>
          <p:nvPr/>
        </p:nvSpPr>
        <p:spPr>
          <a:xfrm>
            <a:off x="2867437" y="2033552"/>
            <a:ext cx="792088" cy="128844"/>
          </a:xfrm>
          <a:prstGeom prst="rect">
            <a:avLst/>
          </a:prstGeom>
          <a:solidFill>
            <a:srgbClr val="FFC00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7" name="Imagen 6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67" y="5065417"/>
            <a:ext cx="3698078" cy="464410"/>
          </a:xfrm>
          <a:prstGeom prst="rect">
            <a:avLst/>
          </a:prstGeom>
        </p:spPr>
      </p:pic>
      <p:sp>
        <p:nvSpPr>
          <p:cNvPr id="15" name="13 Rectángulo"/>
          <p:cNvSpPr/>
          <p:nvPr/>
        </p:nvSpPr>
        <p:spPr>
          <a:xfrm>
            <a:off x="1521994" y="5065417"/>
            <a:ext cx="3698078" cy="457550"/>
          </a:xfrm>
          <a:prstGeom prst="rect">
            <a:avLst/>
          </a:prstGeom>
          <a:solidFill>
            <a:srgbClr val="FFC00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cxnSp>
        <p:nvCxnSpPr>
          <p:cNvPr id="11" name="Conector recto 10"/>
          <p:cNvCxnSpPr>
            <a:stCxn id="13" idx="2"/>
          </p:cNvCxnSpPr>
          <p:nvPr/>
        </p:nvCxnSpPr>
        <p:spPr>
          <a:xfrm flipH="1">
            <a:off x="1521994" y="2162396"/>
            <a:ext cx="1741487" cy="2903021"/>
          </a:xfrm>
          <a:prstGeom prst="line">
            <a:avLst/>
          </a:prstGeom>
          <a:ln w="38100">
            <a:solidFill>
              <a:srgbClr val="6A22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stCxn id="13" idx="2"/>
          </p:cNvCxnSpPr>
          <p:nvPr/>
        </p:nvCxnSpPr>
        <p:spPr>
          <a:xfrm>
            <a:off x="3263481" y="2162396"/>
            <a:ext cx="1949964" cy="2903021"/>
          </a:xfrm>
          <a:prstGeom prst="line">
            <a:avLst/>
          </a:prstGeom>
          <a:ln w="38100">
            <a:solidFill>
              <a:srgbClr val="6A22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2 CuadroTexto"/>
          <p:cNvSpPr txBox="1"/>
          <p:nvPr/>
        </p:nvSpPr>
        <p:spPr>
          <a:xfrm>
            <a:off x="1951413" y="5602943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i="1" dirty="0" smtClean="0">
                <a:latin typeface="Arial" pitchFamily="34" charset="0"/>
                <a:cs typeface="Arial" pitchFamily="34" charset="0"/>
              </a:rPr>
              <a:t>Fuente: Captura de pantalla de la</a:t>
            </a:r>
          </a:p>
          <a:p>
            <a:pPr algn="ctr"/>
            <a:r>
              <a:rPr lang="es-MX" sz="1400" i="1" dirty="0">
                <a:latin typeface="Arial" pitchFamily="34" charset="0"/>
                <a:cs typeface="Arial" pitchFamily="34" charset="0"/>
              </a:rPr>
              <a:t>a</a:t>
            </a:r>
            <a:r>
              <a:rPr lang="es-MX" sz="1400" i="1" dirty="0" smtClean="0">
                <a:latin typeface="Arial" pitchFamily="34" charset="0"/>
                <a:cs typeface="Arial" pitchFamily="34" charset="0"/>
              </a:rPr>
              <a:t>plicación Microsoft Excel 2013</a:t>
            </a:r>
            <a:endParaRPr lang="es-MX" sz="1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Conceptos básicos: ¿qué es fila, columna, celda, libro y hoja?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8</a:t>
            </a:fld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b="1" dirty="0" smtClean="0">
                <a:latin typeface="+mn-lt"/>
              </a:rPr>
              <a:t>Hoja de trabajo:</a:t>
            </a:r>
            <a:r>
              <a:rPr lang="es-MX" dirty="0" smtClean="0">
                <a:latin typeface="+mn-lt"/>
              </a:rPr>
              <a:t> Es igualmente conocida como hoja de cálculo, se encuentra conformada por filas, columnas y celdas; el conjunto de estas forman el libro de trabajo.</a:t>
            </a:r>
            <a:endParaRPr lang="es-MX" b="1" dirty="0">
              <a:latin typeface="+mn-lt"/>
            </a:endParaRPr>
          </a:p>
        </p:txBody>
      </p:sp>
      <p:pic>
        <p:nvPicPr>
          <p:cNvPr id="6" name="Marcador de contenido 5" descr="Recorte de pantalla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16819"/>
            <a:ext cx="4005808" cy="2160232"/>
          </a:xfrm>
        </p:spPr>
      </p:pic>
      <p:pic>
        <p:nvPicPr>
          <p:cNvPr id="10" name="Imagen 9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941168"/>
            <a:ext cx="3544869" cy="628596"/>
          </a:xfrm>
          <a:prstGeom prst="rect">
            <a:avLst/>
          </a:prstGeom>
        </p:spPr>
      </p:pic>
      <p:cxnSp>
        <p:nvCxnSpPr>
          <p:cNvPr id="14" name="Conector recto 13"/>
          <p:cNvCxnSpPr/>
          <p:nvPr/>
        </p:nvCxnSpPr>
        <p:spPr>
          <a:xfrm>
            <a:off x="5220072" y="3861048"/>
            <a:ext cx="288032" cy="1080120"/>
          </a:xfrm>
          <a:prstGeom prst="line">
            <a:avLst/>
          </a:prstGeom>
          <a:ln w="38100">
            <a:solidFill>
              <a:srgbClr val="6A22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6084168" y="3861048"/>
            <a:ext cx="2448272" cy="1224136"/>
          </a:xfrm>
          <a:prstGeom prst="line">
            <a:avLst/>
          </a:prstGeom>
          <a:ln w="38100">
            <a:solidFill>
              <a:srgbClr val="6A22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3 Rectángulo"/>
          <p:cNvSpPr/>
          <p:nvPr/>
        </p:nvSpPr>
        <p:spPr>
          <a:xfrm>
            <a:off x="5228310" y="3776561"/>
            <a:ext cx="927865" cy="175721"/>
          </a:xfrm>
          <a:prstGeom prst="rect">
            <a:avLst/>
          </a:prstGeom>
          <a:solidFill>
            <a:srgbClr val="92D05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2" name="13 Rectángulo"/>
          <p:cNvSpPr/>
          <p:nvPr/>
        </p:nvSpPr>
        <p:spPr>
          <a:xfrm>
            <a:off x="5402298" y="5025655"/>
            <a:ext cx="3130142" cy="314694"/>
          </a:xfrm>
          <a:prstGeom prst="rect">
            <a:avLst/>
          </a:prstGeom>
          <a:solidFill>
            <a:srgbClr val="92D050">
              <a:alpha val="31000"/>
            </a:srgbClr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5671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Referencias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331639" y="1816468"/>
            <a:ext cx="7606209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CAVSI. (2014).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Computer, Audio, Video, Systems 	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Integrator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www.cavsi.com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CCA. (s.f.).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electrónica de cálculo 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		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http://www.cca.org.mx/cca/cursos/informatica-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html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/excel_tutor.htm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CCM.Enciclopedia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(Marzo de 2016).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 de cálculo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Recuperado el 	2016, de ¿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 una hoja de cálculo?: 	http://es.ccm.net/contents/662-hoja-de-calculo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Contreras, A. (s.f.).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Hojas de cálculo: Definición, usos, características, 	ventajas y desventajas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Recuperado el 2016, de 	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https://sites.google.com/site/alonsocontreraspinguino/inform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atica-v-1/modulo-l/hoja-de-calculo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Microsoft. (2016). </a:t>
            </a:r>
            <a:r>
              <a:rPr kumimoji="0" lang="es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Microsoft Excel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www.microsoft.com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505</Words>
  <Application>Microsoft Office PowerPoint</Application>
  <PresentationFormat>Presentación en pantalla (4:3)</PresentationFormat>
  <Paragraphs>57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</vt:lpstr>
      <vt:lpstr>Calibri</vt:lpstr>
      <vt:lpstr>Times New Roman</vt:lpstr>
      <vt:lpstr>Tema de Office</vt:lpstr>
      <vt:lpstr>UNIVERSIDAD AUTÓNOMA DEL ESTADO DE HIDALGO</vt:lpstr>
      <vt:lpstr>Presentación de PowerPoint</vt:lpstr>
      <vt:lpstr>Basics: What is row, column, cell, sheet, Excel workbook?</vt:lpstr>
      <vt:lpstr>Conceptos básicos: ¿qué es fila, columna, celda, libro y hoja?</vt:lpstr>
      <vt:lpstr>Conceptos básicos: ¿qué es fila, columna, celda, libro y hoja?</vt:lpstr>
      <vt:lpstr>Conceptos básicos: ¿qué es fila, columna, celda, libro y hoja?</vt:lpstr>
      <vt:lpstr>Conceptos básicos: ¿qué es fila, columna, celda, libro y hoja?</vt:lpstr>
      <vt:lpstr>Conceptos básicos: ¿qué es fila, columna, celda, libro y hoja?</vt:lpstr>
      <vt:lpstr>Referencias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61</cp:revision>
  <dcterms:created xsi:type="dcterms:W3CDTF">2014-12-12T16:57:31Z</dcterms:created>
  <dcterms:modified xsi:type="dcterms:W3CDTF">2016-05-16T14:12:15Z</dcterms:modified>
</cp:coreProperties>
</file>