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6" r:id="rId6"/>
    <p:sldId id="267" r:id="rId7"/>
    <p:sldId id="268" r:id="rId8"/>
    <p:sldId id="262" r:id="rId9"/>
    <p:sldId id="263" r:id="rId10"/>
    <p:sldId id="269" r:id="rId11"/>
    <p:sldId id="270" r:id="rId12"/>
    <p:sldId id="273" r:id="rId13"/>
    <p:sldId id="271" r:id="rId14"/>
    <p:sldId id="274" r:id="rId15"/>
    <p:sldId id="265" r:id="rId16"/>
    <p:sldId id="275" r:id="rId17"/>
    <p:sldId id="272" r:id="rId18"/>
    <p:sldId id="261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314"/>
    <a:srgbClr val="C45D08"/>
    <a:srgbClr val="CA9342"/>
    <a:srgbClr val="FFCC66"/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Margen de seguridad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Se denomina </a:t>
            </a:r>
            <a:r>
              <a:rPr lang="es-MX" sz="2400" u="sng" dirty="0" smtClean="0"/>
              <a:t>Margen de seguridad</a:t>
            </a:r>
            <a:r>
              <a:rPr lang="es-MX" sz="2400" dirty="0" smtClean="0"/>
              <a:t> al número de unidades que se venden por arriba del punto de equilibrio</a:t>
            </a:r>
          </a:p>
          <a:p>
            <a:r>
              <a:rPr lang="es-MX" sz="2400" dirty="0" smtClean="0"/>
              <a:t>Ventas (u) – Punto de Equilibrio (u) = Margen de Seguridad</a:t>
            </a:r>
            <a:endParaRPr lang="es-MX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ln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Ejemplo:</a:t>
            </a:r>
          </a:p>
          <a:p>
            <a:r>
              <a:rPr lang="es-MX" sz="2400" dirty="0" smtClean="0"/>
              <a:t>Si una empresa vende 2000 u. y su punto de equilibrio es de 1600 u. </a:t>
            </a:r>
          </a:p>
          <a:p>
            <a:r>
              <a:rPr lang="es-MX" sz="2400" dirty="0" smtClean="0"/>
              <a:t>Su margen de Seguridad es de 400 unidades.  Mismas que le dejan utilidad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4646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Cálculo de utilidades o pérdidas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28803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dirty="0" smtClean="0"/>
              <a:t>Cada unidad que se vende por arriba del punto de equilibrio deja una utilidad igual a su margen de contribución unitario</a:t>
            </a:r>
            <a:endParaRPr lang="es-MX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Marcador de contenido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27984" y="1412776"/>
                <a:ext cx="4258816" cy="4713387"/>
              </a:xfrm>
            </p:spPr>
            <p:txBody>
              <a:bodyPr>
                <a:normAutofit/>
              </a:bodyPr>
              <a:lstStyle/>
              <a:p>
                <a:r>
                  <a:rPr lang="es-MX" sz="2000" dirty="0" smtClean="0"/>
                  <a:t>Ejemplo:</a:t>
                </a:r>
              </a:p>
              <a:p>
                <a:pPr marL="0" indent="0">
                  <a:buNone/>
                </a:pPr>
                <a:r>
                  <a:rPr lang="es-MX" sz="2200" dirty="0" smtClean="0">
                    <a:solidFill>
                      <a:srgbClr val="C45D08"/>
                    </a:solidFill>
                  </a:rPr>
                  <a:t>Si una empresa tiene costos fijos de </a:t>
                </a:r>
              </a:p>
              <a:p>
                <a:pPr marL="0" indent="0">
                  <a:buNone/>
                </a:pPr>
                <a:r>
                  <a:rPr lang="es-MX" sz="2200" dirty="0" smtClean="0">
                    <a:solidFill>
                      <a:srgbClr val="C45D08"/>
                    </a:solidFill>
                  </a:rPr>
                  <a:t>$ 60,000</a:t>
                </a:r>
              </a:p>
              <a:p>
                <a:pPr marL="0" indent="0">
                  <a:buNone/>
                </a:pPr>
                <a:r>
                  <a:rPr lang="es-MX" sz="2200" dirty="0" smtClean="0">
                    <a:solidFill>
                      <a:srgbClr val="C45D08"/>
                    </a:solidFill>
                  </a:rPr>
                  <a:t>Precio de venta unitario es $ 120</a:t>
                </a:r>
              </a:p>
              <a:p>
                <a:pPr marL="0" indent="0">
                  <a:buNone/>
                </a:pPr>
                <a:r>
                  <a:rPr lang="es-MX" sz="2200" dirty="0" smtClean="0">
                    <a:solidFill>
                      <a:srgbClr val="C45D08"/>
                    </a:solidFill>
                  </a:rPr>
                  <a:t>Costos variables unitarios de $ 70 y vende 2000 unidades</a:t>
                </a:r>
              </a:p>
              <a:p>
                <a:pPr marL="0" indent="0">
                  <a:buNone/>
                </a:pPr>
                <a:r>
                  <a:rPr lang="es-MX" sz="2200" dirty="0" smtClean="0">
                    <a:solidFill>
                      <a:srgbClr val="C45D08"/>
                    </a:solidFill>
                  </a:rPr>
                  <a:t>¿cuál es su punto de equilibrio? y ¿cuánto gana?</a:t>
                </a:r>
              </a:p>
              <a:p>
                <a:pPr marL="0" indent="0">
                  <a:buNone/>
                </a:pPr>
                <a:r>
                  <a:rPr lang="es-MX" sz="2200" dirty="0" smtClean="0">
                    <a:solidFill>
                      <a:srgbClr val="C45D08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200" b="1" i="1" smtClean="0">
                            <a:solidFill>
                              <a:srgbClr val="C45D0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200" b="1" i="1" smtClean="0">
                            <a:solidFill>
                              <a:srgbClr val="C45D08"/>
                            </a:solidFill>
                            <a:latin typeface="Cambria Math"/>
                          </a:rPr>
                          <m:t>$</m:t>
                        </m:r>
                        <m:r>
                          <a:rPr lang="es-MX" sz="2200" b="1" i="1" smtClean="0">
                            <a:solidFill>
                              <a:srgbClr val="C45D08"/>
                            </a:solidFill>
                            <a:latin typeface="Cambria Math"/>
                          </a:rPr>
                          <m:t>𝟔𝟎</m:t>
                        </m:r>
                        <m:r>
                          <a:rPr lang="es-MX" sz="2200" b="1" i="1" smtClean="0">
                            <a:solidFill>
                              <a:srgbClr val="C45D0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s-MX" sz="2200" b="1" i="1" smtClean="0">
                            <a:solidFill>
                              <a:srgbClr val="C45D08"/>
                            </a:solidFill>
                            <a:latin typeface="Cambria Math"/>
                          </a:rPr>
                          <m:t>𝟎𝟎𝟎</m:t>
                        </m:r>
                      </m:num>
                      <m:den>
                        <m:r>
                          <a:rPr lang="es-MX" sz="2200" b="1" i="1" smtClean="0">
                            <a:solidFill>
                              <a:srgbClr val="C45D08"/>
                            </a:solidFill>
                            <a:latin typeface="Cambria Math"/>
                          </a:rPr>
                          <m:t>𝟏𝟐𝟎</m:t>
                        </m:r>
                        <m:r>
                          <a:rPr lang="es-MX" sz="2200" b="1" i="1" smtClean="0">
                            <a:solidFill>
                              <a:srgbClr val="C45D08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s-MX" sz="2200" b="1" i="1" smtClean="0">
                            <a:solidFill>
                              <a:srgbClr val="C45D08"/>
                            </a:solidFill>
                            <a:latin typeface="Cambria Math"/>
                          </a:rPr>
                          <m:t>𝟕𝟎</m:t>
                        </m:r>
                      </m:den>
                    </m:f>
                  </m:oMath>
                </a14:m>
                <a:r>
                  <a:rPr lang="es-MX" sz="2200" dirty="0" smtClean="0">
                    <a:solidFill>
                      <a:srgbClr val="C45D08"/>
                    </a:solidFill>
                  </a:rPr>
                  <a:t> = 1200 unidades</a:t>
                </a:r>
              </a:p>
              <a:p>
                <a:pPr marL="0" indent="0">
                  <a:buNone/>
                </a:pPr>
                <a:r>
                  <a:rPr lang="es-MX" sz="2200" dirty="0" smtClean="0">
                    <a:solidFill>
                      <a:srgbClr val="C45D08"/>
                    </a:solidFill>
                  </a:rPr>
                  <a:t>Su utilidad: </a:t>
                </a:r>
                <a:r>
                  <a:rPr lang="es-MX" sz="2000" dirty="0" smtClean="0">
                    <a:solidFill>
                      <a:srgbClr val="C45D08"/>
                    </a:solidFill>
                  </a:rPr>
                  <a:t>2000 u. -1200 u. = 800 u.</a:t>
                </a:r>
              </a:p>
              <a:p>
                <a:pPr marL="0" indent="0">
                  <a:buNone/>
                </a:pPr>
                <a:r>
                  <a:rPr lang="es-MX" sz="2200" dirty="0" smtClean="0">
                    <a:solidFill>
                      <a:srgbClr val="C45D08"/>
                    </a:solidFill>
                  </a:rPr>
                  <a:t>Ahora: 800u.  * $50 =  $ 40,000</a:t>
                </a:r>
                <a:endParaRPr lang="es-MX" sz="2200" dirty="0">
                  <a:solidFill>
                    <a:srgbClr val="C45D08"/>
                  </a:solidFill>
                </a:endParaRPr>
              </a:p>
            </p:txBody>
          </p:sp>
        </mc:Choice>
        <mc:Fallback xmlns="">
          <p:sp>
            <p:nvSpPr>
              <p:cNvPr id="4" name="3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27984" y="1412776"/>
                <a:ext cx="4258816" cy="4713387"/>
              </a:xfrm>
              <a:blipFill rotWithShape="1">
                <a:blip r:embed="rId2"/>
                <a:stretch>
                  <a:fillRect l="-1717" t="-517" r="-22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94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1872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Comprobación: </a:t>
            </a:r>
            <a:endParaRPr lang="es-MX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35896" y="2132856"/>
            <a:ext cx="5050904" cy="3993307"/>
          </a:xfrm>
        </p:spPr>
        <p:txBody>
          <a:bodyPr>
            <a:normAutofit/>
          </a:bodyPr>
          <a:lstStyle/>
          <a:p>
            <a:r>
              <a:rPr lang="es-MX" sz="2000" dirty="0" smtClean="0"/>
              <a:t>Estado de Resultados  Variable</a:t>
            </a:r>
          </a:p>
          <a:p>
            <a:pPr marL="0" indent="0">
              <a:buNone/>
            </a:pPr>
            <a:r>
              <a:rPr lang="es-MX" sz="2000" dirty="0" smtClean="0"/>
              <a:t>Ventas ( 2000u. * $120)  =               $ 240,000</a:t>
            </a:r>
          </a:p>
          <a:p>
            <a:pPr marL="0" indent="0">
              <a:buNone/>
            </a:pPr>
            <a:r>
              <a:rPr lang="es-MX" sz="2000" dirty="0" smtClean="0"/>
              <a:t>- Costos Variables </a:t>
            </a:r>
            <a:r>
              <a:rPr lang="es-MX" sz="2000" dirty="0"/>
              <a:t>( 2000u. * </a:t>
            </a:r>
            <a:r>
              <a:rPr lang="es-MX" sz="2000" dirty="0" smtClean="0"/>
              <a:t>$</a:t>
            </a:r>
            <a:r>
              <a:rPr lang="es-MX" sz="2000" dirty="0"/>
              <a:t>7</a:t>
            </a:r>
            <a:r>
              <a:rPr lang="es-MX" sz="2000" dirty="0" smtClean="0"/>
              <a:t>0</a:t>
            </a:r>
            <a:r>
              <a:rPr lang="es-MX" sz="2000" u="sng" dirty="0"/>
              <a:t>) </a:t>
            </a:r>
            <a:r>
              <a:rPr lang="es-MX" sz="2000" u="sng" dirty="0" smtClean="0"/>
              <a:t> -   140,000   </a:t>
            </a:r>
          </a:p>
          <a:p>
            <a:pPr marL="0" indent="0">
              <a:buNone/>
            </a:pPr>
            <a:r>
              <a:rPr lang="es-MX" sz="2000" dirty="0" smtClean="0"/>
              <a:t>       = Margen de Contribución           100,000          </a:t>
            </a:r>
          </a:p>
          <a:p>
            <a:pPr>
              <a:buFontTx/>
              <a:buChar char="-"/>
            </a:pPr>
            <a:r>
              <a:rPr lang="es-MX" sz="2000" dirty="0" smtClean="0"/>
              <a:t>Costos fijos de                                </a:t>
            </a:r>
            <a:r>
              <a:rPr lang="es-MX" sz="2000" u="sng" dirty="0" smtClean="0"/>
              <a:t>   60,000                   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=  Utilidad                                  $   40,000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8639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Cálculo de utilidades o pérdidas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Cada unidad que se vende abajo del punto de equilibrio deja una pérdida igual a su margen de contribución unitario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Marcador de contenido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s-MX" dirty="0" smtClean="0"/>
                  <a:t>Ejemplo:</a:t>
                </a:r>
              </a:p>
              <a:p>
                <a:pPr marL="0" indent="0">
                  <a:buNone/>
                </a:pPr>
                <a:r>
                  <a:rPr lang="es-MX" dirty="0" smtClean="0">
                    <a:solidFill>
                      <a:srgbClr val="C45D08"/>
                    </a:solidFill>
                  </a:rPr>
                  <a:t>Si una empresa tiene costos fijos de $ </a:t>
                </a:r>
                <a:r>
                  <a:rPr lang="es-MX" dirty="0">
                    <a:solidFill>
                      <a:srgbClr val="C45D08"/>
                    </a:solidFill>
                  </a:rPr>
                  <a:t>60,000</a:t>
                </a:r>
              </a:p>
              <a:p>
                <a:pPr marL="0" indent="0">
                  <a:buNone/>
                </a:pPr>
                <a:r>
                  <a:rPr lang="es-MX" dirty="0">
                    <a:solidFill>
                      <a:srgbClr val="C45D08"/>
                    </a:solidFill>
                  </a:rPr>
                  <a:t>Precio de venta unitario es $ 120</a:t>
                </a:r>
              </a:p>
              <a:p>
                <a:pPr marL="0" indent="0">
                  <a:buNone/>
                </a:pPr>
                <a:r>
                  <a:rPr lang="es-MX" dirty="0">
                    <a:solidFill>
                      <a:srgbClr val="C45D08"/>
                    </a:solidFill>
                  </a:rPr>
                  <a:t>Costos variables unitarios de $ 70 y vende </a:t>
                </a:r>
                <a:r>
                  <a:rPr lang="es-MX" dirty="0" smtClean="0">
                    <a:solidFill>
                      <a:srgbClr val="C45D08"/>
                    </a:solidFill>
                  </a:rPr>
                  <a:t>1000 </a:t>
                </a:r>
                <a:r>
                  <a:rPr lang="es-MX" dirty="0">
                    <a:solidFill>
                      <a:srgbClr val="C45D08"/>
                    </a:solidFill>
                  </a:rPr>
                  <a:t>unidades</a:t>
                </a:r>
              </a:p>
              <a:p>
                <a:pPr marL="0" indent="0">
                  <a:buNone/>
                </a:pPr>
                <a:r>
                  <a:rPr lang="es-MX" dirty="0">
                    <a:solidFill>
                      <a:srgbClr val="C45D08"/>
                    </a:solidFill>
                  </a:rPr>
                  <a:t>¿cuál es su punto de equilibrio? y ¿cuánto gana?</a:t>
                </a:r>
              </a:p>
              <a:p>
                <a:pPr marL="0" indent="0">
                  <a:buNone/>
                </a:pPr>
                <a:r>
                  <a:rPr lang="es-MX" dirty="0">
                    <a:solidFill>
                      <a:srgbClr val="C45D08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b="1" i="1">
                            <a:solidFill>
                              <a:srgbClr val="C45D0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1" i="1">
                            <a:solidFill>
                              <a:srgbClr val="C45D08"/>
                            </a:solidFill>
                            <a:latin typeface="Cambria Math"/>
                          </a:rPr>
                          <m:t>$</m:t>
                        </m:r>
                        <m:r>
                          <a:rPr lang="es-MX" b="1" i="1">
                            <a:solidFill>
                              <a:srgbClr val="C45D08"/>
                            </a:solidFill>
                            <a:latin typeface="Cambria Math"/>
                          </a:rPr>
                          <m:t>𝟔𝟎</m:t>
                        </m:r>
                        <m:r>
                          <a:rPr lang="es-MX" b="1" i="1">
                            <a:solidFill>
                              <a:srgbClr val="C45D0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s-MX" b="1" i="1">
                            <a:solidFill>
                              <a:srgbClr val="C45D08"/>
                            </a:solidFill>
                            <a:latin typeface="Cambria Math"/>
                          </a:rPr>
                          <m:t>𝟎𝟎𝟎</m:t>
                        </m:r>
                      </m:num>
                      <m:den>
                        <m:r>
                          <a:rPr lang="es-MX" b="1" i="1">
                            <a:solidFill>
                              <a:srgbClr val="C45D08"/>
                            </a:solidFill>
                            <a:latin typeface="Cambria Math"/>
                          </a:rPr>
                          <m:t>𝟏𝟐𝟎</m:t>
                        </m:r>
                        <m:r>
                          <a:rPr lang="es-MX" b="1" i="1">
                            <a:solidFill>
                              <a:srgbClr val="C45D08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s-MX" b="1" i="1">
                            <a:solidFill>
                              <a:srgbClr val="C45D08"/>
                            </a:solidFill>
                            <a:latin typeface="Cambria Math"/>
                          </a:rPr>
                          <m:t>𝟕𝟎</m:t>
                        </m:r>
                      </m:den>
                    </m:f>
                  </m:oMath>
                </a14:m>
                <a:r>
                  <a:rPr lang="es-MX" dirty="0">
                    <a:solidFill>
                      <a:srgbClr val="C45D08"/>
                    </a:solidFill>
                  </a:rPr>
                  <a:t> = 1200 unidades</a:t>
                </a:r>
              </a:p>
              <a:p>
                <a:pPr marL="0" indent="0">
                  <a:buNone/>
                </a:pPr>
                <a:r>
                  <a:rPr lang="es-MX" dirty="0">
                    <a:solidFill>
                      <a:srgbClr val="C45D08"/>
                    </a:solidFill>
                  </a:rPr>
                  <a:t>Su </a:t>
                </a:r>
                <a:r>
                  <a:rPr lang="es-MX" dirty="0" smtClean="0">
                    <a:solidFill>
                      <a:srgbClr val="C45D08"/>
                    </a:solidFill>
                  </a:rPr>
                  <a:t>pérdida es de : 1000 </a:t>
                </a:r>
                <a:r>
                  <a:rPr lang="es-MX" dirty="0">
                    <a:solidFill>
                      <a:srgbClr val="C45D08"/>
                    </a:solidFill>
                  </a:rPr>
                  <a:t>u. -1200 u. = </a:t>
                </a:r>
                <a:r>
                  <a:rPr lang="es-MX" dirty="0" smtClean="0">
                    <a:solidFill>
                      <a:srgbClr val="C45D08"/>
                    </a:solidFill>
                  </a:rPr>
                  <a:t>- 200 </a:t>
                </a:r>
                <a:r>
                  <a:rPr lang="es-MX" dirty="0">
                    <a:solidFill>
                      <a:srgbClr val="C45D08"/>
                    </a:solidFill>
                  </a:rPr>
                  <a:t>u.</a:t>
                </a:r>
              </a:p>
              <a:p>
                <a:pPr marL="0" indent="0">
                  <a:buNone/>
                </a:pPr>
                <a:r>
                  <a:rPr lang="es-MX" dirty="0" smtClean="0">
                    <a:solidFill>
                      <a:srgbClr val="C45D08"/>
                    </a:solidFill>
                  </a:rPr>
                  <a:t>Y  -200u</a:t>
                </a:r>
                <a:r>
                  <a:rPr lang="es-MX" dirty="0">
                    <a:solidFill>
                      <a:srgbClr val="C45D08"/>
                    </a:solidFill>
                  </a:rPr>
                  <a:t>.  * $50 = </a:t>
                </a:r>
                <a:r>
                  <a:rPr lang="es-MX" dirty="0" smtClean="0">
                    <a:solidFill>
                      <a:srgbClr val="C45D08"/>
                    </a:solidFill>
                  </a:rPr>
                  <a:t>- </a:t>
                </a:r>
                <a:r>
                  <a:rPr lang="es-MX" dirty="0">
                    <a:solidFill>
                      <a:srgbClr val="C45D08"/>
                    </a:solidFill>
                  </a:rPr>
                  <a:t>$ </a:t>
                </a:r>
                <a:r>
                  <a:rPr lang="es-MX" dirty="0" smtClean="0">
                    <a:solidFill>
                      <a:srgbClr val="C45D08"/>
                    </a:solidFill>
                  </a:rPr>
                  <a:t>10,000</a:t>
                </a:r>
                <a:endParaRPr lang="es-MX" dirty="0">
                  <a:solidFill>
                    <a:srgbClr val="C45D08"/>
                  </a:solidFill>
                </a:endParaRP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4" name="3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109" t="-2291" r="-351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47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1872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Comprobación: </a:t>
            </a:r>
            <a:endParaRPr lang="es-MX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35896" y="2204864"/>
            <a:ext cx="5050904" cy="3921299"/>
          </a:xfrm>
        </p:spPr>
        <p:txBody>
          <a:bodyPr>
            <a:normAutofit/>
          </a:bodyPr>
          <a:lstStyle/>
          <a:p>
            <a:r>
              <a:rPr lang="es-MX" sz="2000" dirty="0" smtClean="0"/>
              <a:t>Estado de Resultados  Variable</a:t>
            </a:r>
          </a:p>
          <a:p>
            <a:pPr marL="0" indent="0">
              <a:buNone/>
            </a:pPr>
            <a:r>
              <a:rPr lang="es-MX" sz="2000" dirty="0" smtClean="0"/>
              <a:t>Ventas ( 1000u. * $120)  =                 $ 120,000</a:t>
            </a:r>
          </a:p>
          <a:p>
            <a:pPr marL="0" indent="0">
              <a:buNone/>
            </a:pPr>
            <a:r>
              <a:rPr lang="es-MX" sz="2000" dirty="0" smtClean="0"/>
              <a:t>- Costos Variables </a:t>
            </a:r>
            <a:r>
              <a:rPr lang="es-MX" sz="2000" dirty="0"/>
              <a:t>( </a:t>
            </a:r>
            <a:r>
              <a:rPr lang="es-MX" sz="2000" dirty="0" smtClean="0"/>
              <a:t>1000u</a:t>
            </a:r>
            <a:r>
              <a:rPr lang="es-MX" sz="2000" dirty="0"/>
              <a:t>. * </a:t>
            </a:r>
            <a:r>
              <a:rPr lang="es-MX" sz="2000" dirty="0" smtClean="0"/>
              <a:t>$</a:t>
            </a:r>
            <a:r>
              <a:rPr lang="es-MX" sz="2000" dirty="0"/>
              <a:t>7</a:t>
            </a:r>
            <a:r>
              <a:rPr lang="es-MX" sz="2000" dirty="0" smtClean="0"/>
              <a:t>0</a:t>
            </a:r>
            <a:r>
              <a:rPr lang="es-MX" sz="2000" u="sng" dirty="0"/>
              <a:t>) </a:t>
            </a:r>
            <a:r>
              <a:rPr lang="es-MX" sz="2000" u="sng" dirty="0" smtClean="0"/>
              <a:t> -     70,000   </a:t>
            </a:r>
          </a:p>
          <a:p>
            <a:pPr marL="0" indent="0">
              <a:buNone/>
            </a:pPr>
            <a:r>
              <a:rPr lang="es-MX" sz="2000" dirty="0" smtClean="0"/>
              <a:t>       = Margen de Contribución             50,000          </a:t>
            </a:r>
          </a:p>
          <a:p>
            <a:pPr>
              <a:buFontTx/>
              <a:buChar char="-"/>
            </a:pPr>
            <a:r>
              <a:rPr lang="es-MX" sz="2000" dirty="0" smtClean="0"/>
              <a:t>Costos fijos                                    -</a:t>
            </a:r>
            <a:r>
              <a:rPr lang="es-MX" sz="2000" u="sng" dirty="0" smtClean="0"/>
              <a:t>  60,000                   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                  =  Pérdida de :     $   10,000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2613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Fórmulas para cuando se tiene un producto</a:t>
            </a:r>
            <a:endParaRPr lang="es-MX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4 Marcador de contenido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522612651"/>
                  </p:ext>
                </p:extLst>
              </p:nvPr>
            </p:nvGraphicFramePr>
            <p:xfrm>
              <a:off x="1835696" y="1600200"/>
              <a:ext cx="6624736" cy="4183752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2810855"/>
                    <a:gridCol w="3813881"/>
                  </a:tblGrid>
                  <a:tr h="1257672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que deben venderse</a:t>
                          </a:r>
                          <a:r>
                            <a:rPr lang="es-MX" baseline="0" dirty="0" smtClean="0"/>
                            <a:t> para encontrarse en </a:t>
                          </a:r>
                          <a:r>
                            <a:rPr lang="es-MX" dirty="0" smtClean="0"/>
                            <a:t>el punto de equilibrio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  </a:t>
                          </a:r>
                        </a:p>
                        <a:p>
                          <a:r>
                            <a:rPr lang="es-MX" dirty="0" smtClean="0"/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MX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𝑪𝒐𝒔𝒕𝒐𝒔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𝒇𝒊𝒋𝒐𝒔</m:t>
                                  </m:r>
                                </m:num>
                                <m:den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𝑴𝒂𝒓𝒈𝒆𝒏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𝒅𝒆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𝒄𝒐𝒏𝒕𝒓𝒊𝒃𝒖𝒄𝒊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ó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𝒖𝒏𝒊𝒕𝒂𝒓𝒊𝒐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∗</m:t>
                                  </m:r>
                                </m:den>
                              </m:f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</a:tr>
                  <a:tr h="1257672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a vender para obtener una utilidad</a:t>
                          </a:r>
                          <a:r>
                            <a:rPr lang="es-MX" baseline="0" dirty="0" smtClean="0"/>
                            <a:t> deseada antes de impuestos</a:t>
                          </a:r>
                          <a:endParaRPr lang="es-MX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 dirty="0" smtClean="0"/>
                        </a:p>
                        <a:p>
                          <a:endParaRPr lang="es-MX" dirty="0" smtClean="0"/>
                        </a:p>
                        <a:p>
                          <a:r>
                            <a:rPr lang="es-MX" dirty="0" smtClean="0"/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MX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𝑪𝒐𝒔𝒕𝒐𝒔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𝒇𝒊𝒋𝒐𝒔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+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𝑼𝒕𝒊𝒍𝒊𝒅𝒂𝒅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𝒅𝒆𝒔𝒆𝒂𝒅𝒂</m:t>
                                  </m:r>
                                </m:num>
                                <m:den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𝑴𝒂𝒓𝒈𝒆𝒏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𝒅𝒆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𝒄𝒐𝒏𝒕𝒓𝒊𝒃𝒖𝒄𝒊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ó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𝒖𝒏𝒊𝒕𝒂𝒓𝒊𝒐</m:t>
                                  </m:r>
                                </m:den>
                              </m:f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</a:tr>
                  <a:tr h="1257672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a vender para obtener una utilidad deseada después de impuestos</a:t>
                          </a:r>
                          <a:endParaRPr lang="es-MX" dirty="0"/>
                        </a:p>
                      </a:txBody>
                      <a:tcPr>
                        <a:solidFill>
                          <a:srgbClr val="CA731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MX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𝑪𝒐𝒔𝒕𝒐𝒔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𝒇𝒊𝒋𝒐𝒔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 +(</m:t>
                                    </m:r>
                                    <m:f>
                                      <m:fPr>
                                        <m:ctrlPr>
                                          <a:rPr lang="es-MX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𝑼𝒕𝒊𝒍𝒊𝒅𝒂𝒅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𝒅𝒆𝒔𝒆𝒂𝒅𝒂</m:t>
                                        </m:r>
                                      </m:num>
                                      <m:den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 −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𝒕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∗∗</m:t>
                                        </m:r>
                                      </m:den>
                                    </m:f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𝑴𝒂𝒓𝒈𝒆𝒏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𝒅𝒆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𝒄𝒐𝒏𝒕𝒓𝒊𝒃𝒖𝒄𝒊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ó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𝒖𝒏𝒊𝒕𝒂𝒓𝒊𝒐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4 Marcador de contenido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522612651"/>
                  </p:ext>
                </p:extLst>
              </p:nvPr>
            </p:nvGraphicFramePr>
            <p:xfrm>
              <a:off x="1835696" y="1600200"/>
              <a:ext cx="6624736" cy="4183752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2810855"/>
                    <a:gridCol w="3813881"/>
                  </a:tblGrid>
                  <a:tr h="1257672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que deben venderse</a:t>
                          </a:r>
                          <a:r>
                            <a:rPr lang="es-MX" baseline="0" dirty="0" smtClean="0"/>
                            <a:t> para encontrarse en </a:t>
                          </a:r>
                          <a:r>
                            <a:rPr lang="es-MX" dirty="0" smtClean="0"/>
                            <a:t>el punto de equilibrio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642" t="-2427" b="-240777"/>
                          </a:stretch>
                        </a:blipFill>
                      </a:tcPr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a vender para obtener una utilidad</a:t>
                          </a:r>
                          <a:r>
                            <a:rPr lang="es-MX" baseline="0" dirty="0" smtClean="0"/>
                            <a:t> deseada antes de impuestos</a:t>
                          </a:r>
                          <a:endParaRPr lang="es-MX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642" t="-87917" b="-106667"/>
                          </a:stretch>
                        </a:blipFill>
                      </a:tcPr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a vender para obtener una utilidad deseada después de impuestos</a:t>
                          </a:r>
                          <a:endParaRPr lang="es-MX" dirty="0"/>
                        </a:p>
                      </a:txBody>
                      <a:tcPr>
                        <a:solidFill>
                          <a:srgbClr val="CA731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642" t="-187917" b="-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5 CuadroTexto"/>
          <p:cNvSpPr txBox="1"/>
          <p:nvPr/>
        </p:nvSpPr>
        <p:spPr>
          <a:xfrm>
            <a:off x="1979712" y="602128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 Margen de Contribución unitario =  ( Precio de venta unitario – Costos variables por unidad)</a:t>
            </a:r>
          </a:p>
          <a:p>
            <a:r>
              <a:rPr lang="es-MX" sz="1200" dirty="0"/>
              <a:t> </a:t>
            </a:r>
            <a:r>
              <a:rPr lang="es-MX" sz="1200" dirty="0" smtClean="0"/>
              <a:t>** t  =  Tasa de ISR y PTU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64248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Fórmulas para cuando se tienen varios productos</a:t>
            </a:r>
            <a:endParaRPr lang="es-MX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4 Marcador de contenido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417151738"/>
                  </p:ext>
                </p:extLst>
              </p:nvPr>
            </p:nvGraphicFramePr>
            <p:xfrm>
              <a:off x="1835696" y="1600200"/>
              <a:ext cx="6624736" cy="4183752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2810855"/>
                    <a:gridCol w="3813881"/>
                  </a:tblGrid>
                  <a:tr h="1257672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que deben venderse</a:t>
                          </a:r>
                          <a:r>
                            <a:rPr lang="es-MX" baseline="0" dirty="0" smtClean="0"/>
                            <a:t> para encontrarse en </a:t>
                          </a:r>
                          <a:r>
                            <a:rPr lang="es-MX" dirty="0" smtClean="0"/>
                            <a:t>el punto de equilibrio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  </a:t>
                          </a:r>
                        </a:p>
                        <a:p>
                          <a:r>
                            <a:rPr lang="es-MX" dirty="0" smtClean="0"/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MX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𝑪𝒐𝒔𝒕𝒐𝒔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𝒇𝒊𝒋𝒐𝒔</m:t>
                                  </m:r>
                                </m:num>
                                <m:den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𝑴𝒂𝒓𝒈𝒆𝒏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𝒅𝒆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𝒄𝒐𝒏𝒕𝒓𝒊𝒃𝒖𝒄𝒊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ó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𝒑𝒐𝒏𝒅𝒆𝒓𝒂𝒅𝒐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∗</m:t>
                                  </m:r>
                                </m:den>
                              </m:f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</a:tr>
                  <a:tr h="1257672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a vender para obtener una utilidad</a:t>
                          </a:r>
                          <a:r>
                            <a:rPr lang="es-MX" baseline="0" dirty="0" smtClean="0"/>
                            <a:t> deseada antes de impuestos</a:t>
                          </a:r>
                          <a:endParaRPr lang="es-MX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 dirty="0" smtClean="0"/>
                        </a:p>
                        <a:p>
                          <a:endParaRPr lang="es-MX" dirty="0" smtClean="0"/>
                        </a:p>
                        <a:p>
                          <a:r>
                            <a:rPr lang="es-MX" dirty="0" smtClean="0"/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MX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𝑪𝒐𝒔𝒕𝒐𝒔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𝒇𝒊𝒋𝒐𝒔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+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𝑼𝒕𝒊𝒍𝒊𝒅𝒂𝒅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𝒅𝒆𝒔𝒆𝒂𝒅𝒂</m:t>
                                  </m:r>
                                </m:num>
                                <m:den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𝑴𝒂𝒓𝒈𝒆𝒏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𝒅𝒆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𝒄𝒐𝒏𝒕𝒓𝒊𝒃𝒖𝒄𝒊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ó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MX" b="1" i="1" smtClean="0">
                                      <a:latin typeface="Cambria Math"/>
                                    </a:rPr>
                                    <m:t>𝒑𝒐𝒏𝒅𝒆𝒓𝒂𝒅𝒐</m:t>
                                  </m:r>
                                </m:den>
                              </m:f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</a:tr>
                  <a:tr h="1257672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a vender para obtener una utilidad deseada después de impuestos</a:t>
                          </a:r>
                          <a:endParaRPr lang="es-MX" dirty="0"/>
                        </a:p>
                      </a:txBody>
                      <a:tcPr>
                        <a:solidFill>
                          <a:srgbClr val="CA731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MX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𝑪𝒐𝒔𝒕𝒐𝒔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𝒇𝒊𝒋𝒐𝒔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 +(</m:t>
                                    </m:r>
                                    <m:f>
                                      <m:fPr>
                                        <m:ctrlPr>
                                          <a:rPr lang="es-MX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𝑼𝒕𝒊𝒍𝒊𝒅𝒂𝒅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𝒅𝒆𝒔𝒆𝒂𝒅𝒂</m:t>
                                        </m:r>
                                      </m:num>
                                      <m:den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 −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𝒕</m:t>
                                        </m:r>
                                        <m:r>
                                          <a:rPr lang="es-MX" sz="1400" b="1" i="1" smtClean="0">
                                            <a:latin typeface="Cambria Math"/>
                                          </a:rPr>
                                          <m:t>∗∗</m:t>
                                        </m:r>
                                      </m:den>
                                    </m:f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𝑴𝒂𝒓𝒈𝒆𝒏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𝒅𝒆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𝒄𝒐𝒏𝒕𝒓𝒊𝒃𝒖𝒄𝒊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ó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MX" sz="1400" b="1" i="1" smtClean="0">
                                        <a:latin typeface="Cambria Math"/>
                                      </a:rPr>
                                      <m:t>𝒑𝒐𝒏𝒅𝒆𝒓𝒂𝒅𝒐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4 Marcador de contenido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417151738"/>
                  </p:ext>
                </p:extLst>
              </p:nvPr>
            </p:nvGraphicFramePr>
            <p:xfrm>
              <a:off x="1835696" y="1600200"/>
              <a:ext cx="6624736" cy="4183752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2810855"/>
                    <a:gridCol w="3813881"/>
                  </a:tblGrid>
                  <a:tr h="1257672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que deben venderse</a:t>
                          </a:r>
                          <a:r>
                            <a:rPr lang="es-MX" baseline="0" dirty="0" smtClean="0"/>
                            <a:t> para encontrarse en </a:t>
                          </a:r>
                          <a:r>
                            <a:rPr lang="es-MX" dirty="0" smtClean="0"/>
                            <a:t>el punto de equilibrio</a:t>
                          </a:r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642" t="-2427" b="-240777"/>
                          </a:stretch>
                        </a:blipFill>
                      </a:tcPr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a vender para obtener una utilidad</a:t>
                          </a:r>
                          <a:r>
                            <a:rPr lang="es-MX" baseline="0" dirty="0" smtClean="0"/>
                            <a:t> deseada antes de impuestos</a:t>
                          </a:r>
                          <a:endParaRPr lang="es-MX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642" t="-87917" b="-106667"/>
                          </a:stretch>
                        </a:blipFill>
                      </a:tcPr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Fórmula para determinar las unidades a vender para obtener una utilidad deseada después de impuestos</a:t>
                          </a:r>
                          <a:endParaRPr lang="es-MX" dirty="0"/>
                        </a:p>
                      </a:txBody>
                      <a:tcPr>
                        <a:solidFill>
                          <a:srgbClr val="CA731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3642" t="-187917" b="-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5 CuadroTexto"/>
          <p:cNvSpPr txBox="1"/>
          <p:nvPr/>
        </p:nvSpPr>
        <p:spPr>
          <a:xfrm>
            <a:off x="1979712" y="602128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 Margen de Contribución ponderado:  ver  siguiente diapositiva.</a:t>
            </a:r>
          </a:p>
          <a:p>
            <a:r>
              <a:rPr lang="es-MX" sz="1200" dirty="0"/>
              <a:t> </a:t>
            </a:r>
            <a:r>
              <a:rPr lang="es-MX" sz="1200" dirty="0" smtClean="0"/>
              <a:t>** t  =  Tasa de ISR y PTU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51855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75656" y="1600200"/>
                <a:ext cx="6696744" cy="4525963"/>
              </a:xfrm>
            </p:spPr>
            <p:txBody>
              <a:bodyPr/>
              <a:lstStyle/>
              <a:p>
                <a:r>
                  <a:rPr lang="es-MX" dirty="0" smtClean="0"/>
                  <a:t>Margen de contribución ponderado:</a:t>
                </a:r>
              </a:p>
              <a:p>
                <a:endParaRPr lang="es-MX" dirty="0" smtClean="0"/>
              </a:p>
              <a:p>
                <a:pPr marL="0" indent="0" algn="just">
                  <a:buNone/>
                </a:pPr>
                <a:r>
                  <a:rPr lang="es-MX" sz="2400" dirty="0" smtClean="0"/>
                  <a:t>Es el resultado de sumar todos los márgenes de contribución de cada artículo por la proporción que tiene cada artículo en las ventas.</a:t>
                </a:r>
              </a:p>
              <a:p>
                <a:pPr marL="0" indent="0" algn="just">
                  <a:buNone/>
                </a:pPr>
                <a:r>
                  <a:rPr lang="es-MX" sz="2400" dirty="0" smtClean="0"/>
                  <a:t>Ejemplo:</a:t>
                </a:r>
              </a:p>
              <a:p>
                <a:pPr marL="0" indent="0" algn="just">
                  <a:buNone/>
                </a:pPr>
                <a:r>
                  <a:rPr lang="es-MX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/>
                          </a:rPr>
                          <m:t>𝑀𝐶𝑈</m:t>
                        </m:r>
                      </m:e>
                      <m:sub>
                        <m:r>
                          <a:rPr lang="es-MX" sz="2400" b="0" i="1" smtClean="0">
                            <a:latin typeface="Cambria Math"/>
                          </a:rPr>
                          <m:t>𝑎𝑟𝑡</m:t>
                        </m:r>
                        <m:r>
                          <a:rPr lang="es-MX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MX" sz="2400" b="0" i="0" smtClean="0">
                        <a:latin typeface="Cambria Math"/>
                      </a:rPr>
                      <m:t>∗% </m:t>
                    </m:r>
                    <m:r>
                      <m:rPr>
                        <m:sty m:val="p"/>
                      </m:rPr>
                      <a:rPr lang="es-MX" sz="2400" b="0" i="0" smtClean="0">
                        <a:latin typeface="Cambria Math"/>
                      </a:rPr>
                      <m:t>ventas</m:t>
                    </m:r>
                  </m:oMath>
                </a14:m>
                <a:r>
                  <a:rPr lang="es-MX" sz="2400" dirty="0" smtClean="0"/>
                  <a:t>) 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/>
                          </a:rPr>
                          <m:t>𝑀𝐶𝑈</m:t>
                        </m:r>
                      </m:e>
                      <m:sub>
                        <m:r>
                          <a:rPr lang="es-MX" sz="2400" b="0" i="1" smtClean="0">
                            <a:latin typeface="Cambria Math"/>
                          </a:rPr>
                          <m:t>𝑎𝑟𝑡</m:t>
                        </m:r>
                        <m:r>
                          <a:rPr lang="es-MX" sz="2400" b="0" i="1" smtClean="0">
                            <a:latin typeface="Cambria Math"/>
                          </a:rPr>
                          <m:t>2 ∗% </m:t>
                        </m:r>
                        <m:r>
                          <a:rPr lang="es-MX" sz="2400" b="0" i="1" smtClean="0">
                            <a:latin typeface="Cambria Math"/>
                          </a:rPr>
                          <m:t>𝑣𝑒𝑛𝑡𝑎𝑠</m:t>
                        </m:r>
                      </m:sub>
                    </m:sSub>
                  </m:oMath>
                </a14:m>
                <a:r>
                  <a:rPr lang="es-MX" sz="2400" dirty="0" smtClean="0"/>
                  <a:t>) +…+(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/>
                          </a:rPr>
                          <m:t>𝑀𝐶𝑈</m:t>
                        </m:r>
                      </m:e>
                      <m:sub>
                        <m:r>
                          <a:rPr lang="es-MX" sz="2400" b="0" i="1" smtClean="0">
                            <a:latin typeface="Cambria Math"/>
                          </a:rPr>
                          <m:t>𝑎𝑟𝑡</m:t>
                        </m:r>
                        <m:r>
                          <a:rPr lang="es-MX" sz="2400" b="0" i="1" smtClean="0">
                            <a:latin typeface="Cambria Math"/>
                          </a:rPr>
                          <m:t> </m:t>
                        </m:r>
                        <m:r>
                          <a:rPr lang="es-MX" sz="2400" b="0" i="1" smtClean="0">
                            <a:latin typeface="Cambria Math"/>
                          </a:rPr>
                          <m:t>𝑛</m:t>
                        </m:r>
                        <m:r>
                          <a:rPr lang="es-MX" sz="2400" b="0" i="1" smtClean="0">
                            <a:latin typeface="Cambria Math"/>
                          </a:rPr>
                          <m:t> ∗%</m:t>
                        </m:r>
                        <m:r>
                          <a:rPr lang="es-MX" sz="2400" b="0" i="1" smtClean="0">
                            <a:latin typeface="Cambria Math"/>
                          </a:rPr>
                          <m:t>𝑣𝑒𝑛𝑡𝑎𝑠</m:t>
                        </m:r>
                      </m:sub>
                    </m:sSub>
                  </m:oMath>
                </a14:m>
                <a:r>
                  <a:rPr lang="es-MX" sz="2400" dirty="0" smtClean="0"/>
                  <a:t>)</a:t>
                </a:r>
                <a:endParaRPr lang="es-MX" sz="2400" dirty="0"/>
              </a:p>
              <a:p>
                <a:pPr marL="0" indent="0">
                  <a:buNone/>
                </a:pPr>
                <a:endParaRPr lang="es-MX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75656" y="1600200"/>
                <a:ext cx="6696744" cy="4525963"/>
              </a:xfrm>
              <a:blipFill rotWithShape="1">
                <a:blip r:embed="rId2"/>
                <a:stretch>
                  <a:fillRect l="-1547" t="-1348" r="-14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84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95120" cy="1143000"/>
          </a:xfrm>
        </p:spPr>
        <p:txBody>
          <a:bodyPr/>
          <a:lstStyle/>
          <a:p>
            <a:pPr algn="l"/>
            <a:r>
              <a:rPr lang="es-ES" sz="2400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/>
          </a:bodyPr>
          <a:lstStyle/>
          <a:p>
            <a:r>
              <a:rPr lang="es-MX" sz="2400" dirty="0" smtClean="0"/>
              <a:t>Ramírez </a:t>
            </a:r>
            <a:r>
              <a:rPr lang="es-MX" sz="2400" dirty="0"/>
              <a:t>Padilla, D. N. (2013). </a:t>
            </a:r>
            <a:r>
              <a:rPr lang="es-MX" sz="2400" i="1" dirty="0"/>
              <a:t>Contabilidad Administrativa.</a:t>
            </a:r>
            <a:r>
              <a:rPr lang="es-MX" sz="2400" dirty="0"/>
              <a:t> México: McGraw Hill</a:t>
            </a:r>
            <a:r>
              <a:rPr lang="es-MX" sz="2400" dirty="0" smtClean="0"/>
              <a:t>.</a:t>
            </a:r>
          </a:p>
          <a:p>
            <a:r>
              <a:rPr lang="es-MX" sz="2400" dirty="0"/>
              <a:t>Hansen, D. &amp;. Mowen M. (2003). </a:t>
            </a:r>
            <a:r>
              <a:rPr lang="es-MX" sz="2400" i="1" dirty="0"/>
              <a:t>Administración de costos.</a:t>
            </a:r>
            <a:r>
              <a:rPr lang="es-MX" sz="2400" dirty="0"/>
              <a:t> México: Thomson.</a:t>
            </a:r>
          </a:p>
          <a:p>
            <a:endParaRPr lang="es-MX" sz="2400" dirty="0"/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Administración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Punto de equilibrio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Profesoras: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Martha Jiménez Alvarado</a:t>
            </a:r>
          </a:p>
          <a:p>
            <a:pPr marL="457200" lvl="1" indent="0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Ruth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L. Hidalgo Gallardo</a:t>
            </a:r>
          </a:p>
          <a:p>
            <a:pPr marL="457200" lvl="1" indent="0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Oralia Vanessa Prado de la Vega</a:t>
            </a:r>
          </a:p>
          <a:p>
            <a:pPr lvl="1"/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Enero – Junio del 2016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u="sng" dirty="0">
                <a:latin typeface="Arial" pitchFamily="34" charset="0"/>
                <a:cs typeface="Arial" pitchFamily="34" charset="0"/>
              </a:rPr>
              <a:t>Tema</a:t>
            </a: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: Punto de Equilibrio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600200"/>
            <a:ext cx="6984776" cy="4525963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Abstract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4400" dirty="0"/>
              <a:t>I</a:t>
            </a:r>
            <a:r>
              <a:rPr lang="en-US" sz="4400" dirty="0" smtClean="0"/>
              <a:t>n </a:t>
            </a:r>
            <a:r>
              <a:rPr lang="en-US" sz="4400" dirty="0"/>
              <a:t>this presentation we describe the basic concepts of the term "breakeven", which is very useful for the students of any licenciature inside economic and administrative </a:t>
            </a:r>
            <a:r>
              <a:rPr lang="en-US" sz="4400" dirty="0" smtClean="0"/>
              <a:t>sciences.</a:t>
            </a:r>
            <a:endParaRPr lang="fr-FR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breakeven, contribution.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Tema:  Punto de Equilibrio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Una empresa se encuentra en su punto de equilibrio cuando los ingresos que obtiene por sus ventas cubren exactamente sus costos totales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. Por lo que ni gana ni pierde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Es decir cuando  IT =  CT</a:t>
            </a: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        Ingresos totales  =   Costos totales  </a:t>
            </a:r>
          </a:p>
        </p:txBody>
      </p:sp>
      <p:sp>
        <p:nvSpPr>
          <p:cNvPr id="2" name="1 Flecha abajo"/>
          <p:cNvSpPr/>
          <p:nvPr/>
        </p:nvSpPr>
        <p:spPr>
          <a:xfrm rot="1560110">
            <a:off x="4047816" y="4109891"/>
            <a:ext cx="546157" cy="29422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Flecha abajo"/>
          <p:cNvSpPr/>
          <p:nvPr/>
        </p:nvSpPr>
        <p:spPr>
          <a:xfrm rot="18915235">
            <a:off x="5370375" y="4109080"/>
            <a:ext cx="546157" cy="29422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Tema:  Punto de Equilibrio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Existen varias formas de calcular el punto de equilibrio, la mas sencilla es algebraicamente con la fórmula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dirty="0">
              <a:latin typeface="Arial" pitchFamily="34" charset="0"/>
              <a:cs typeface="Arial" pitchFamily="34" charset="0"/>
            </a:endParaRPr>
          </a:p>
          <a:p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Donde:       CF  =  Costos fijos Totales (de                                    </a:t>
            </a:r>
          </a:p>
          <a:p>
            <a:pPr marL="0" indent="0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producción y de operación)</a:t>
            </a:r>
          </a:p>
          <a:p>
            <a:pPr marL="0" indent="0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P   =  Precio de venta unitario</a:t>
            </a:r>
          </a:p>
          <a:p>
            <a:pPr marL="0" indent="0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CV  =  Costos variables unitarios (de  </a:t>
            </a:r>
          </a:p>
          <a:p>
            <a:pPr marL="0" indent="0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producción y de operación)</a:t>
            </a:r>
          </a:p>
          <a:p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73630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124744"/>
            <a:ext cx="7211144" cy="5001419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400" u="sng" dirty="0" smtClean="0"/>
              <a:t>El punto de equilibrio también se puede obtener gráficamente</a:t>
            </a:r>
            <a:r>
              <a:rPr lang="es-MX" u="sng" dirty="0" smtClean="0"/>
              <a:t>:</a:t>
            </a:r>
          </a:p>
          <a:p>
            <a:pPr marL="0" indent="0" algn="just">
              <a:buNone/>
            </a:pPr>
            <a:r>
              <a:rPr lang="es-MX" sz="2000" dirty="0"/>
              <a:t> </a:t>
            </a:r>
            <a:r>
              <a:rPr lang="es-MX" sz="2000" dirty="0" smtClean="0"/>
              <a:t>   Procedimiento:</a:t>
            </a:r>
          </a:p>
          <a:p>
            <a:pPr marL="0" indent="0" algn="just">
              <a:buNone/>
            </a:pPr>
            <a:r>
              <a:rPr lang="es-MX" sz="2000" dirty="0"/>
              <a:t> </a:t>
            </a:r>
            <a:r>
              <a:rPr lang="es-MX" sz="2000" dirty="0" smtClean="0"/>
              <a:t>   </a:t>
            </a:r>
            <a:r>
              <a:rPr lang="es-MX" sz="2200" dirty="0" smtClean="0"/>
              <a:t>a) Destinar el eje de las “X” para volúmenes de producción y el   </a:t>
            </a:r>
          </a:p>
          <a:p>
            <a:pPr marL="0" indent="0" algn="just">
              <a:buNone/>
            </a:pPr>
            <a:r>
              <a:rPr lang="es-MX" sz="2200" dirty="0"/>
              <a:t> </a:t>
            </a:r>
            <a:r>
              <a:rPr lang="es-MX" sz="2200" dirty="0" smtClean="0"/>
              <a:t>        eje de las “Y” para los costos</a:t>
            </a:r>
          </a:p>
          <a:p>
            <a:pPr marL="0" indent="0" algn="just">
              <a:buNone/>
            </a:pPr>
            <a:r>
              <a:rPr lang="es-MX" sz="2200" dirty="0" smtClean="0"/>
              <a:t>    b) Trazar los costos fijos.  Recordar que se incurre en ellos aún   </a:t>
            </a:r>
          </a:p>
          <a:p>
            <a:pPr marL="0" indent="0" algn="just">
              <a:buNone/>
            </a:pPr>
            <a:r>
              <a:rPr lang="es-MX" sz="2200" dirty="0"/>
              <a:t> </a:t>
            </a:r>
            <a:r>
              <a:rPr lang="es-MX" sz="2200" dirty="0" smtClean="0"/>
              <a:t>        cuando no hay producción.  Su recta no parte de el origen</a:t>
            </a:r>
          </a:p>
          <a:p>
            <a:pPr marL="0" indent="0" algn="just">
              <a:buNone/>
            </a:pPr>
            <a:r>
              <a:rPr lang="es-MX" sz="2200" dirty="0" smtClean="0"/>
              <a:t>    c)  Trazar los costos variables.  Multiplicando los costos variables   </a:t>
            </a:r>
          </a:p>
          <a:p>
            <a:pPr marL="0" indent="0" algn="just">
              <a:buNone/>
            </a:pPr>
            <a:r>
              <a:rPr lang="es-MX" sz="2200" dirty="0"/>
              <a:t> </a:t>
            </a:r>
            <a:r>
              <a:rPr lang="es-MX" sz="2200" dirty="0" smtClean="0"/>
              <a:t>        unitarios por cualquier nivel de producción.  Recordar que    </a:t>
            </a:r>
          </a:p>
          <a:p>
            <a:pPr marL="0" indent="0" algn="just">
              <a:buNone/>
            </a:pPr>
            <a:r>
              <a:rPr lang="es-MX" sz="2200" dirty="0"/>
              <a:t> </a:t>
            </a:r>
            <a:r>
              <a:rPr lang="es-MX" sz="2200" dirty="0" smtClean="0"/>
              <a:t>        estos costos aparecen cuando inicia la producción, es decir,   </a:t>
            </a:r>
          </a:p>
          <a:p>
            <a:pPr marL="0" indent="0" algn="just">
              <a:buNone/>
            </a:pPr>
            <a:r>
              <a:rPr lang="es-MX" sz="2200" dirty="0"/>
              <a:t> </a:t>
            </a:r>
            <a:r>
              <a:rPr lang="es-MX" sz="2200" dirty="0" smtClean="0"/>
              <a:t>        cuando el volumen de producción es cero, no hay costos    </a:t>
            </a:r>
          </a:p>
          <a:p>
            <a:pPr marL="0" indent="0" algn="just">
              <a:buNone/>
            </a:pPr>
            <a:r>
              <a:rPr lang="es-MX" sz="2200" dirty="0"/>
              <a:t> </a:t>
            </a:r>
            <a:r>
              <a:rPr lang="es-MX" sz="2200" dirty="0" smtClean="0"/>
              <a:t>        variables.  Por lo que parten del origen de la gráfica.</a:t>
            </a:r>
          </a:p>
          <a:p>
            <a:pPr marL="457200" indent="-457200" algn="just">
              <a:buAutoNum type="alphaLcParenR" startAt="3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4462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476672"/>
            <a:ext cx="7272808" cy="59766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sz="2000" dirty="0"/>
              <a:t> d)  Trazar los costos totales:  Multiplicando los costos variables por </a:t>
            </a:r>
          </a:p>
          <a:p>
            <a:pPr marL="0" indent="0" algn="just">
              <a:buNone/>
            </a:pPr>
            <a:r>
              <a:rPr lang="es-MX" sz="2000" dirty="0"/>
              <a:t>       </a:t>
            </a:r>
            <a:r>
              <a:rPr lang="es-MX" sz="2000" dirty="0" smtClean="0"/>
              <a:t>cualquier </a:t>
            </a:r>
            <a:r>
              <a:rPr lang="es-MX" sz="2000" dirty="0"/>
              <a:t>nivel de producción y sumando los costos fijos.</a:t>
            </a:r>
            <a:r>
              <a:rPr lang="es-MX" sz="2000" dirty="0" smtClean="0"/>
              <a:t>  </a:t>
            </a:r>
          </a:p>
          <a:p>
            <a:pPr marL="0" indent="0" algn="just">
              <a:buNone/>
            </a:pPr>
            <a:r>
              <a:rPr lang="es-MX" sz="2000" dirty="0" smtClean="0"/>
              <a:t>       Recordar que esta línea es paralela a los costos variables, ya que    </a:t>
            </a:r>
          </a:p>
          <a:p>
            <a:pPr marL="0" indent="0" algn="just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a los costos variables le aumentamos los costos fijos en cualquier   </a:t>
            </a:r>
          </a:p>
          <a:p>
            <a:pPr marL="0" indent="0" algn="just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volumen producido.</a:t>
            </a:r>
          </a:p>
          <a:p>
            <a:pPr marL="0" indent="0" algn="just">
              <a:buNone/>
            </a:pPr>
            <a:r>
              <a:rPr lang="es-MX" sz="2000" dirty="0" smtClean="0"/>
              <a:t>e)   Trazar los ingresos.  Multiplicando el precio de venta por cualquier  </a:t>
            </a:r>
          </a:p>
          <a:p>
            <a:pPr marL="0" indent="0" algn="just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volumen.</a:t>
            </a:r>
          </a:p>
          <a:p>
            <a:pPr marL="0" indent="0">
              <a:buNone/>
            </a:pPr>
            <a:r>
              <a:rPr lang="es-MX" sz="2000" dirty="0" smtClean="0"/>
              <a:t>El lugar donde se cruzan la línea de los costos totales y los ingresos totales se ubica en punto de equilibrio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1500" dirty="0" smtClean="0"/>
          </a:p>
          <a:p>
            <a:pPr marL="0" indent="0">
              <a:buNone/>
            </a:pPr>
            <a:endParaRPr lang="es-MX" sz="1500" dirty="0"/>
          </a:p>
          <a:p>
            <a:pPr marL="0" indent="0">
              <a:buNone/>
            </a:pPr>
            <a:endParaRPr lang="es-MX" sz="1200" dirty="0" smtClean="0"/>
          </a:p>
          <a:p>
            <a:pPr marL="0" indent="0">
              <a:buNone/>
            </a:pPr>
            <a:endParaRPr lang="es-MX" sz="1200" dirty="0"/>
          </a:p>
          <a:p>
            <a:pPr marL="0" indent="0">
              <a:buNone/>
            </a:pPr>
            <a:r>
              <a:rPr lang="es-MX" sz="1200" dirty="0" smtClean="0"/>
              <a:t>                                       </a:t>
            </a:r>
          </a:p>
          <a:p>
            <a:pPr marL="0" indent="0">
              <a:buNone/>
            </a:pPr>
            <a:endParaRPr lang="es-MX" sz="1200" dirty="0"/>
          </a:p>
          <a:p>
            <a:pPr marL="0" indent="0">
              <a:buNone/>
            </a:pPr>
            <a:endParaRPr lang="es-MX" sz="1200" dirty="0" smtClean="0"/>
          </a:p>
          <a:p>
            <a:pPr marL="0" indent="0">
              <a:buNone/>
            </a:pPr>
            <a:endParaRPr lang="es-MX" sz="1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4026"/>
              </p:ext>
            </p:extLst>
          </p:nvPr>
        </p:nvGraphicFramePr>
        <p:xfrm>
          <a:off x="1835696" y="3284984"/>
          <a:ext cx="6312024" cy="31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2639616"/>
              </a:tblGrid>
              <a:tr h="313372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A9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Imagen tomada de http://assessorcomptable.blogspot.mx/2014/07/te-conviene-conocer-tu-punto-de.html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rgbClr val="CA934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32" y="3356992"/>
            <a:ext cx="348966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Conceptos básicos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7344816" cy="4525963"/>
          </a:xfrm>
        </p:spPr>
        <p:txBody>
          <a:bodyPr>
            <a:normAutofit/>
          </a:bodyPr>
          <a:lstStyle/>
          <a:p>
            <a:r>
              <a:rPr lang="es-MX" sz="2000" u="sng" dirty="0" smtClean="0">
                <a:latin typeface="Arial" pitchFamily="34" charset="0"/>
                <a:cs typeface="Arial" pitchFamily="34" charset="0"/>
              </a:rPr>
              <a:t>MARGEN DE CONTRIBUCIÓN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:  Es la diferencia entre ventas y costos variables</a:t>
            </a:r>
          </a:p>
          <a:p>
            <a:pPr marL="0" indent="0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    Por lo tanto hay Margen de Contribución unitario y Margen     </a:t>
            </a:r>
          </a:p>
          <a:p>
            <a:pPr marL="0" indent="0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de Contribución total.</a:t>
            </a:r>
          </a:p>
          <a:p>
            <a:r>
              <a:rPr lang="es-MX" sz="2000" u="sng" dirty="0" smtClean="0">
                <a:latin typeface="Arial" pitchFamily="34" charset="0"/>
                <a:cs typeface="Arial" pitchFamily="34" charset="0"/>
              </a:rPr>
              <a:t>Margen de contribución unitario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:  Es la diferencia entre el precio de venta de una unidad y los costos variables de una unidad.</a:t>
            </a:r>
          </a:p>
          <a:p>
            <a:r>
              <a:rPr lang="es-MX" sz="2000" u="sng" dirty="0" smtClean="0">
                <a:latin typeface="Arial" pitchFamily="34" charset="0"/>
                <a:cs typeface="Arial" pitchFamily="34" charset="0"/>
              </a:rPr>
              <a:t>Margen de Contribución total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es la diferencia entre los ingresos totales por venta menos los costos variables totales de un periodo.</a:t>
            </a: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Ver ejemplificación.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979712" y="4005064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Ejemplificación de conceptos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sz="2400" dirty="0" smtClean="0"/>
              <a:t>Margen de Contribución Unitario:  es el denominador de la fórmula del punto </a:t>
            </a:r>
            <a:r>
              <a:rPr lang="es-MX" dirty="0" smtClean="0"/>
              <a:t>de equilibrio</a:t>
            </a:r>
          </a:p>
          <a:p>
            <a:endParaRPr lang="es-MX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608" y="3861048"/>
            <a:ext cx="3467100" cy="2600325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FFCC66"/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295232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20072" y="162880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Margen de Contribución Total:  Se determina en el Estado de Resultados.</a:t>
            </a:r>
          </a:p>
          <a:p>
            <a:r>
              <a:rPr lang="es-MX" sz="2200" i="1" dirty="0" smtClean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Tiene como sinónimo Contribución Marginal</a:t>
            </a:r>
            <a:endParaRPr lang="es-MX" sz="2200" i="1" dirty="0">
              <a:solidFill>
                <a:schemeClr val="accent2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91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1059</Words>
  <Application>Microsoft Office PowerPoint</Application>
  <PresentationFormat>Presentación en pantalla (4:3)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Berlin Sans FB</vt:lpstr>
      <vt:lpstr>Calibri</vt:lpstr>
      <vt:lpstr>Cambria Math</vt:lpstr>
      <vt:lpstr>Tema de Office</vt:lpstr>
      <vt:lpstr>UNIVERSIDAD AUTÓNOMA DEL ESTADO DE HIDALGO</vt:lpstr>
      <vt:lpstr>Presentación de PowerPoint</vt:lpstr>
      <vt:lpstr>Tema: Punto de Equilibrio</vt:lpstr>
      <vt:lpstr>Tema:  Punto de Equilibrio</vt:lpstr>
      <vt:lpstr>Tema:  Punto de Equilibrio</vt:lpstr>
      <vt:lpstr>Presentación de PowerPoint</vt:lpstr>
      <vt:lpstr>Presentación de PowerPoint</vt:lpstr>
      <vt:lpstr>Conceptos básicos</vt:lpstr>
      <vt:lpstr>Ejemplificación de conceptos</vt:lpstr>
      <vt:lpstr>Margen de seguridad</vt:lpstr>
      <vt:lpstr>Cálculo de utilidades o pérdidas</vt:lpstr>
      <vt:lpstr>Presentación de PowerPoint</vt:lpstr>
      <vt:lpstr>Cálculo de utilidades o pérdidas</vt:lpstr>
      <vt:lpstr>Presentación de PowerPoint</vt:lpstr>
      <vt:lpstr>Fórmulas para cuando se tiene un producto</vt:lpstr>
      <vt:lpstr>Fórmulas para cuando se tienen varios productos</vt:lpstr>
      <vt:lpstr>Presentación de PowerPoint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Full name</cp:lastModifiedBy>
  <cp:revision>56</cp:revision>
  <dcterms:created xsi:type="dcterms:W3CDTF">2014-12-12T16:57:31Z</dcterms:created>
  <dcterms:modified xsi:type="dcterms:W3CDTF">2016-05-24T00:02:06Z</dcterms:modified>
</cp:coreProperties>
</file>