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60" r:id="rId4"/>
    <p:sldId id="262" r:id="rId5"/>
    <p:sldId id="263" r:id="rId6"/>
    <p:sldId id="265" r:id="rId7"/>
    <p:sldId id="264" r:id="rId8"/>
    <p:sldId id="267" r:id="rId9"/>
    <p:sldId id="266" r:id="rId10"/>
    <p:sldId id="268" r:id="rId11"/>
    <p:sldId id="269" r:id="rId12"/>
    <p:sldId id="258" r:id="rId1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A221D"/>
    <a:srgbClr val="6922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6" autoAdjust="0"/>
    <p:restoredTop sz="94660"/>
  </p:normalViewPr>
  <p:slideViewPr>
    <p:cSldViewPr>
      <p:cViewPr varScale="1">
        <p:scale>
          <a:sx n="67" d="100"/>
          <a:sy n="67" d="100"/>
        </p:scale>
        <p:origin x="167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EBE1AD-F58B-4DAF-AA2B-4594E4C2DC27}" type="doc">
      <dgm:prSet loTypeId="urn:microsoft.com/office/officeart/2005/8/layout/hProcess3" loCatId="process" qsTypeId="urn:microsoft.com/office/officeart/2005/8/quickstyle/simple1" qsCatId="simple" csTypeId="urn:microsoft.com/office/officeart/2005/8/colors/accent3_1" csCatId="accent3" phldr="1"/>
      <dgm:spPr/>
    </dgm:pt>
    <dgm:pt modelId="{17A21FF8-DD6A-421D-B6E3-56B3D6BCF254}">
      <dgm:prSet phldrT="[Texto]"/>
      <dgm:spPr/>
      <dgm:t>
        <a:bodyPr/>
        <a:lstStyle/>
        <a:p>
          <a:r>
            <a:rPr lang="es-MX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Tendencias</a:t>
          </a:r>
          <a:endParaRPr lang="es-ES" dirty="0"/>
        </a:p>
      </dgm:t>
    </dgm:pt>
    <dgm:pt modelId="{EEFC227D-57C1-4AA8-B213-596787FECA13}" type="parTrans" cxnId="{80841285-EBB9-471D-8C97-6B025D2BC753}">
      <dgm:prSet/>
      <dgm:spPr/>
      <dgm:t>
        <a:bodyPr/>
        <a:lstStyle/>
        <a:p>
          <a:endParaRPr lang="es-ES"/>
        </a:p>
      </dgm:t>
    </dgm:pt>
    <dgm:pt modelId="{1F26A4DA-3760-4875-842B-169CDFF011D6}" type="sibTrans" cxnId="{80841285-EBB9-471D-8C97-6B025D2BC753}">
      <dgm:prSet/>
      <dgm:spPr/>
      <dgm:t>
        <a:bodyPr/>
        <a:lstStyle/>
        <a:p>
          <a:endParaRPr lang="es-ES"/>
        </a:p>
      </dgm:t>
    </dgm:pt>
    <dgm:pt modelId="{7E34E930-0AD3-4ECB-96E4-BBDB60ABDC5B}" type="pres">
      <dgm:prSet presAssocID="{5FEBE1AD-F58B-4DAF-AA2B-4594E4C2DC27}" presName="Name0" presStyleCnt="0">
        <dgm:presLayoutVars>
          <dgm:dir/>
          <dgm:animLvl val="lvl"/>
          <dgm:resizeHandles val="exact"/>
        </dgm:presLayoutVars>
      </dgm:prSet>
      <dgm:spPr/>
    </dgm:pt>
    <dgm:pt modelId="{260E8400-8947-42D9-A918-BA1F83D80271}" type="pres">
      <dgm:prSet presAssocID="{5FEBE1AD-F58B-4DAF-AA2B-4594E4C2DC27}" presName="dummy" presStyleCnt="0"/>
      <dgm:spPr/>
    </dgm:pt>
    <dgm:pt modelId="{414D18D2-FDCB-4B9F-AFEA-C17D34AA0453}" type="pres">
      <dgm:prSet presAssocID="{5FEBE1AD-F58B-4DAF-AA2B-4594E4C2DC27}" presName="linH" presStyleCnt="0"/>
      <dgm:spPr/>
    </dgm:pt>
    <dgm:pt modelId="{ACACAE2A-9D6C-4BFC-9BE0-F7A272DA16CE}" type="pres">
      <dgm:prSet presAssocID="{5FEBE1AD-F58B-4DAF-AA2B-4594E4C2DC27}" presName="padding1" presStyleCnt="0"/>
      <dgm:spPr/>
    </dgm:pt>
    <dgm:pt modelId="{D565B1ED-E1F8-4AE7-A98D-651993320204}" type="pres">
      <dgm:prSet presAssocID="{17A21FF8-DD6A-421D-B6E3-56B3D6BCF254}" presName="linV" presStyleCnt="0"/>
      <dgm:spPr/>
    </dgm:pt>
    <dgm:pt modelId="{64022DB8-E65D-4BF1-8C18-FF5ADE4CBC0F}" type="pres">
      <dgm:prSet presAssocID="{17A21FF8-DD6A-421D-B6E3-56B3D6BCF254}" presName="spVertical1" presStyleCnt="0"/>
      <dgm:spPr/>
    </dgm:pt>
    <dgm:pt modelId="{BE77020F-15EA-4322-83EC-45F8C000D3EA}" type="pres">
      <dgm:prSet presAssocID="{17A21FF8-DD6A-421D-B6E3-56B3D6BCF254}" presName="parTx" presStyleLbl="revTx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0CF27B87-55BD-45CB-BA6F-20B447999687}" type="pres">
      <dgm:prSet presAssocID="{17A21FF8-DD6A-421D-B6E3-56B3D6BCF254}" presName="spVertical2" presStyleCnt="0"/>
      <dgm:spPr/>
    </dgm:pt>
    <dgm:pt modelId="{88CE9006-EC91-491F-A264-C209E99BF873}" type="pres">
      <dgm:prSet presAssocID="{17A21FF8-DD6A-421D-B6E3-56B3D6BCF254}" presName="spVertical3" presStyleCnt="0"/>
      <dgm:spPr/>
    </dgm:pt>
    <dgm:pt modelId="{3E488B30-934C-4495-BF30-D9DE77CA3856}" type="pres">
      <dgm:prSet presAssocID="{5FEBE1AD-F58B-4DAF-AA2B-4594E4C2DC27}" presName="padding2" presStyleCnt="0"/>
      <dgm:spPr/>
    </dgm:pt>
    <dgm:pt modelId="{55AB1261-EBF3-46EB-9EA5-69D00B28B199}" type="pres">
      <dgm:prSet presAssocID="{5FEBE1AD-F58B-4DAF-AA2B-4594E4C2DC27}" presName="negArrow" presStyleCnt="0"/>
      <dgm:spPr/>
    </dgm:pt>
    <dgm:pt modelId="{F7E0D478-863B-4D9E-B3EA-7939D3C26B2C}" type="pres">
      <dgm:prSet presAssocID="{5FEBE1AD-F58B-4DAF-AA2B-4594E4C2DC27}" presName="backgroundArrow" presStyleLbl="node1" presStyleIdx="0" presStyleCnt="1"/>
      <dgm:spPr/>
    </dgm:pt>
  </dgm:ptLst>
  <dgm:cxnLst>
    <dgm:cxn modelId="{E8CF2098-755D-401E-9B05-A6BBACE94C0D}" type="presOf" srcId="{5FEBE1AD-F58B-4DAF-AA2B-4594E4C2DC27}" destId="{7E34E930-0AD3-4ECB-96E4-BBDB60ABDC5B}" srcOrd="0" destOrd="0" presId="urn:microsoft.com/office/officeart/2005/8/layout/hProcess3"/>
    <dgm:cxn modelId="{929FE73C-3D33-4ED6-BF5D-927C5B5FB121}" type="presOf" srcId="{17A21FF8-DD6A-421D-B6E3-56B3D6BCF254}" destId="{BE77020F-15EA-4322-83EC-45F8C000D3EA}" srcOrd="0" destOrd="0" presId="urn:microsoft.com/office/officeart/2005/8/layout/hProcess3"/>
    <dgm:cxn modelId="{80841285-EBB9-471D-8C97-6B025D2BC753}" srcId="{5FEBE1AD-F58B-4DAF-AA2B-4594E4C2DC27}" destId="{17A21FF8-DD6A-421D-B6E3-56B3D6BCF254}" srcOrd="0" destOrd="0" parTransId="{EEFC227D-57C1-4AA8-B213-596787FECA13}" sibTransId="{1F26A4DA-3760-4875-842B-169CDFF011D6}"/>
    <dgm:cxn modelId="{8C782B37-86FB-433B-B7DE-1E6DF3847BD2}" type="presParOf" srcId="{7E34E930-0AD3-4ECB-96E4-BBDB60ABDC5B}" destId="{260E8400-8947-42D9-A918-BA1F83D80271}" srcOrd="0" destOrd="0" presId="urn:microsoft.com/office/officeart/2005/8/layout/hProcess3"/>
    <dgm:cxn modelId="{12673842-AD37-4641-B18F-8916E562EAB0}" type="presParOf" srcId="{7E34E930-0AD3-4ECB-96E4-BBDB60ABDC5B}" destId="{414D18D2-FDCB-4B9F-AFEA-C17D34AA0453}" srcOrd="1" destOrd="0" presId="urn:microsoft.com/office/officeart/2005/8/layout/hProcess3"/>
    <dgm:cxn modelId="{57300F31-6573-46DF-908A-6C72166D8376}" type="presParOf" srcId="{414D18D2-FDCB-4B9F-AFEA-C17D34AA0453}" destId="{ACACAE2A-9D6C-4BFC-9BE0-F7A272DA16CE}" srcOrd="0" destOrd="0" presId="urn:microsoft.com/office/officeart/2005/8/layout/hProcess3"/>
    <dgm:cxn modelId="{19E9E2CD-9C0B-49E7-AC21-7C2793A64596}" type="presParOf" srcId="{414D18D2-FDCB-4B9F-AFEA-C17D34AA0453}" destId="{D565B1ED-E1F8-4AE7-A98D-651993320204}" srcOrd="1" destOrd="0" presId="urn:microsoft.com/office/officeart/2005/8/layout/hProcess3"/>
    <dgm:cxn modelId="{7D0D6593-893B-4DAE-B6D9-2FE580C1BD07}" type="presParOf" srcId="{D565B1ED-E1F8-4AE7-A98D-651993320204}" destId="{64022DB8-E65D-4BF1-8C18-FF5ADE4CBC0F}" srcOrd="0" destOrd="0" presId="urn:microsoft.com/office/officeart/2005/8/layout/hProcess3"/>
    <dgm:cxn modelId="{16358A7A-1525-472D-A653-AD260A2FBB76}" type="presParOf" srcId="{D565B1ED-E1F8-4AE7-A98D-651993320204}" destId="{BE77020F-15EA-4322-83EC-45F8C000D3EA}" srcOrd="1" destOrd="0" presId="urn:microsoft.com/office/officeart/2005/8/layout/hProcess3"/>
    <dgm:cxn modelId="{153FC873-C3F0-4C34-AD30-073531F6B39C}" type="presParOf" srcId="{D565B1ED-E1F8-4AE7-A98D-651993320204}" destId="{0CF27B87-55BD-45CB-BA6F-20B447999687}" srcOrd="2" destOrd="0" presId="urn:microsoft.com/office/officeart/2005/8/layout/hProcess3"/>
    <dgm:cxn modelId="{40B91A12-9EE9-47DD-A63E-90397709EA0A}" type="presParOf" srcId="{D565B1ED-E1F8-4AE7-A98D-651993320204}" destId="{88CE9006-EC91-491F-A264-C209E99BF873}" srcOrd="3" destOrd="0" presId="urn:microsoft.com/office/officeart/2005/8/layout/hProcess3"/>
    <dgm:cxn modelId="{7A2013CA-EB5B-49D5-8446-DB9463C59AB3}" type="presParOf" srcId="{414D18D2-FDCB-4B9F-AFEA-C17D34AA0453}" destId="{3E488B30-934C-4495-BF30-D9DE77CA3856}" srcOrd="2" destOrd="0" presId="urn:microsoft.com/office/officeart/2005/8/layout/hProcess3"/>
    <dgm:cxn modelId="{D0DE285B-1C9E-4352-A867-E033BF5618F7}" type="presParOf" srcId="{414D18D2-FDCB-4B9F-AFEA-C17D34AA0453}" destId="{55AB1261-EBF3-46EB-9EA5-69D00B28B199}" srcOrd="3" destOrd="0" presId="urn:microsoft.com/office/officeart/2005/8/layout/hProcess3"/>
    <dgm:cxn modelId="{5FA8CB2B-7C41-4F4E-96C8-23D80F08004C}" type="presParOf" srcId="{414D18D2-FDCB-4B9F-AFEA-C17D34AA0453}" destId="{F7E0D478-863B-4D9E-B3EA-7939D3C26B2C}" srcOrd="4" destOrd="0" presId="urn:microsoft.com/office/officeart/2005/8/layout/h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4BEFFE0-754C-4547-85CA-6AF73A7A0299}" type="doc">
      <dgm:prSet loTypeId="urn:diagrams.loki3.com/BracketList+Icon" loCatId="list" qsTypeId="urn:microsoft.com/office/officeart/2005/8/quickstyle/simple2" qsCatId="simple" csTypeId="urn:microsoft.com/office/officeart/2005/8/colors/accent2_1" csCatId="accent2" phldr="1"/>
      <dgm:spPr/>
      <dgm:t>
        <a:bodyPr/>
        <a:lstStyle/>
        <a:p>
          <a:endParaRPr lang="es-ES"/>
        </a:p>
      </dgm:t>
    </dgm:pt>
    <dgm:pt modelId="{BDC83982-8A82-4741-95C3-EB4CAF9E4DFC}">
      <dgm:prSet phldrT="[Texto]" custT="1"/>
      <dgm:spPr/>
      <dgm:t>
        <a:bodyPr/>
        <a:lstStyle/>
        <a:p>
          <a:pPr algn="ctr"/>
          <a:r>
            <a:rPr lang="es-MX" sz="2200" b="1" dirty="0" smtClean="0">
              <a:solidFill>
                <a:srgbClr val="6A221D"/>
              </a:solidFill>
            </a:rPr>
            <a:t>Métodos cuantitativos</a:t>
          </a:r>
          <a:endParaRPr lang="es-ES" sz="2200" b="1" dirty="0">
            <a:solidFill>
              <a:srgbClr val="6A221D"/>
            </a:solidFill>
          </a:endParaRPr>
        </a:p>
      </dgm:t>
    </dgm:pt>
    <dgm:pt modelId="{EF0F81DA-3E76-4398-B496-AB68A440726E}" type="parTrans" cxnId="{12BFFB4E-BDC6-4F8B-B189-A28D552FB4C4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0025DB32-81C9-4C2A-A681-C148A4A79800}" type="sibTrans" cxnId="{12BFFB4E-BDC6-4F8B-B189-A28D552FB4C4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599E4DB5-CEB7-4C43-AA2C-6636A6DD2B8C}">
      <dgm:prSet phldrT="[Texto]"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Pronósticos</a:t>
          </a:r>
          <a:endParaRPr lang="es-ES" sz="2200" dirty="0">
            <a:solidFill>
              <a:srgbClr val="6A221D"/>
            </a:solidFill>
          </a:endParaRPr>
        </a:p>
      </dgm:t>
    </dgm:pt>
    <dgm:pt modelId="{DC854A0D-CA76-4600-897C-911CEA2A6424}" type="parTrans" cxnId="{84CB266E-4D10-47CA-BAD2-C5FC591BDB8E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911803F2-ABB1-4278-8058-263B7E9DA852}" type="sibTrans" cxnId="{84CB266E-4D10-47CA-BAD2-C5FC591BDB8E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3A229E71-F74C-4065-80A8-43F22D7DB78D}">
      <dgm:prSet phldrT="[Texto]" custT="1"/>
      <dgm:spPr/>
      <dgm:t>
        <a:bodyPr/>
        <a:lstStyle/>
        <a:p>
          <a:pPr algn="ctr"/>
          <a:r>
            <a:rPr lang="es-MX" sz="2200" b="1" dirty="0" smtClean="0">
              <a:solidFill>
                <a:srgbClr val="6A221D"/>
              </a:solidFill>
            </a:rPr>
            <a:t>Métodos cualitativos</a:t>
          </a:r>
          <a:endParaRPr lang="es-ES" sz="2200" b="1" dirty="0">
            <a:solidFill>
              <a:srgbClr val="6A221D"/>
            </a:solidFill>
          </a:endParaRPr>
        </a:p>
      </dgm:t>
    </dgm:pt>
    <dgm:pt modelId="{E810B479-ADCB-43D8-843B-0980B8EF5DEB}" type="parTrans" cxnId="{80F210A2-4D63-4DD6-BD54-C2C936BE18F1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AA66209B-F245-4281-B655-C1E4A51D9F7B}" type="sibTrans" cxnId="{80F210A2-4D63-4DD6-BD54-C2C936BE18F1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D973DC01-7616-42FD-A62E-CBA5E9EFA038}">
      <dgm:prSet phldrT="[Texto]"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Delphi</a:t>
          </a:r>
          <a:endParaRPr lang="es-ES" sz="2200" dirty="0">
            <a:solidFill>
              <a:srgbClr val="6A221D"/>
            </a:solidFill>
          </a:endParaRPr>
        </a:p>
      </dgm:t>
    </dgm:pt>
    <dgm:pt modelId="{A3C2CDD4-8320-4FB1-A840-4F194A69D54C}" type="parTrans" cxnId="{14386E15-D727-44D7-9BBB-67B362855AA8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55DA3C78-6558-44DF-B0E9-AB828CACF9FD}" type="sibTrans" cxnId="{14386E15-D727-44D7-9BBB-67B362855AA8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C88874E4-56A8-443F-883E-93A95ACC3316}">
      <dgm:prSet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Proyecciones</a:t>
          </a:r>
        </a:p>
      </dgm:t>
    </dgm:pt>
    <dgm:pt modelId="{BDE55B2D-A478-450C-BD6B-BF65E114D8BA}" type="parTrans" cxnId="{EEF35FA3-C980-4355-95E7-6E5EA2B1287E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CF253CB4-82B9-4E87-AA42-D49DCAFDFEDA}" type="sibTrans" cxnId="{EEF35FA3-C980-4355-95E7-6E5EA2B1287E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FA74868C-D9C7-4A2E-8920-BE9369F5EBCF}">
      <dgm:prSet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Series de tiempo</a:t>
          </a:r>
        </a:p>
      </dgm:t>
    </dgm:pt>
    <dgm:pt modelId="{2F2D5458-D8CF-425F-8535-9ED7696BC917}" type="parTrans" cxnId="{DAF6A813-D2DB-4E16-BC79-AF8BFE4B7203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18904D3C-F0E3-4A9E-A6F5-A92385FD6068}" type="sibTrans" cxnId="{DAF6A813-D2DB-4E16-BC79-AF8BFE4B7203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5F470155-7A32-486F-AD71-BB0A92B23A22}">
      <dgm:prSet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Elección racional</a:t>
          </a:r>
        </a:p>
      </dgm:t>
    </dgm:pt>
    <dgm:pt modelId="{60689CED-2022-41A8-87CA-F321D2672B95}" type="parTrans" cxnId="{5AAC8AF9-DF05-41F2-8EF7-C517F374518C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CE05E9F6-97EA-4E64-91E0-9590E729AC9A}" type="sibTrans" cxnId="{5AAC8AF9-DF05-41F2-8EF7-C517F374518C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B4A5086E-981A-4A92-9BE2-3827CB76C49A}">
      <dgm:prSet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Teoría de juegos</a:t>
          </a:r>
          <a:endParaRPr lang="es-MX" sz="2200" b="1" dirty="0">
            <a:solidFill>
              <a:srgbClr val="6A221D"/>
            </a:solidFill>
          </a:endParaRPr>
        </a:p>
      </dgm:t>
    </dgm:pt>
    <dgm:pt modelId="{8D5D33E7-A681-4636-AE9B-7AB99F06A612}" type="parTrans" cxnId="{2E517F0B-84D4-4A37-BDEF-E6B932C666CD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7B8893A4-3747-4231-A93F-89ED85C295A2}" type="sibTrans" cxnId="{2E517F0B-84D4-4A37-BDEF-E6B932C666CD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9DDB2268-8F67-4209-8B03-EC524F342493}">
      <dgm:prSet custT="1"/>
      <dgm:spPr/>
      <dgm:t>
        <a:bodyPr/>
        <a:lstStyle/>
        <a:p>
          <a:r>
            <a:rPr lang="es-MX" sz="2200" b="1" dirty="0" smtClean="0">
              <a:solidFill>
                <a:srgbClr val="6A221D"/>
              </a:solidFill>
            </a:rPr>
            <a:t>Construcción de escenarios</a:t>
          </a:r>
        </a:p>
      </dgm:t>
    </dgm:pt>
    <dgm:pt modelId="{7B3DF3C1-4556-46E0-B815-CBF51113B3A7}" type="parTrans" cxnId="{9AF0E9EB-6540-4A8C-AB05-7904A1DD4E8B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8CF1D6C0-51DD-4126-8FBF-D499C0601C60}" type="sibTrans" cxnId="{9AF0E9EB-6540-4A8C-AB05-7904A1DD4E8B}">
      <dgm:prSet/>
      <dgm:spPr/>
      <dgm:t>
        <a:bodyPr/>
        <a:lstStyle/>
        <a:p>
          <a:endParaRPr lang="es-ES" sz="2200">
            <a:solidFill>
              <a:srgbClr val="6A221D"/>
            </a:solidFill>
          </a:endParaRPr>
        </a:p>
      </dgm:t>
    </dgm:pt>
    <dgm:pt modelId="{31308616-13CF-495F-8D5A-95EBAEEF9B36}" type="pres">
      <dgm:prSet presAssocID="{24BEFFE0-754C-4547-85CA-6AF73A7A029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24B71214-E6A6-4E92-9020-6DAA8E9D6A98}" type="pres">
      <dgm:prSet presAssocID="{BDC83982-8A82-4741-95C3-EB4CAF9E4DFC}" presName="linNode" presStyleCnt="0"/>
      <dgm:spPr/>
    </dgm:pt>
    <dgm:pt modelId="{5A5E998C-FC6A-4637-BA6D-FBF7C83C3092}" type="pres">
      <dgm:prSet presAssocID="{BDC83982-8A82-4741-95C3-EB4CAF9E4DFC}" presName="parTx" presStyleLbl="revTx" presStyleIdx="0" presStyleCnt="2" custScaleX="11678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C6E1BE33-23FB-4382-B55A-020BA2BC25D2}" type="pres">
      <dgm:prSet presAssocID="{BDC83982-8A82-4741-95C3-EB4CAF9E4DFC}" presName="bracket" presStyleLbl="parChTrans1D1" presStyleIdx="0" presStyleCnt="2" custLinFactX="79690" custLinFactNeighborX="100000"/>
      <dgm:spPr/>
    </dgm:pt>
    <dgm:pt modelId="{76145C62-C3A1-458E-A559-DC30FDD5035B}" type="pres">
      <dgm:prSet presAssocID="{BDC83982-8A82-4741-95C3-EB4CAF9E4DFC}" presName="spH" presStyleCnt="0"/>
      <dgm:spPr/>
    </dgm:pt>
    <dgm:pt modelId="{740079F6-97B5-4820-9F5B-3E0FE8B2211E}" type="pres">
      <dgm:prSet presAssocID="{BDC83982-8A82-4741-95C3-EB4CAF9E4DFC}" presName="desTx" presStyleLbl="node1" presStyleIdx="0" presStyleCnt="2" custScaleX="75862" custLinFactX="18384" custLinFactNeighborX="100000" custLinFactNeighborY="-474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150C3F52-A4AB-4C78-8E49-B32DB9B7D1E6}" type="pres">
      <dgm:prSet presAssocID="{0025DB32-81C9-4C2A-A681-C148A4A79800}" presName="spV" presStyleCnt="0"/>
      <dgm:spPr/>
    </dgm:pt>
    <dgm:pt modelId="{0C3C0CE5-432F-47C1-B389-98F77BABCE5E}" type="pres">
      <dgm:prSet presAssocID="{3A229E71-F74C-4065-80A8-43F22D7DB78D}" presName="linNode" presStyleCnt="0"/>
      <dgm:spPr/>
    </dgm:pt>
    <dgm:pt modelId="{3ABF9EBE-5429-4AB7-B43A-8FBE93B76902}" type="pres">
      <dgm:prSet presAssocID="{3A229E71-F74C-4065-80A8-43F22D7DB78D}" presName="parTx" presStyleLbl="revTx" presStyleIdx="1" presStyleCnt="2" custScaleX="11678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226689A-500C-442E-ABF7-4DCFF23F7C5E}" type="pres">
      <dgm:prSet presAssocID="{3A229E71-F74C-4065-80A8-43F22D7DB78D}" presName="bracket" presStyleLbl="parChTrans1D1" presStyleIdx="1" presStyleCnt="2" custLinFactX="79019" custLinFactNeighborX="100000"/>
      <dgm:spPr/>
    </dgm:pt>
    <dgm:pt modelId="{4DF6626C-4CF2-40F3-A283-494ECB00754E}" type="pres">
      <dgm:prSet presAssocID="{3A229E71-F74C-4065-80A8-43F22D7DB78D}" presName="spH" presStyleCnt="0"/>
      <dgm:spPr/>
    </dgm:pt>
    <dgm:pt modelId="{519F9E3A-DD16-4028-90D5-0DD7F102855B}" type="pres">
      <dgm:prSet presAssocID="{3A229E71-F74C-4065-80A8-43F22D7DB78D}" presName="desTx" presStyleLbl="node1" presStyleIdx="1" presStyleCnt="2" custScaleX="75862" custLinFactX="12485" custLinFactNeighborX="100000" custLinFactNeighborY="-724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A97D05F-AB2F-45F3-9EC5-0FF70DD07B89}" type="presOf" srcId="{24BEFFE0-754C-4547-85CA-6AF73A7A0299}" destId="{31308616-13CF-495F-8D5A-95EBAEEF9B36}" srcOrd="0" destOrd="0" presId="urn:diagrams.loki3.com/BracketList+Icon"/>
    <dgm:cxn modelId="{84CB266E-4D10-47CA-BAD2-C5FC591BDB8E}" srcId="{BDC83982-8A82-4741-95C3-EB4CAF9E4DFC}" destId="{599E4DB5-CEB7-4C43-AA2C-6636A6DD2B8C}" srcOrd="0" destOrd="0" parTransId="{DC854A0D-CA76-4600-897C-911CEA2A6424}" sibTransId="{911803F2-ABB1-4278-8058-263B7E9DA852}"/>
    <dgm:cxn modelId="{9AF0E9EB-6540-4A8C-AB05-7904A1DD4E8B}" srcId="{3A229E71-F74C-4065-80A8-43F22D7DB78D}" destId="{9DDB2268-8F67-4209-8B03-EC524F342493}" srcOrd="1" destOrd="0" parTransId="{7B3DF3C1-4556-46E0-B815-CBF51113B3A7}" sibTransId="{8CF1D6C0-51DD-4126-8FBF-D499C0601C60}"/>
    <dgm:cxn modelId="{2E517F0B-84D4-4A37-BDEF-E6B932C666CD}" srcId="{BDC83982-8A82-4741-95C3-EB4CAF9E4DFC}" destId="{B4A5086E-981A-4A92-9BE2-3827CB76C49A}" srcOrd="4" destOrd="0" parTransId="{8D5D33E7-A681-4636-AE9B-7AB99F06A612}" sibTransId="{7B8893A4-3747-4231-A93F-89ED85C295A2}"/>
    <dgm:cxn modelId="{B63C31AE-9394-49BB-83B4-4D235D92CBF5}" type="presOf" srcId="{3A229E71-F74C-4065-80A8-43F22D7DB78D}" destId="{3ABF9EBE-5429-4AB7-B43A-8FBE93B76902}" srcOrd="0" destOrd="0" presId="urn:diagrams.loki3.com/BracketList+Icon"/>
    <dgm:cxn modelId="{12BFFB4E-BDC6-4F8B-B189-A28D552FB4C4}" srcId="{24BEFFE0-754C-4547-85CA-6AF73A7A0299}" destId="{BDC83982-8A82-4741-95C3-EB4CAF9E4DFC}" srcOrd="0" destOrd="0" parTransId="{EF0F81DA-3E76-4398-B496-AB68A440726E}" sibTransId="{0025DB32-81C9-4C2A-A681-C148A4A79800}"/>
    <dgm:cxn modelId="{82698CC3-B1A3-4661-A068-06FB53528423}" type="presOf" srcId="{B4A5086E-981A-4A92-9BE2-3827CB76C49A}" destId="{740079F6-97B5-4820-9F5B-3E0FE8B2211E}" srcOrd="0" destOrd="4" presId="urn:diagrams.loki3.com/BracketList+Icon"/>
    <dgm:cxn modelId="{5AAC8AF9-DF05-41F2-8EF7-C517F374518C}" srcId="{BDC83982-8A82-4741-95C3-EB4CAF9E4DFC}" destId="{5F470155-7A32-486F-AD71-BB0A92B23A22}" srcOrd="3" destOrd="0" parTransId="{60689CED-2022-41A8-87CA-F321D2672B95}" sibTransId="{CE05E9F6-97EA-4E64-91E0-9590E729AC9A}"/>
    <dgm:cxn modelId="{EEF35FA3-C980-4355-95E7-6E5EA2B1287E}" srcId="{BDC83982-8A82-4741-95C3-EB4CAF9E4DFC}" destId="{C88874E4-56A8-443F-883E-93A95ACC3316}" srcOrd="1" destOrd="0" parTransId="{BDE55B2D-A478-450C-BD6B-BF65E114D8BA}" sibTransId="{CF253CB4-82B9-4E87-AA42-D49DCAFDFEDA}"/>
    <dgm:cxn modelId="{80F210A2-4D63-4DD6-BD54-C2C936BE18F1}" srcId="{24BEFFE0-754C-4547-85CA-6AF73A7A0299}" destId="{3A229E71-F74C-4065-80A8-43F22D7DB78D}" srcOrd="1" destOrd="0" parTransId="{E810B479-ADCB-43D8-843B-0980B8EF5DEB}" sibTransId="{AA66209B-F245-4281-B655-C1E4A51D9F7B}"/>
    <dgm:cxn modelId="{798FE9FC-5B22-4288-9308-21BE3E183704}" type="presOf" srcId="{FA74868C-D9C7-4A2E-8920-BE9369F5EBCF}" destId="{740079F6-97B5-4820-9F5B-3E0FE8B2211E}" srcOrd="0" destOrd="2" presId="urn:diagrams.loki3.com/BracketList+Icon"/>
    <dgm:cxn modelId="{14386E15-D727-44D7-9BBB-67B362855AA8}" srcId="{3A229E71-F74C-4065-80A8-43F22D7DB78D}" destId="{D973DC01-7616-42FD-A62E-CBA5E9EFA038}" srcOrd="0" destOrd="0" parTransId="{A3C2CDD4-8320-4FB1-A840-4F194A69D54C}" sibTransId="{55DA3C78-6558-44DF-B0E9-AB828CACF9FD}"/>
    <dgm:cxn modelId="{3410776F-CDF6-4382-8D4E-6411E9D5E934}" type="presOf" srcId="{D973DC01-7616-42FD-A62E-CBA5E9EFA038}" destId="{519F9E3A-DD16-4028-90D5-0DD7F102855B}" srcOrd="0" destOrd="0" presId="urn:diagrams.loki3.com/BracketList+Icon"/>
    <dgm:cxn modelId="{2CCD310C-CBC4-41BD-996D-AA32A721759D}" type="presOf" srcId="{9DDB2268-8F67-4209-8B03-EC524F342493}" destId="{519F9E3A-DD16-4028-90D5-0DD7F102855B}" srcOrd="0" destOrd="1" presId="urn:diagrams.loki3.com/BracketList+Icon"/>
    <dgm:cxn modelId="{ADB21A4A-3CDE-46DB-9AEA-3C4BA0E943D2}" type="presOf" srcId="{599E4DB5-CEB7-4C43-AA2C-6636A6DD2B8C}" destId="{740079F6-97B5-4820-9F5B-3E0FE8B2211E}" srcOrd="0" destOrd="0" presId="urn:diagrams.loki3.com/BracketList+Icon"/>
    <dgm:cxn modelId="{3814DF4F-11D6-4B6F-B38A-D301D7E637A4}" type="presOf" srcId="{C88874E4-56A8-443F-883E-93A95ACC3316}" destId="{740079F6-97B5-4820-9F5B-3E0FE8B2211E}" srcOrd="0" destOrd="1" presId="urn:diagrams.loki3.com/BracketList+Icon"/>
    <dgm:cxn modelId="{55985B23-9CC2-46D8-BEE8-59FC579CD38E}" type="presOf" srcId="{5F470155-7A32-486F-AD71-BB0A92B23A22}" destId="{740079F6-97B5-4820-9F5B-3E0FE8B2211E}" srcOrd="0" destOrd="3" presId="urn:diagrams.loki3.com/BracketList+Icon"/>
    <dgm:cxn modelId="{DAF6A813-D2DB-4E16-BC79-AF8BFE4B7203}" srcId="{BDC83982-8A82-4741-95C3-EB4CAF9E4DFC}" destId="{FA74868C-D9C7-4A2E-8920-BE9369F5EBCF}" srcOrd="2" destOrd="0" parTransId="{2F2D5458-D8CF-425F-8535-9ED7696BC917}" sibTransId="{18904D3C-F0E3-4A9E-A6F5-A92385FD6068}"/>
    <dgm:cxn modelId="{FCB41E41-D78E-48C6-8093-566248442BE3}" type="presOf" srcId="{BDC83982-8A82-4741-95C3-EB4CAF9E4DFC}" destId="{5A5E998C-FC6A-4637-BA6D-FBF7C83C3092}" srcOrd="0" destOrd="0" presId="urn:diagrams.loki3.com/BracketList+Icon"/>
    <dgm:cxn modelId="{B846C95A-01D2-4805-BE12-22AC620BCAFC}" type="presParOf" srcId="{31308616-13CF-495F-8D5A-95EBAEEF9B36}" destId="{24B71214-E6A6-4E92-9020-6DAA8E9D6A98}" srcOrd="0" destOrd="0" presId="urn:diagrams.loki3.com/BracketList+Icon"/>
    <dgm:cxn modelId="{0BDFB188-C2DB-4F70-B769-DE3787D05778}" type="presParOf" srcId="{24B71214-E6A6-4E92-9020-6DAA8E9D6A98}" destId="{5A5E998C-FC6A-4637-BA6D-FBF7C83C3092}" srcOrd="0" destOrd="0" presId="urn:diagrams.loki3.com/BracketList+Icon"/>
    <dgm:cxn modelId="{5703E803-669D-4654-B1E3-71BBC479459F}" type="presParOf" srcId="{24B71214-E6A6-4E92-9020-6DAA8E9D6A98}" destId="{C6E1BE33-23FB-4382-B55A-020BA2BC25D2}" srcOrd="1" destOrd="0" presId="urn:diagrams.loki3.com/BracketList+Icon"/>
    <dgm:cxn modelId="{B6ECFC6A-0B11-451E-83F1-E13D9971819C}" type="presParOf" srcId="{24B71214-E6A6-4E92-9020-6DAA8E9D6A98}" destId="{76145C62-C3A1-458E-A559-DC30FDD5035B}" srcOrd="2" destOrd="0" presId="urn:diagrams.loki3.com/BracketList+Icon"/>
    <dgm:cxn modelId="{2564B1EA-151B-403E-82A6-B3CCA7144EE7}" type="presParOf" srcId="{24B71214-E6A6-4E92-9020-6DAA8E9D6A98}" destId="{740079F6-97B5-4820-9F5B-3E0FE8B2211E}" srcOrd="3" destOrd="0" presId="urn:diagrams.loki3.com/BracketList+Icon"/>
    <dgm:cxn modelId="{29A99B26-5916-4D65-9A50-00005681CE6E}" type="presParOf" srcId="{31308616-13CF-495F-8D5A-95EBAEEF9B36}" destId="{150C3F52-A4AB-4C78-8E49-B32DB9B7D1E6}" srcOrd="1" destOrd="0" presId="urn:diagrams.loki3.com/BracketList+Icon"/>
    <dgm:cxn modelId="{9514CD5F-8A0D-4972-A94B-CDDE3E6D99A4}" type="presParOf" srcId="{31308616-13CF-495F-8D5A-95EBAEEF9B36}" destId="{0C3C0CE5-432F-47C1-B389-98F77BABCE5E}" srcOrd="2" destOrd="0" presId="urn:diagrams.loki3.com/BracketList+Icon"/>
    <dgm:cxn modelId="{921A518F-96B0-4659-A28C-9B15FE235231}" type="presParOf" srcId="{0C3C0CE5-432F-47C1-B389-98F77BABCE5E}" destId="{3ABF9EBE-5429-4AB7-B43A-8FBE93B76902}" srcOrd="0" destOrd="0" presId="urn:diagrams.loki3.com/BracketList+Icon"/>
    <dgm:cxn modelId="{22A0CD71-5614-481B-B438-66FC6DB7BBF0}" type="presParOf" srcId="{0C3C0CE5-432F-47C1-B389-98F77BABCE5E}" destId="{A226689A-500C-442E-ABF7-4DCFF23F7C5E}" srcOrd="1" destOrd="0" presId="urn:diagrams.loki3.com/BracketList+Icon"/>
    <dgm:cxn modelId="{FC0D6E2F-91A9-4BA2-8EF7-C647687D1A3A}" type="presParOf" srcId="{0C3C0CE5-432F-47C1-B389-98F77BABCE5E}" destId="{4DF6626C-4CF2-40F3-A283-494ECB00754E}" srcOrd="2" destOrd="0" presId="urn:diagrams.loki3.com/BracketList+Icon"/>
    <dgm:cxn modelId="{25FAF913-809E-4293-962A-E92EA1EBEAEA}" type="presParOf" srcId="{0C3C0CE5-432F-47C1-B389-98F77BABCE5E}" destId="{519F9E3A-DD16-4028-90D5-0DD7F102855B}" srcOrd="3" destOrd="0" presId="urn:diagrams.loki3.com/BracketList+Icon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3">
  <dgm:title val=""/>
  <dgm:desc val=""/>
  <dgm:catLst>
    <dgm:cat type="process" pri="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 chOrder="t">
    <dgm:varLst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dummy" refType="w"/>
      <dgm:constr type="h" for="ch" forName="dummy" refType="h"/>
      <dgm:constr type="h" for="ch" forName="dummy" refType="w" refFor="ch" refForName="dummy" op="lte" fact="0.4"/>
      <dgm:constr type="ctrX" for="ch" forName="dummy" refType="w" fact="0.5"/>
      <dgm:constr type="ctrY" for="ch" forName="dummy" refType="h" fact="0.5"/>
      <dgm:constr type="w" for="ch" forName="linH" refType="w"/>
      <dgm:constr type="h" for="ch" forName="linH" refType="h"/>
      <dgm:constr type="ctrX" for="ch" forName="linH" refType="w" fact="0.5"/>
      <dgm:constr type="ctrY" for="ch" forName="linH" refType="h" fact="0.5"/>
      <dgm:constr type="userP" for="ch" forName="linH" refType="h" refFor="ch" refForName="dummy" fact="0.25"/>
      <dgm:constr type="userT" for="des" forName="parTx" refType="w" refFor="ch" refForName="dummy" fact="0.2"/>
    </dgm:constrLst>
    <dgm:ruleLst/>
    <dgm:layoutNode name="dummy">
      <dgm:alg type="sp"/>
      <dgm:shape xmlns:r="http://schemas.openxmlformats.org/officeDocument/2006/relationships" r:blip="">
        <dgm:adjLst/>
      </dgm:shape>
      <dgm:presOf/>
      <dgm:constrLst/>
      <dgm:ruleLst/>
    </dgm:layoutNode>
    <dgm:layoutNode name="linH">
      <dgm:choose name="Name1">
        <dgm:if name="Name2" func="var" arg="dir" op="equ" val="norm">
          <dgm:alg type="lin">
            <dgm:param type="linDir" val="fromL"/>
            <dgm:param type="nodeVertAlign" val="t"/>
          </dgm:alg>
        </dgm:if>
        <dgm:else name="Name3">
          <dgm:alg type="lin">
            <dgm:param type="linDir" val="fromR"/>
            <dgm:param type="nodeVertAlign" val="t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forName="parTx" val="65"/>
        <dgm:constr type="primFontSz" for="des" forName="desTx" refType="primFontSz" refFor="des" refForName="parTx" op="equ"/>
        <dgm:constr type="h" for="des" forName="parTx" refType="primFontSz" refFor="des" refForName="parTx"/>
        <dgm:constr type="h" for="des" forName="desTx" refType="primFontSz" refFor="des" refForName="parTx" fact="0.5"/>
        <dgm:constr type="h" for="des" forName="parTx" op="equ"/>
        <dgm:constr type="h" for="des" forName="desTx" op="equ"/>
        <dgm:constr type="h" for="ch" forName="backgroundArrow" refType="primFontSz" refFor="des" refForName="parTx" fact="2"/>
        <dgm:constr type="h" for="ch" forName="backgroundArrow" refType="h" refFor="des" refForName="parTx" op="lte" fact="2"/>
        <dgm:constr type="h" for="ch" forName="backgroundArrow" refType="h" refFor="des" refForName="parTx" op="gte" fact="2"/>
        <dgm:constr type="h" for="des" forName="spVertical1" refType="primFontSz" refFor="des" refForName="parTx" fact="0.5"/>
        <dgm:constr type="h" for="des" forName="spVertical1" refType="h" refFor="des" refForName="parTx" op="lte" fact="0.5"/>
        <dgm:constr type="h" for="des" forName="spVertical1" refType="h" refFor="des" refForName="parTx" op="gte" fact="0.5"/>
        <dgm:constr type="h" for="des" forName="spVertical2" refType="primFontSz" refFor="des" refForName="parTx" fact="0.5"/>
        <dgm:constr type="h" for="des" forName="spVertical2" refType="h" refFor="des" refForName="parTx" op="lte" fact="0.5"/>
        <dgm:constr type="h" for="des" forName="spVertical2" refType="h" refFor="des" refForName="parTx" op="gte" fact="0.5"/>
        <dgm:constr type="h" for="des" forName="spVertical3" refType="primFontSz" refFor="des" refForName="parTx" fact="-0.4"/>
        <dgm:constr type="h" for="des" forName="spVertical3" refType="h" refFor="des" refForName="parTx" op="lte" fact="-0.4"/>
        <dgm:constr type="h" for="des" forName="spVertical3" refType="h" refFor="des" refForName="parTx" op="gte" fact="-0.4"/>
        <dgm:constr type="w" for="ch" forName="backgroundArrow" refType="w"/>
        <dgm:constr type="w" for="ch" forName="negArrow" refType="w" fact="-1"/>
        <dgm:constr type="w" for="ch" forName="linV" refType="w"/>
        <dgm:constr type="w" for="ch" forName="space" refType="w" refFor="ch" refForName="linV" fact="0.2"/>
        <dgm:constr type="w" for="ch" forName="padding1" refType="w" fact="0.08"/>
        <dgm:constr type="userP"/>
        <dgm:constr type="w" for="ch" forName="padding2" refType="userP"/>
      </dgm:constrLst>
      <dgm:ruleLst>
        <dgm:rule type="w" for="ch" forName="linV" val="0" fact="NaN" max="NaN"/>
        <dgm:rule type="primFontSz" for="des" forName="parTx" val="5" fact="NaN" max="NaN"/>
      </dgm:ruleLst>
      <dgm:layoutNode name="padding1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forEach name="Name4" axis="ch" ptType="node">
        <dgm:layoutNode name="linV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spVertical1" refType="w"/>
            <dgm:constr type="w" for="ch" forName="parTx" refType="w"/>
            <dgm:constr type="w" for="ch" forName="spVertical2" refType="w"/>
            <dgm:constr type="w" for="ch" forName="spVertical3" refType="w"/>
            <dgm:constr type="w" for="ch" forName="desTx" refType="w"/>
          </dgm:constrLst>
          <dgm:ruleLst/>
          <dgm:layoutNode name="spVertical1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parTx" styleLbl="revTx">
            <dgm:varLst>
              <dgm:chMax val="0"/>
              <dgm:chPref val="0"/>
              <dgm:bulletEnabled val="1"/>
            </dgm:varLst>
            <dgm:choose name="Name5">
              <dgm:if name="Name6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">
                <dgm:alg type="tx">
                  <dgm:param type="parTxLTRAlign" val="ctr"/>
                  <dgm:param type="parTxRTLAlign" val="ct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hoose name="Name8">
              <dgm:if name="Name9" func="var" arg="dir" op="equ" val="norm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if>
              <dgm:else name="Name10">
                <dgm:constrLst>
                  <dgm:constr type="userT"/>
                  <dgm:constr type="h" refType="userT" op="lte"/>
                  <dgm:constr type="tMarg" refType="primFontSz" fact="0.8"/>
                  <dgm:constr type="bMarg" refType="tMarg"/>
                  <dgm:constr type="lMarg"/>
                  <dgm:constr type="rMarg"/>
                </dgm:constrLst>
              </dgm:else>
            </dgm:choose>
            <dgm:ruleLst>
              <dgm:rule type="h" val="INF" fact="NaN" max="NaN"/>
            </dgm:ruleLst>
          </dgm:layoutNode>
          <dgm:layoutNode name="spVertical2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spVertical3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choose name="Name11">
            <dgm:if name="Name12" axis="ch" ptType="node" func="cnt" op="gte" val="1">
              <dgm:layoutNode name="desTx" styleLbl="revTx">
                <dgm:varLst>
                  <dgm:bulletEnabled val="1"/>
                </dgm:varLst>
                <dgm:alg type="tx">
                  <dgm:param type="stBulletLvl" val="1"/>
                </dgm:alg>
                <dgm:shape xmlns:r="http://schemas.openxmlformats.org/officeDocument/2006/relationships" type="rect" r:blip="">
                  <dgm:adjLst/>
                </dgm:shape>
                <dgm:presOf axis="des" ptType="node"/>
                <dgm:constrLst>
                  <dgm:constr type="tMarg"/>
                  <dgm:constr type="bMarg"/>
                  <dgm:constr type="rMarg"/>
                  <dgm:constr type="lMarg"/>
                </dgm:constrLst>
                <dgm:ruleLst>
                  <dgm:rule type="h" val="INF" fact="NaN" max="NaN"/>
                </dgm:ruleLst>
              </dgm:layoutNode>
            </dgm:if>
            <dgm:else name="Name13"/>
          </dgm:choose>
        </dgm:layoutNod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  <dgm:layoutNode name="padding2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negArrow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backgroundArrow" styleLbl="node1">
        <dgm:alg type="sp"/>
        <dgm:choose name="Name15">
          <dgm:if name="Name16" func="var" arg="dir" op="equ" val="norm">
            <dgm:shape xmlns:r="http://schemas.openxmlformats.org/officeDocument/2006/relationships" type="rightArrow" r:blip="">
              <dgm:adjLst/>
            </dgm:shape>
          </dgm:if>
          <dgm:else name="Name17">
            <dgm:shape xmlns:r="http://schemas.openxmlformats.org/officeDocument/2006/relationships" type="leftArrow" r:blip="">
              <dgm:adjLst/>
            </dgm:shape>
          </dgm:else>
        </dgm:choose>
        <dgm:presOf/>
        <dgm:constrLst/>
        <dgm:ruleLst/>
      </dgm:layoutNode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diagrams.loki3.com/BracketList+Icon">
  <dgm:title val="Lista de llaves verticales"/>
  <dgm:desc val="Se usa para mostrar bloques de información agrupados. Funciona bien con gran cantidad de texto de nivel 2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130425"/>
            <a:ext cx="7054552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0888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63577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3105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43608" y="4077072"/>
            <a:ext cx="7772400" cy="2016224"/>
          </a:xfrm>
        </p:spPr>
        <p:txBody>
          <a:bodyPr anchor="t"/>
          <a:lstStyle>
            <a:lvl1pPr algn="ctr">
              <a:defRPr sz="36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115616" y="220486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4808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75656" y="1600200"/>
            <a:ext cx="345638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20072" y="1600200"/>
            <a:ext cx="346672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58498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535113"/>
            <a:ext cx="352839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331640" y="2174875"/>
            <a:ext cx="352839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04048" y="1535113"/>
            <a:ext cx="3682752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04048" y="2174875"/>
            <a:ext cx="368275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342942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0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75729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5340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09936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0993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0993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dirty="0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733385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91680" y="274638"/>
            <a:ext cx="699512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31640" y="1600200"/>
            <a:ext cx="735516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971600" y="6520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1757F3E5-681C-4C9D-BD31-99541B831678}" type="datetimeFigureOut">
              <a:rPr lang="es-MX" smtClean="0"/>
              <a:pPr/>
              <a:t>16/05/2016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476600" y="652534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804248" y="652534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Berlin Sans FB" panose="020E0602020502020306" pitchFamily="34" charset="0"/>
              </a:defRPr>
            </a:lvl1pPr>
          </a:lstStyle>
          <a:p>
            <a:fld id="{A310D575-8EA1-43DE-A846-C4C5C2F41ADD}" type="slidenum">
              <a:rPr lang="es-MX" smtClean="0"/>
              <a:pPr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88449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3600" kern="1200">
          <a:solidFill>
            <a:srgbClr val="6A221D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Berlin Sans FB" panose="020E0602020502020306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b="0" kern="1200">
          <a:solidFill>
            <a:srgbClr val="6A221D"/>
          </a:solidFill>
          <a:latin typeface="Berlin Sans FB" panose="020E0602020502020306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>
          <a:xfrm>
            <a:off x="1403648" y="1785926"/>
            <a:ext cx="7054552" cy="1470025"/>
          </a:xfrm>
        </p:spPr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  <a:endParaRPr lang="es-MX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371600" y="4105292"/>
            <a:ext cx="7088832" cy="1752600"/>
          </a:xfrm>
        </p:spPr>
        <p:txBody>
          <a:bodyPr/>
          <a:lstStyle/>
          <a:p>
            <a:r>
              <a:rPr lang="es-ES" b="1" dirty="0" smtClean="0">
                <a:latin typeface="Arial" pitchFamily="34" charset="0"/>
                <a:cs typeface="Arial" pitchFamily="34" charset="0"/>
              </a:rPr>
              <a:t>Instituto de Ciencias Económico Administrativas</a:t>
            </a:r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403649" y="4363944"/>
            <a:ext cx="39306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200" b="1" dirty="0" smtClean="0">
                <a:solidFill>
                  <a:srgbClr val="6A221D"/>
                </a:solidFill>
              </a:rPr>
              <a:t>Visualizar futuros posibles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200" b="1" dirty="0" smtClean="0">
                <a:solidFill>
                  <a:srgbClr val="6A221D"/>
                </a:solidFill>
              </a:rPr>
              <a:t>Elección de futuros deseables</a:t>
            </a:r>
            <a:endParaRPr lang="es-MX" sz="2200" b="1" dirty="0">
              <a:solidFill>
                <a:srgbClr val="6A221D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378949" y="2223448"/>
            <a:ext cx="1980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3200" b="1" dirty="0" smtClean="0">
                <a:solidFill>
                  <a:srgbClr val="6A221D"/>
                </a:solidFill>
              </a:rPr>
              <a:t>Escenarios</a:t>
            </a:r>
            <a:endParaRPr lang="es-MX" sz="3200" b="1" dirty="0">
              <a:solidFill>
                <a:srgbClr val="6A221D"/>
              </a:solidFill>
            </a:endParaRPr>
          </a:p>
        </p:txBody>
      </p:sp>
      <p:cxnSp>
        <p:nvCxnSpPr>
          <p:cNvPr id="5" name="4 Conector recto"/>
          <p:cNvCxnSpPr/>
          <p:nvPr/>
        </p:nvCxnSpPr>
        <p:spPr>
          <a:xfrm flipH="1">
            <a:off x="3368963" y="2808223"/>
            <a:ext cx="1" cy="155572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5640051" y="1124744"/>
            <a:ext cx="2964397" cy="1446550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6A221D"/>
                </a:solidFill>
              </a:rPr>
              <a:t>Visiones múltiples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Cambios cualitativos</a:t>
            </a:r>
            <a:endParaRPr lang="es-MX" sz="2200" b="1" dirty="0">
              <a:solidFill>
                <a:srgbClr val="6A221D"/>
              </a:solidFill>
            </a:endParaRPr>
          </a:p>
          <a:p>
            <a:r>
              <a:rPr lang="es-MX" sz="2200" b="1" dirty="0" smtClean="0">
                <a:solidFill>
                  <a:srgbClr val="6A221D"/>
                </a:solidFill>
              </a:rPr>
              <a:t>Objetivos</a:t>
            </a:r>
            <a:endParaRPr lang="es-MX" sz="2200" b="1" dirty="0">
              <a:solidFill>
                <a:srgbClr val="6A221D"/>
              </a:solidFill>
            </a:endParaRPr>
          </a:p>
          <a:p>
            <a:r>
              <a:rPr lang="es-MX" sz="2200" b="1" dirty="0" smtClean="0">
                <a:solidFill>
                  <a:srgbClr val="6A221D"/>
                </a:solidFill>
              </a:rPr>
              <a:t>Con final abierto</a:t>
            </a:r>
            <a:endParaRPr lang="es-MX" sz="2200" b="1" dirty="0">
              <a:solidFill>
                <a:srgbClr val="6A221D"/>
              </a:solidFill>
            </a:endParaRPr>
          </a:p>
        </p:txBody>
      </p:sp>
      <p:cxnSp>
        <p:nvCxnSpPr>
          <p:cNvPr id="7" name="6 Conector recto de flecha"/>
          <p:cNvCxnSpPr>
            <a:stCxn id="4" idx="3"/>
            <a:endCxn id="6" idx="1"/>
          </p:cNvCxnSpPr>
          <p:nvPr/>
        </p:nvCxnSpPr>
        <p:spPr>
          <a:xfrm flipV="1">
            <a:off x="4358978" y="1848019"/>
            <a:ext cx="1281073" cy="667817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CuadroTexto"/>
          <p:cNvSpPr txBox="1"/>
          <p:nvPr/>
        </p:nvSpPr>
        <p:spPr>
          <a:xfrm>
            <a:off x="5640052" y="2685113"/>
            <a:ext cx="2964396" cy="1785104"/>
          </a:xfrm>
          <a:prstGeom prst="rect">
            <a:avLst/>
          </a:prstGeom>
          <a:noFill/>
          <a:ln w="38100">
            <a:solidFill>
              <a:schemeClr val="tx2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6A221D"/>
                </a:solidFill>
              </a:rPr>
              <a:t>Factibles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Integrados 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Poder de cambio</a:t>
            </a:r>
            <a:endParaRPr lang="es-MX" sz="2200" b="1" dirty="0">
              <a:solidFill>
                <a:srgbClr val="6A221D"/>
              </a:solidFill>
            </a:endParaRPr>
          </a:p>
          <a:p>
            <a:r>
              <a:rPr lang="es-MX" sz="2200" b="1" dirty="0" smtClean="0">
                <a:solidFill>
                  <a:srgbClr val="6A221D"/>
                </a:solidFill>
              </a:rPr>
              <a:t>Relevantes</a:t>
            </a:r>
            <a:endParaRPr lang="es-MX" sz="2200" dirty="0" smtClean="0">
              <a:solidFill>
                <a:srgbClr val="6A221D"/>
              </a:solidFill>
            </a:endParaRPr>
          </a:p>
          <a:p>
            <a:r>
              <a:rPr lang="es-MX" sz="2200" b="1" dirty="0" smtClean="0">
                <a:solidFill>
                  <a:srgbClr val="6A221D"/>
                </a:solidFill>
              </a:rPr>
              <a:t>Consistencia interna</a:t>
            </a:r>
            <a:endParaRPr lang="es-MX" sz="2200" dirty="0">
              <a:solidFill>
                <a:srgbClr val="6A221D"/>
              </a:solidFill>
            </a:endParaRPr>
          </a:p>
        </p:txBody>
      </p:sp>
      <p:cxnSp>
        <p:nvCxnSpPr>
          <p:cNvPr id="9" name="8 Conector recto de flecha"/>
          <p:cNvCxnSpPr>
            <a:stCxn id="4" idx="3"/>
            <a:endCxn id="8" idx="1"/>
          </p:cNvCxnSpPr>
          <p:nvPr/>
        </p:nvCxnSpPr>
        <p:spPr>
          <a:xfrm>
            <a:off x="4358978" y="2515836"/>
            <a:ext cx="1281074" cy="1061829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247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835696" y="1196752"/>
            <a:ext cx="6840760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Tipos de escenarios</a:t>
            </a:r>
          </a:p>
          <a:p>
            <a:pPr algn="ctr">
              <a:spcAft>
                <a:spcPts val="1800"/>
              </a:spcAft>
            </a:pPr>
            <a:r>
              <a:rPr lang="es-MX" sz="2800" b="1" dirty="0" smtClean="0">
                <a:solidFill>
                  <a:srgbClr val="6A221D"/>
                </a:solidFill>
              </a:rPr>
              <a:t>¿Qué sucederá?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Tendencial</a:t>
            </a:r>
          </a:p>
          <a:p>
            <a:pPr lvl="1"/>
            <a:r>
              <a:rPr lang="es-MX" sz="2200" dirty="0" smtClean="0">
                <a:solidFill>
                  <a:srgbClr val="6A221D"/>
                </a:solidFill>
              </a:rPr>
              <a:t>Todo continúa igual, sin cambios.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Catastrófico</a:t>
            </a:r>
          </a:p>
          <a:p>
            <a:pPr marL="457200" lvl="2"/>
            <a:r>
              <a:rPr lang="es-MX" sz="2200" dirty="0" smtClean="0">
                <a:solidFill>
                  <a:srgbClr val="6A221D"/>
                </a:solidFill>
              </a:rPr>
              <a:t>Todo se complica.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Deseable</a:t>
            </a:r>
          </a:p>
          <a:p>
            <a:pPr marL="457200" lvl="2"/>
            <a:r>
              <a:rPr lang="es-MX" sz="2200" dirty="0" smtClean="0">
                <a:solidFill>
                  <a:srgbClr val="6A221D"/>
                </a:solidFill>
              </a:rPr>
              <a:t>Ocurre lo deseado.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Factible</a:t>
            </a:r>
          </a:p>
          <a:p>
            <a:pPr lvl="1"/>
            <a:r>
              <a:rPr lang="es-MX" sz="2200" dirty="0" smtClean="0">
                <a:solidFill>
                  <a:srgbClr val="6A221D"/>
                </a:solidFill>
              </a:rPr>
              <a:t>Conciliación entre la tendencia y lo que puede ser posible.</a:t>
            </a:r>
            <a:endParaRPr lang="es-MX" sz="2200" dirty="0">
              <a:solidFill>
                <a:srgbClr val="6A22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66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32676" y="1035602"/>
            <a:ext cx="7416824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spcAft>
                <a:spcPts val="3000"/>
              </a:spcAft>
            </a:pPr>
            <a:r>
              <a:rPr lang="es-ES" sz="36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Referencias </a:t>
            </a:r>
            <a:r>
              <a:rPr lang="es-ES" sz="36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Bibliográficas</a:t>
            </a:r>
          </a:p>
          <a:p>
            <a:pPr marL="360000" indent="-360000"/>
            <a:r>
              <a:rPr lang="es-ES" sz="2200" dirty="0" smtClean="0">
                <a:solidFill>
                  <a:srgbClr val="6A221D"/>
                </a:solidFill>
              </a:rPr>
              <a:t>Baena</a:t>
            </a:r>
            <a:r>
              <a:rPr lang="es-ES" sz="2200" dirty="0">
                <a:solidFill>
                  <a:srgbClr val="6A221D"/>
                </a:solidFill>
              </a:rPr>
              <a:t>, G.  (2009).  </a:t>
            </a:r>
            <a:r>
              <a:rPr lang="es-ES" sz="2200" i="1" dirty="0">
                <a:solidFill>
                  <a:srgbClr val="6A221D"/>
                </a:solidFill>
              </a:rPr>
              <a:t>Construcción de escenarios y toma de decisiones.  </a:t>
            </a:r>
            <a:r>
              <a:rPr lang="es-ES" sz="2200" i="1" dirty="0" err="1">
                <a:solidFill>
                  <a:srgbClr val="6A221D"/>
                </a:solidFill>
              </a:rPr>
              <a:t>Working</a:t>
            </a:r>
            <a:r>
              <a:rPr lang="es-ES" sz="2200" i="1" dirty="0">
                <a:solidFill>
                  <a:srgbClr val="6A221D"/>
                </a:solidFill>
              </a:rPr>
              <a:t> </a:t>
            </a:r>
            <a:r>
              <a:rPr lang="es-ES" sz="2200" i="1" dirty="0" err="1">
                <a:solidFill>
                  <a:srgbClr val="6A221D"/>
                </a:solidFill>
              </a:rPr>
              <a:t>Papers</a:t>
            </a:r>
            <a:r>
              <a:rPr lang="es-ES" sz="2200" i="1" dirty="0">
                <a:solidFill>
                  <a:srgbClr val="6A221D"/>
                </a:solidFill>
              </a:rPr>
              <a:t> 12</a:t>
            </a:r>
            <a:r>
              <a:rPr lang="es-ES" sz="2200" dirty="0">
                <a:solidFill>
                  <a:srgbClr val="6A221D"/>
                </a:solidFill>
              </a:rPr>
              <a:t>.  México: Facultad de Ciencias Políticas y Sociales.  UNAM.</a:t>
            </a:r>
          </a:p>
          <a:p>
            <a:pPr marL="360000" indent="-360000"/>
            <a:r>
              <a:rPr lang="es-ES" sz="2200" dirty="0" smtClean="0">
                <a:solidFill>
                  <a:srgbClr val="6A221D"/>
                </a:solidFill>
              </a:rPr>
              <a:t>Garduño</a:t>
            </a:r>
            <a:r>
              <a:rPr lang="es-ES" sz="2200" dirty="0">
                <a:solidFill>
                  <a:srgbClr val="6A221D"/>
                </a:solidFill>
              </a:rPr>
              <a:t>, R.  (2004).  </a:t>
            </a:r>
            <a:r>
              <a:rPr lang="es-ES" sz="2200" i="1" dirty="0">
                <a:solidFill>
                  <a:srgbClr val="6A221D"/>
                </a:solidFill>
              </a:rPr>
              <a:t>Prospectiva para todos.  Construcción de escenarios.  </a:t>
            </a:r>
            <a:r>
              <a:rPr lang="es-ES" sz="2200" i="1" dirty="0" err="1">
                <a:solidFill>
                  <a:srgbClr val="6A221D"/>
                </a:solidFill>
              </a:rPr>
              <a:t>Working</a:t>
            </a:r>
            <a:r>
              <a:rPr lang="es-ES" sz="2200" i="1" dirty="0">
                <a:solidFill>
                  <a:srgbClr val="6A221D"/>
                </a:solidFill>
              </a:rPr>
              <a:t> </a:t>
            </a:r>
            <a:r>
              <a:rPr lang="es-ES" sz="2200" i="1" dirty="0" err="1">
                <a:solidFill>
                  <a:srgbClr val="6A221D"/>
                </a:solidFill>
              </a:rPr>
              <a:t>Papers</a:t>
            </a:r>
            <a:r>
              <a:rPr lang="es-ES" sz="2200" i="1" dirty="0">
                <a:solidFill>
                  <a:srgbClr val="6A221D"/>
                </a:solidFill>
              </a:rPr>
              <a:t> 1</a:t>
            </a:r>
            <a:r>
              <a:rPr lang="es-ES" sz="2200" dirty="0">
                <a:solidFill>
                  <a:srgbClr val="6A221D"/>
                </a:solidFill>
              </a:rPr>
              <a:t>.  México: Facultad de Ciencias Políticas y Sociales.  UNAM.</a:t>
            </a:r>
          </a:p>
          <a:p>
            <a:pPr marL="360000" indent="-360000"/>
            <a:r>
              <a:rPr lang="es-ES" sz="2200" dirty="0" err="1">
                <a:solidFill>
                  <a:srgbClr val="6A221D"/>
                </a:solidFill>
              </a:rPr>
              <a:t>Godet</a:t>
            </a:r>
            <a:r>
              <a:rPr lang="es-ES" sz="2200" dirty="0">
                <a:solidFill>
                  <a:srgbClr val="6A221D"/>
                </a:solidFill>
              </a:rPr>
              <a:t>, M.  (2003).  </a:t>
            </a:r>
            <a:r>
              <a:rPr lang="es-ES" sz="2200" i="1" dirty="0">
                <a:solidFill>
                  <a:srgbClr val="6A221D"/>
                </a:solidFill>
              </a:rPr>
              <a:t>La caja de herramientas de la prospectiva estratégica</a:t>
            </a:r>
            <a:r>
              <a:rPr lang="es-ES" sz="2200" dirty="0">
                <a:solidFill>
                  <a:srgbClr val="6A221D"/>
                </a:solidFill>
              </a:rPr>
              <a:t>.  México: Centro Lindavista.</a:t>
            </a:r>
          </a:p>
          <a:p>
            <a:pPr marL="360000" indent="-360000"/>
            <a:r>
              <a:rPr lang="es-ES" sz="2200" dirty="0" err="1">
                <a:solidFill>
                  <a:srgbClr val="6A221D"/>
                </a:solidFill>
              </a:rPr>
              <a:t>Larrinaga</a:t>
            </a:r>
            <a:r>
              <a:rPr lang="es-ES" sz="2200" dirty="0">
                <a:solidFill>
                  <a:srgbClr val="6A221D"/>
                </a:solidFill>
              </a:rPr>
              <a:t>, A.  (2010).  </a:t>
            </a:r>
            <a:r>
              <a:rPr lang="es-ES" sz="2200" i="1" dirty="0">
                <a:solidFill>
                  <a:srgbClr val="6A221D"/>
                </a:solidFill>
              </a:rPr>
              <a:t>Prospectiva estratégica.  Servicio de prospección estratégica del mercado de trabajo</a:t>
            </a:r>
            <a:r>
              <a:rPr lang="es-ES" sz="2200" dirty="0">
                <a:solidFill>
                  <a:srgbClr val="6A221D"/>
                </a:solidFill>
              </a:rPr>
              <a:t>.  España: Universidad Politécnica de Valencia</a:t>
            </a:r>
            <a:r>
              <a:rPr lang="es-ES" sz="2200" dirty="0" smtClean="0">
                <a:solidFill>
                  <a:srgbClr val="6A221D"/>
                </a:solidFill>
              </a:rPr>
              <a:t>.</a:t>
            </a:r>
            <a:endParaRPr lang="en-US" sz="22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"/>
          <p:cNvSpPr/>
          <p:nvPr/>
        </p:nvSpPr>
        <p:spPr>
          <a:xfrm>
            <a:off x="1780878" y="1340768"/>
            <a:ext cx="734481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Área </a:t>
            </a: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Académica: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Administración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endParaRPr lang="es-MX" sz="28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Tema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Prospectiva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endParaRPr lang="es-MX" sz="28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Profesor: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Alejandro Rodríguez </a:t>
            </a:r>
            <a:r>
              <a:rPr lang="es-MX" sz="28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Sánchez</a:t>
            </a: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endParaRPr lang="es-MX" sz="2800" dirty="0" smtClean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 marL="360363" lvl="1" indent="-360363">
              <a:spcAft>
                <a:spcPts val="1800"/>
              </a:spcAft>
              <a:buFont typeface="Arial" panose="020B0604020202020204" pitchFamily="34" charset="0"/>
              <a:buChar char="‒"/>
            </a:pPr>
            <a:r>
              <a:rPr lang="es-MX" sz="2800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Periodo</a:t>
            </a:r>
            <a:r>
              <a:rPr lang="es-MX" sz="2800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 </a:t>
            </a:r>
            <a:r>
              <a:rPr lang="es-MX" sz="2800" dirty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enero – junio 2016</a:t>
            </a:r>
          </a:p>
        </p:txBody>
      </p:sp>
    </p:spTree>
    <p:extLst>
      <p:ext uri="{BB962C8B-B14F-4D97-AF65-F5344CB8AC3E}">
        <p14:creationId xmlns:p14="http://schemas.microsoft.com/office/powerpoint/2010/main" val="183935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648138" y="1527764"/>
            <a:ext cx="7028318" cy="349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  <a:spcAft>
                <a:spcPts val="3000"/>
              </a:spcAft>
              <a:buNone/>
            </a:pPr>
            <a:r>
              <a:rPr lang="fr-FR" sz="3600" b="1" u="sng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Tema</a:t>
            </a:r>
            <a:r>
              <a:rPr lang="fr-FR" sz="36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: Prospectiva</a:t>
            </a:r>
            <a:endParaRPr lang="fr-FR" sz="3600" b="1" u="sng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ea typeface="+mj-ea"/>
              <a:cs typeface="Arial" pitchFamily="34" charset="0"/>
            </a:endParaRPr>
          </a:p>
          <a:p>
            <a:pPr algn="ctr">
              <a:lnSpc>
                <a:spcPct val="90000"/>
              </a:lnSpc>
              <a:spcAft>
                <a:spcPts val="1200"/>
              </a:spcAft>
              <a:buNone/>
            </a:pPr>
            <a:r>
              <a:rPr lang="fr-FR" sz="2200" b="1" u="sng" dirty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Abstract</a:t>
            </a:r>
            <a:r>
              <a:rPr lang="fr-FR" sz="22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:</a:t>
            </a:r>
          </a:p>
          <a:p>
            <a:pPr algn="just">
              <a:lnSpc>
                <a:spcPct val="90000"/>
              </a:lnSpc>
              <a:spcAft>
                <a:spcPts val="1800"/>
              </a:spcAft>
            </a:pP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Foresight is a tool to identify trends scenario; the analysis of society involves identifying the conditions they will face in the future.  All future is possible analysts are interested in establishing the conditions to achieve the desirable scenarios</a:t>
            </a:r>
            <a:r>
              <a:rPr lang="es-MX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.</a:t>
            </a:r>
            <a:endParaRPr lang="fr-FR" sz="22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None/>
            </a:pPr>
            <a:r>
              <a:rPr lang="fr-FR" sz="2200" b="1" u="sng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Keywords</a:t>
            </a:r>
            <a:r>
              <a:rPr lang="fr-FR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: Prospective, scenario </a:t>
            </a:r>
            <a:r>
              <a:rPr lang="en-US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analysis</a:t>
            </a:r>
            <a:r>
              <a:rPr lang="fr-FR" sz="2200" dirty="0" smtClean="0">
                <a:solidFill>
                  <a:srgbClr val="6A221D"/>
                </a:solidFill>
                <a:latin typeface="Arial" pitchFamily="34" charset="0"/>
                <a:cs typeface="Arial" pitchFamily="34" charset="0"/>
              </a:rPr>
              <a:t>, society.</a:t>
            </a:r>
            <a:endParaRPr lang="es-MX" sz="2200" dirty="0">
              <a:solidFill>
                <a:srgbClr val="6A221D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425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uadroTexto"/>
          <p:cNvSpPr txBox="1"/>
          <p:nvPr/>
        </p:nvSpPr>
        <p:spPr>
          <a:xfrm>
            <a:off x="2141059" y="399339"/>
            <a:ext cx="3168352" cy="30315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Características de la realidad</a:t>
            </a:r>
          </a:p>
          <a:p>
            <a:pPr marL="36000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Compleja</a:t>
            </a:r>
          </a:p>
          <a:p>
            <a:pPr marL="36000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Sistémica</a:t>
            </a:r>
          </a:p>
          <a:p>
            <a:pPr marL="36000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Multicausal</a:t>
            </a:r>
          </a:p>
          <a:p>
            <a:pPr marL="36000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Dinámica</a:t>
            </a:r>
          </a:p>
          <a:p>
            <a:pPr marL="36000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Caótica</a:t>
            </a:r>
            <a:endParaRPr lang="es-MX" sz="2200" b="1" dirty="0">
              <a:solidFill>
                <a:srgbClr val="6A221D"/>
              </a:solidFill>
            </a:endParaRPr>
          </a:p>
        </p:txBody>
      </p:sp>
      <p:pic>
        <p:nvPicPr>
          <p:cNvPr id="1026" name="Picture 2" descr="E:\1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269"/>
          <a:stretch/>
        </p:blipFill>
        <p:spPr bwMode="auto">
          <a:xfrm>
            <a:off x="5004048" y="4005064"/>
            <a:ext cx="3456384" cy="20668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62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2 Grupo"/>
          <p:cNvGrpSpPr/>
          <p:nvPr/>
        </p:nvGrpSpPr>
        <p:grpSpPr>
          <a:xfrm>
            <a:off x="1835696" y="1542278"/>
            <a:ext cx="6624736" cy="3744416"/>
            <a:chOff x="1259632" y="2244214"/>
            <a:chExt cx="6624736" cy="3744416"/>
          </a:xfrm>
        </p:grpSpPr>
        <p:sp>
          <p:nvSpPr>
            <p:cNvPr id="4" name="3 Elipse"/>
            <p:cNvSpPr/>
            <p:nvPr/>
          </p:nvSpPr>
          <p:spPr>
            <a:xfrm>
              <a:off x="1259632" y="2244214"/>
              <a:ext cx="6624736" cy="3744416"/>
            </a:xfrm>
            <a:prstGeom prst="ellipse">
              <a:avLst/>
            </a:prstGeom>
            <a:noFill/>
            <a:ln w="508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 dirty="0">
                <a:solidFill>
                  <a:srgbClr val="6A221D"/>
                </a:solidFill>
              </a:endParaRPr>
            </a:p>
          </p:txBody>
        </p:sp>
        <p:sp>
          <p:nvSpPr>
            <p:cNvPr id="5" name="4 CuadroTexto"/>
            <p:cNvSpPr txBox="1"/>
            <p:nvPr/>
          </p:nvSpPr>
          <p:spPr>
            <a:xfrm>
              <a:off x="3261342" y="3122824"/>
              <a:ext cx="262007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6A221D"/>
                  </a:solidFill>
                </a:rPr>
                <a:t>Futuros posibles</a:t>
              </a:r>
              <a:endParaRPr lang="es-MX" sz="2800" b="1" dirty="0">
                <a:solidFill>
                  <a:srgbClr val="6A221D"/>
                </a:solidFill>
              </a:endParaRPr>
            </a:p>
          </p:txBody>
        </p:sp>
        <p:sp>
          <p:nvSpPr>
            <p:cNvPr id="6" name="5 Elipse"/>
            <p:cNvSpPr/>
            <p:nvPr/>
          </p:nvSpPr>
          <p:spPr>
            <a:xfrm>
              <a:off x="2411760" y="4342083"/>
              <a:ext cx="2520280" cy="1224136"/>
            </a:xfrm>
            <a:prstGeom prst="ellipse">
              <a:avLst/>
            </a:prstGeom>
            <a:noFill/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 dirty="0">
                <a:solidFill>
                  <a:srgbClr val="6A221D"/>
                </a:solidFill>
              </a:endParaRPr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765858" y="4787860"/>
              <a:ext cx="1374094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200" b="1" dirty="0" smtClean="0">
                  <a:solidFill>
                    <a:srgbClr val="6A221D"/>
                  </a:solidFill>
                </a:rPr>
                <a:t>Deseables</a:t>
              </a:r>
              <a:endParaRPr lang="es-MX" sz="2200" b="1" dirty="0">
                <a:solidFill>
                  <a:srgbClr val="6A221D"/>
                </a:solidFill>
              </a:endParaRPr>
            </a:p>
          </p:txBody>
        </p:sp>
        <p:sp>
          <p:nvSpPr>
            <p:cNvPr id="8" name="7 Elipse"/>
            <p:cNvSpPr/>
            <p:nvPr/>
          </p:nvSpPr>
          <p:spPr>
            <a:xfrm>
              <a:off x="4195631" y="4348775"/>
              <a:ext cx="2520280" cy="1224136"/>
            </a:xfrm>
            <a:prstGeom prst="ellipse">
              <a:avLst/>
            </a:prstGeom>
            <a:noFill/>
            <a:ln w="381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2200" dirty="0">
                <a:solidFill>
                  <a:srgbClr val="6A221D"/>
                </a:solidFill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5094415" y="4780823"/>
              <a:ext cx="1349793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200" b="1" dirty="0" smtClean="0">
                  <a:solidFill>
                    <a:srgbClr val="6A221D"/>
                  </a:solidFill>
                </a:rPr>
                <a:t>Probables</a:t>
              </a:r>
              <a:endParaRPr lang="es-MX" sz="2200" b="1" dirty="0">
                <a:solidFill>
                  <a:srgbClr val="6A221D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26936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4860032" y="1531820"/>
            <a:ext cx="3888432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Históricas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Contextuales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Fuerzas motoras del </a:t>
            </a:r>
            <a:r>
              <a:rPr lang="es-MX" sz="2200" b="1" dirty="0">
                <a:solidFill>
                  <a:srgbClr val="6A221D"/>
                </a:solidFill>
              </a:rPr>
              <a:t>cambio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Fuerzas emergentes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Fuerzas específicas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Cambio de escenarios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Arquetipos</a:t>
            </a: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Factores transversales</a:t>
            </a:r>
            <a:endParaRPr lang="es-MX" sz="2200" b="1" dirty="0">
              <a:solidFill>
                <a:srgbClr val="6A221D"/>
              </a:solidFill>
            </a:endParaRPr>
          </a:p>
          <a:p>
            <a:pPr marL="457200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MX" sz="2200" b="1" dirty="0" smtClean="0">
                <a:solidFill>
                  <a:srgbClr val="6A221D"/>
                </a:solidFill>
              </a:rPr>
              <a:t>Eventos singulares</a:t>
            </a:r>
            <a:endParaRPr lang="es-MX" sz="2200" b="1" dirty="0">
              <a:solidFill>
                <a:srgbClr val="6A221D"/>
              </a:solidFill>
            </a:endParaRPr>
          </a:p>
        </p:txBody>
      </p:sp>
      <p:graphicFrame>
        <p:nvGraphicFramePr>
          <p:cNvPr id="6" name="5 Diagrama"/>
          <p:cNvGraphicFramePr/>
          <p:nvPr>
            <p:extLst>
              <p:ext uri="{D42A27DB-BD31-4B8C-83A1-F6EECF244321}">
                <p14:modId xmlns:p14="http://schemas.microsoft.com/office/powerpoint/2010/main" val="2414841485"/>
              </p:ext>
            </p:extLst>
          </p:nvPr>
        </p:nvGraphicFramePr>
        <p:xfrm>
          <a:off x="1524000" y="2104390"/>
          <a:ext cx="2687960" cy="2608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47078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CuadroTexto"/>
          <p:cNvSpPr txBox="1"/>
          <p:nvPr/>
        </p:nvSpPr>
        <p:spPr>
          <a:xfrm>
            <a:off x="1580323" y="1067250"/>
            <a:ext cx="7240149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</a:pPr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Corrientes de la prospectiva</a:t>
            </a:r>
          </a:p>
          <a:p>
            <a:pPr marL="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Estudios de futuro</a:t>
            </a:r>
          </a:p>
          <a:p>
            <a:pPr marL="360000" lvl="2">
              <a:spcAft>
                <a:spcPts val="600"/>
              </a:spcAft>
            </a:pPr>
            <a:r>
              <a:rPr lang="es-MX" sz="2200" dirty="0" smtClean="0">
                <a:solidFill>
                  <a:srgbClr val="6A221D"/>
                </a:solidFill>
              </a:rPr>
              <a:t>Escuela norteamericana, estudia el futuro sin afectarlo.</a:t>
            </a:r>
          </a:p>
          <a:p>
            <a:pPr marL="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Prospectiva</a:t>
            </a:r>
            <a:endParaRPr lang="es-MX" sz="2200" b="1" dirty="0">
              <a:solidFill>
                <a:srgbClr val="6A221D"/>
              </a:solidFill>
            </a:endParaRPr>
          </a:p>
          <a:p>
            <a:pPr marL="360000" lvl="2">
              <a:spcAft>
                <a:spcPts val="600"/>
              </a:spcAft>
            </a:pPr>
            <a:r>
              <a:rPr lang="es-MX" sz="2200" dirty="0">
                <a:solidFill>
                  <a:srgbClr val="6A221D"/>
                </a:solidFill>
              </a:rPr>
              <a:t>Escuela </a:t>
            </a:r>
            <a:r>
              <a:rPr lang="es-MX" sz="2200" dirty="0" smtClean="0">
                <a:solidFill>
                  <a:srgbClr val="6A221D"/>
                </a:solidFill>
              </a:rPr>
              <a:t>europea, estudia el futuro para transformarlo.</a:t>
            </a:r>
          </a:p>
          <a:p>
            <a:pPr marL="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Prospectiva crítica</a:t>
            </a:r>
            <a:endParaRPr lang="es-MX" sz="2200" b="1" dirty="0">
              <a:solidFill>
                <a:srgbClr val="6A221D"/>
              </a:solidFill>
            </a:endParaRPr>
          </a:p>
          <a:p>
            <a:pPr marL="360000" lvl="2">
              <a:spcAft>
                <a:spcPts val="600"/>
              </a:spcAft>
            </a:pPr>
            <a:r>
              <a:rPr lang="es-MX" sz="2200" dirty="0">
                <a:solidFill>
                  <a:srgbClr val="6A221D"/>
                </a:solidFill>
              </a:rPr>
              <a:t>Escuela </a:t>
            </a:r>
            <a:r>
              <a:rPr lang="es-MX" sz="2200" dirty="0" smtClean="0">
                <a:solidFill>
                  <a:srgbClr val="6A221D"/>
                </a:solidFill>
              </a:rPr>
              <a:t>en países orientales y en América Latina, estudia el futuro para mejorar la calidad de vida.</a:t>
            </a:r>
          </a:p>
          <a:p>
            <a:pPr marL="0" lvl="1">
              <a:spcAft>
                <a:spcPts val="600"/>
              </a:spcAft>
            </a:pPr>
            <a:r>
              <a:rPr lang="es-MX" sz="2200" b="1" dirty="0" smtClean="0">
                <a:solidFill>
                  <a:srgbClr val="6A221D"/>
                </a:solidFill>
              </a:rPr>
              <a:t>Foresight</a:t>
            </a:r>
            <a:endParaRPr lang="es-MX" sz="2200" b="1" dirty="0">
              <a:solidFill>
                <a:srgbClr val="6A221D"/>
              </a:solidFill>
            </a:endParaRPr>
          </a:p>
          <a:p>
            <a:pPr marL="360000" lvl="2">
              <a:spcAft>
                <a:spcPts val="600"/>
              </a:spcAft>
            </a:pPr>
            <a:r>
              <a:rPr lang="es-MX" sz="2200" dirty="0" smtClean="0">
                <a:solidFill>
                  <a:srgbClr val="6A221D"/>
                </a:solidFill>
              </a:rPr>
              <a:t>Europa, Australia y Canadá, involucra redes sociales para elaborar políticas públicas.</a:t>
            </a:r>
            <a:endParaRPr lang="es-MX" sz="2200" dirty="0">
              <a:solidFill>
                <a:srgbClr val="6A22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5374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1276999314"/>
              </p:ext>
            </p:extLst>
          </p:nvPr>
        </p:nvGraphicFramePr>
        <p:xfrm>
          <a:off x="1740024" y="1397000"/>
          <a:ext cx="6864424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3137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307016" y="4265220"/>
            <a:ext cx="281487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MX" sz="2200" b="1" dirty="0">
                <a:solidFill>
                  <a:srgbClr val="6A221D"/>
                </a:solidFill>
              </a:rPr>
              <a:t>Diagnóstico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200" b="1" dirty="0">
                <a:solidFill>
                  <a:srgbClr val="6A221D"/>
                </a:solidFill>
              </a:rPr>
              <a:t>Tendencias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s-MX" sz="2200" b="1" dirty="0">
                <a:solidFill>
                  <a:srgbClr val="6A221D"/>
                </a:solidFill>
              </a:rPr>
              <a:t>Toma de  </a:t>
            </a:r>
            <a:r>
              <a:rPr lang="es-MX" sz="2200" b="1" dirty="0" smtClean="0">
                <a:solidFill>
                  <a:srgbClr val="6A221D"/>
                </a:solidFill>
              </a:rPr>
              <a:t>decisiones</a:t>
            </a:r>
            <a:endParaRPr lang="es-MX" sz="2200" b="1" dirty="0">
              <a:solidFill>
                <a:srgbClr val="6A221D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138012" y="2292548"/>
            <a:ext cx="11528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rgbClr val="6A221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Delphi</a:t>
            </a:r>
            <a:endParaRPr lang="es-MX" sz="2800" b="1" dirty="0">
              <a:solidFill>
                <a:srgbClr val="6A221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5 Conector recto"/>
          <p:cNvCxnSpPr>
            <a:stCxn id="5" idx="2"/>
          </p:cNvCxnSpPr>
          <p:nvPr/>
        </p:nvCxnSpPr>
        <p:spPr>
          <a:xfrm>
            <a:off x="2714452" y="2815768"/>
            <a:ext cx="0" cy="1477328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CuadroTexto"/>
          <p:cNvSpPr txBox="1"/>
          <p:nvPr/>
        </p:nvSpPr>
        <p:spPr>
          <a:xfrm>
            <a:off x="4499992" y="815221"/>
            <a:ext cx="432048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b="1" dirty="0" smtClean="0">
                <a:solidFill>
                  <a:srgbClr val="6A221D"/>
                </a:solidFill>
              </a:rPr>
              <a:t>Método Delfos</a:t>
            </a:r>
          </a:p>
          <a:p>
            <a:pPr marL="0" lvl="1"/>
            <a:r>
              <a:rPr lang="es-MX" sz="2200" dirty="0" smtClean="0">
                <a:solidFill>
                  <a:srgbClr val="6A221D"/>
                </a:solidFill>
              </a:rPr>
              <a:t>Consulta a expertos, anónimo, varias rondas, 3 a 6 meses.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Mini Delfi</a:t>
            </a:r>
            <a:endParaRPr lang="es-MX" sz="2200" b="1" dirty="0">
              <a:solidFill>
                <a:srgbClr val="6A221D"/>
              </a:solidFill>
            </a:endParaRPr>
          </a:p>
          <a:p>
            <a:pPr marL="0" lvl="1"/>
            <a:r>
              <a:rPr lang="es-MX" sz="2200" dirty="0" smtClean="0">
                <a:solidFill>
                  <a:srgbClr val="6A221D"/>
                </a:solidFill>
              </a:rPr>
              <a:t>Expertos frente a frente, trabajan una pregunta abierta.</a:t>
            </a:r>
          </a:p>
          <a:p>
            <a:r>
              <a:rPr lang="es-MX" sz="2200" b="1" dirty="0" smtClean="0">
                <a:solidFill>
                  <a:srgbClr val="6A221D"/>
                </a:solidFill>
              </a:rPr>
              <a:t>Delfi en tiempo real</a:t>
            </a:r>
            <a:endParaRPr lang="es-MX" sz="2200" b="1" dirty="0">
              <a:solidFill>
                <a:srgbClr val="6A221D"/>
              </a:solidFill>
            </a:endParaRPr>
          </a:p>
          <a:p>
            <a:pPr marL="0" lvl="1"/>
            <a:r>
              <a:rPr lang="es-MX" sz="2200" dirty="0" smtClean="0">
                <a:solidFill>
                  <a:srgbClr val="6A221D"/>
                </a:solidFill>
              </a:rPr>
              <a:t>Se usa Internet, al tiempo que se contesta, se dan a conocer los resultados.</a:t>
            </a:r>
            <a:endParaRPr lang="es-MX" sz="2200" dirty="0">
              <a:solidFill>
                <a:srgbClr val="6A221D"/>
              </a:solidFill>
            </a:endParaRP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3290694" y="2554158"/>
            <a:ext cx="1209298" cy="1"/>
          </a:xfrm>
          <a:prstGeom prst="straightConnector1">
            <a:avLst/>
          </a:prstGeom>
          <a:ln w="571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1314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421</Words>
  <Application>Microsoft Office PowerPoint</Application>
  <PresentationFormat>Presentación en pantalla (4:3)</PresentationFormat>
  <Paragraphs>87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Berlin Sans FB</vt:lpstr>
      <vt:lpstr>Calibri</vt:lpstr>
      <vt:lpstr>Wingdings</vt:lpstr>
      <vt:lpstr>Tema de Office</vt:lpstr>
      <vt:lpstr>UNIVERSIDAD AUTÓNOMA DEL ESTADO DE HIDALGO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uaeh</dc:creator>
  <cp:lastModifiedBy>Full name</cp:lastModifiedBy>
  <cp:revision>45</cp:revision>
  <dcterms:created xsi:type="dcterms:W3CDTF">2014-12-12T16:57:31Z</dcterms:created>
  <dcterms:modified xsi:type="dcterms:W3CDTF">2016-05-16T14:11:02Z</dcterms:modified>
</cp:coreProperties>
</file>