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9" r:id="rId2"/>
    <p:sldId id="271" r:id="rId3"/>
    <p:sldId id="257" r:id="rId4"/>
    <p:sldId id="270" r:id="rId5"/>
    <p:sldId id="267" r:id="rId6"/>
    <p:sldId id="272" r:id="rId7"/>
    <p:sldId id="268" r:id="rId8"/>
    <p:sldId id="264" r:id="rId9"/>
    <p:sldId id="273" r:id="rId10"/>
    <p:sldId id="265" r:id="rId11"/>
    <p:sldId id="274" r:id="rId12"/>
    <p:sldId id="275" r:id="rId13"/>
    <p:sldId id="276" r:id="rId14"/>
    <p:sldId id="277" r:id="rId15"/>
    <p:sldId id="278" r:id="rId16"/>
    <p:sldId id="279" r:id="rId17"/>
  </p:sldIdLst>
  <p:sldSz cx="9144000" cy="6858000" type="screen4x3"/>
  <p:notesSz cx="7102475" cy="93884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7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image" Target="../media/image2.gif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image" Target="../media/image2.gif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E627AD-4A0A-425B-8D93-E817115DF7B1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A85BAE80-612E-441E-A668-B2278C1AEF0F}">
      <dgm:prSet phldrT="[Texto]" custT="1"/>
      <dgm:spPr/>
      <dgm:t>
        <a:bodyPr/>
        <a:lstStyle/>
        <a:p>
          <a:r>
            <a:rPr lang="es-MX" sz="1200" dirty="0" smtClean="0"/>
            <a:t>Los individuos se enfrentan a disyuntivas</a:t>
          </a:r>
          <a:endParaRPr lang="es-MX" sz="1200" dirty="0"/>
        </a:p>
      </dgm:t>
    </dgm:pt>
    <dgm:pt modelId="{2239301B-694E-41AA-B9D0-8BDD5E2E627F}" type="parTrans" cxnId="{2351BBF5-B2F6-47C4-BADA-7099365D604D}">
      <dgm:prSet/>
      <dgm:spPr/>
      <dgm:t>
        <a:bodyPr/>
        <a:lstStyle/>
        <a:p>
          <a:endParaRPr lang="es-MX"/>
        </a:p>
      </dgm:t>
    </dgm:pt>
    <dgm:pt modelId="{6903ADC1-7148-45F7-BDAD-7732A38E3E9D}" type="sibTrans" cxnId="{2351BBF5-B2F6-47C4-BADA-7099365D604D}">
      <dgm:prSet/>
      <dgm:spPr/>
      <dgm:t>
        <a:bodyPr/>
        <a:lstStyle/>
        <a:p>
          <a:endParaRPr lang="es-MX"/>
        </a:p>
      </dgm:t>
    </dgm:pt>
    <dgm:pt modelId="{CA9F1243-A4D4-4434-AE6D-1AD42B620F5C}">
      <dgm:prSet phldrT="[Texto]" custT="1"/>
      <dgm:spPr/>
      <dgm:t>
        <a:bodyPr/>
        <a:lstStyle/>
        <a:p>
          <a:r>
            <a:rPr lang="es-MX" sz="1200" dirty="0" smtClean="0"/>
            <a:t>Las personas racionales piensan en términos marginales</a:t>
          </a:r>
          <a:endParaRPr lang="es-MX" sz="1200" dirty="0"/>
        </a:p>
      </dgm:t>
    </dgm:pt>
    <dgm:pt modelId="{1A805D32-8353-413A-A94F-7A8AE674302D}" type="parTrans" cxnId="{EB24D510-09A3-4BCF-B421-F2A44BBBB150}">
      <dgm:prSet/>
      <dgm:spPr/>
      <dgm:t>
        <a:bodyPr/>
        <a:lstStyle/>
        <a:p>
          <a:endParaRPr lang="es-MX"/>
        </a:p>
      </dgm:t>
    </dgm:pt>
    <dgm:pt modelId="{13BA45EE-210D-45B6-AF4E-30EAEE1BB033}" type="sibTrans" cxnId="{EB24D510-09A3-4BCF-B421-F2A44BBBB150}">
      <dgm:prSet/>
      <dgm:spPr/>
      <dgm:t>
        <a:bodyPr/>
        <a:lstStyle/>
        <a:p>
          <a:endParaRPr lang="es-MX"/>
        </a:p>
      </dgm:t>
    </dgm:pt>
    <dgm:pt modelId="{F67D44B5-7E3B-4E11-B9F8-EF7619FFBC47}">
      <dgm:prSet phldrT="[Texto]" custT="1"/>
      <dgm:spPr/>
      <dgm:t>
        <a:bodyPr/>
        <a:lstStyle/>
        <a:p>
          <a:r>
            <a:rPr lang="es-MX" sz="1200" dirty="0" smtClean="0"/>
            <a:t>La sociedad se enfrenta a una disyuntiva a corto plazo entre la inflación y el desempleo</a:t>
          </a:r>
          <a:endParaRPr lang="es-MX" sz="1200" dirty="0"/>
        </a:p>
      </dgm:t>
    </dgm:pt>
    <dgm:pt modelId="{C0C58466-E278-4BA1-9AE4-B9D6200770F8}" type="parTrans" cxnId="{EEE1E0DD-7447-4F5E-8C8D-51C5B686F1D1}">
      <dgm:prSet/>
      <dgm:spPr/>
      <dgm:t>
        <a:bodyPr/>
        <a:lstStyle/>
        <a:p>
          <a:endParaRPr lang="es-MX"/>
        </a:p>
      </dgm:t>
    </dgm:pt>
    <dgm:pt modelId="{A2B3FA27-7622-4B3E-AE8B-6FD9F7E81F67}" type="sibTrans" cxnId="{EEE1E0DD-7447-4F5E-8C8D-51C5B686F1D1}">
      <dgm:prSet/>
      <dgm:spPr/>
      <dgm:t>
        <a:bodyPr/>
        <a:lstStyle/>
        <a:p>
          <a:endParaRPr lang="es-MX"/>
        </a:p>
      </dgm:t>
    </dgm:pt>
    <dgm:pt modelId="{D2B8D5CD-7F69-41C8-8554-58918841890C}">
      <dgm:prSet phldrT="[Texto]" custT="1"/>
      <dgm:spPr/>
      <dgm:t>
        <a:bodyPr/>
        <a:lstStyle/>
        <a:p>
          <a:r>
            <a:rPr lang="es-MX" sz="1200" dirty="0" smtClean="0"/>
            <a:t>Los individuos responden a los incentivos</a:t>
          </a:r>
          <a:endParaRPr lang="es-MX" sz="1200" dirty="0"/>
        </a:p>
      </dgm:t>
    </dgm:pt>
    <dgm:pt modelId="{52326454-E3C7-4DD2-B5AA-F51D16A7C4AA}" type="parTrans" cxnId="{E27011E0-208B-44D0-8165-A52FE296445D}">
      <dgm:prSet/>
      <dgm:spPr/>
      <dgm:t>
        <a:bodyPr/>
        <a:lstStyle/>
        <a:p>
          <a:endParaRPr lang="es-MX"/>
        </a:p>
      </dgm:t>
    </dgm:pt>
    <dgm:pt modelId="{56E774B0-F16C-413F-B670-5244D9DCCB91}" type="sibTrans" cxnId="{E27011E0-208B-44D0-8165-A52FE296445D}">
      <dgm:prSet/>
      <dgm:spPr/>
      <dgm:t>
        <a:bodyPr/>
        <a:lstStyle/>
        <a:p>
          <a:endParaRPr lang="es-MX"/>
        </a:p>
      </dgm:t>
    </dgm:pt>
    <dgm:pt modelId="{013BDB00-77D4-4B5F-A7A4-F95B33E6A458}">
      <dgm:prSet phldrT="[Texto]" custT="1"/>
      <dgm:spPr/>
      <dgm:t>
        <a:bodyPr/>
        <a:lstStyle/>
        <a:p>
          <a:r>
            <a:rPr lang="es-MX" sz="1200" dirty="0" smtClean="0"/>
            <a:t>El comercio puede mejorar el bienestar de todo el mundo</a:t>
          </a:r>
          <a:endParaRPr lang="es-MX" sz="1200" dirty="0"/>
        </a:p>
      </dgm:t>
    </dgm:pt>
    <dgm:pt modelId="{B44EEAB0-B929-4672-AD97-28DF6D6AA084}" type="parTrans" cxnId="{1C215CE6-5236-491C-B6A4-69F7580E76EF}">
      <dgm:prSet/>
      <dgm:spPr/>
      <dgm:t>
        <a:bodyPr/>
        <a:lstStyle/>
        <a:p>
          <a:endParaRPr lang="es-MX"/>
        </a:p>
      </dgm:t>
    </dgm:pt>
    <dgm:pt modelId="{9DCBD34C-9EF2-482D-9197-0867B632E646}" type="sibTrans" cxnId="{1C215CE6-5236-491C-B6A4-69F7580E76EF}">
      <dgm:prSet/>
      <dgm:spPr/>
      <dgm:t>
        <a:bodyPr/>
        <a:lstStyle/>
        <a:p>
          <a:endParaRPr lang="es-MX"/>
        </a:p>
      </dgm:t>
    </dgm:pt>
    <dgm:pt modelId="{53CAE66F-274A-419B-9153-58258F567898}">
      <dgm:prSet phldrT="[Texto]" custT="1"/>
      <dgm:spPr/>
      <dgm:t>
        <a:bodyPr/>
        <a:lstStyle/>
        <a:p>
          <a:r>
            <a:rPr lang="es-MX" sz="1200" dirty="0" smtClean="0"/>
            <a:t>Los mercados normalmente constituyen un buen mecanismo para organizar la actividad económica</a:t>
          </a:r>
          <a:endParaRPr lang="es-MX" sz="1200" dirty="0"/>
        </a:p>
      </dgm:t>
    </dgm:pt>
    <dgm:pt modelId="{56AF6F64-9ECE-4320-A1DA-BDD68DDABEE1}" type="parTrans" cxnId="{12BBC877-B635-4C7F-9940-AB2A07D22B3C}">
      <dgm:prSet/>
      <dgm:spPr/>
      <dgm:t>
        <a:bodyPr/>
        <a:lstStyle/>
        <a:p>
          <a:endParaRPr lang="es-MX"/>
        </a:p>
      </dgm:t>
    </dgm:pt>
    <dgm:pt modelId="{C5F332CE-D95A-4019-894F-4E379A2A36B3}" type="sibTrans" cxnId="{12BBC877-B635-4C7F-9940-AB2A07D22B3C}">
      <dgm:prSet/>
      <dgm:spPr/>
      <dgm:t>
        <a:bodyPr/>
        <a:lstStyle/>
        <a:p>
          <a:endParaRPr lang="es-MX"/>
        </a:p>
      </dgm:t>
    </dgm:pt>
    <dgm:pt modelId="{C88DDD2C-D597-460B-BECD-75B6B8AE69E0}">
      <dgm:prSet phldrT="[Texto]" custT="1"/>
      <dgm:spPr/>
      <dgm:t>
        <a:bodyPr/>
        <a:lstStyle/>
        <a:p>
          <a:r>
            <a:rPr lang="es-MX" sz="1200" dirty="0" smtClean="0"/>
            <a:t>El Estado puede mejorar a veces los resultados del mercado</a:t>
          </a:r>
          <a:endParaRPr lang="es-MX" sz="1200" dirty="0"/>
        </a:p>
      </dgm:t>
    </dgm:pt>
    <dgm:pt modelId="{A4D05B33-C555-45EF-A5C4-55457FCDB471}" type="parTrans" cxnId="{C3682443-B731-481F-8D2C-183CD7C84965}">
      <dgm:prSet/>
      <dgm:spPr/>
      <dgm:t>
        <a:bodyPr/>
        <a:lstStyle/>
        <a:p>
          <a:endParaRPr lang="es-MX"/>
        </a:p>
      </dgm:t>
    </dgm:pt>
    <dgm:pt modelId="{1142F13D-E1D9-4EEB-8797-AFBE529CF2FD}" type="sibTrans" cxnId="{C3682443-B731-481F-8D2C-183CD7C84965}">
      <dgm:prSet/>
      <dgm:spPr/>
      <dgm:t>
        <a:bodyPr/>
        <a:lstStyle/>
        <a:p>
          <a:endParaRPr lang="es-MX"/>
        </a:p>
      </dgm:t>
    </dgm:pt>
    <dgm:pt modelId="{29244A1F-30A2-4B78-BFF9-02A599EA4D75}">
      <dgm:prSet phldrT="[Texto]" custT="1"/>
      <dgm:spPr/>
      <dgm:t>
        <a:bodyPr/>
        <a:lstStyle/>
        <a:p>
          <a:r>
            <a:rPr lang="es-MX" sz="1200" dirty="0" smtClean="0"/>
            <a:t>El nivel de vida de un país depende de su capacidad para producir bienes y servicios</a:t>
          </a:r>
          <a:endParaRPr lang="es-MX" sz="1200" dirty="0"/>
        </a:p>
      </dgm:t>
    </dgm:pt>
    <dgm:pt modelId="{ED37140A-EC60-4C92-9B34-BD9252588A46}" type="parTrans" cxnId="{BFA18D30-7963-4C2B-A23E-79416C529ADE}">
      <dgm:prSet/>
      <dgm:spPr/>
      <dgm:t>
        <a:bodyPr/>
        <a:lstStyle/>
        <a:p>
          <a:endParaRPr lang="es-MX"/>
        </a:p>
      </dgm:t>
    </dgm:pt>
    <dgm:pt modelId="{DACF1C3D-B395-4F0C-800C-49FFAD933DFB}" type="sibTrans" cxnId="{BFA18D30-7963-4C2B-A23E-79416C529ADE}">
      <dgm:prSet/>
      <dgm:spPr/>
      <dgm:t>
        <a:bodyPr/>
        <a:lstStyle/>
        <a:p>
          <a:endParaRPr lang="es-MX"/>
        </a:p>
      </dgm:t>
    </dgm:pt>
    <dgm:pt modelId="{1B3E24CB-2F16-490A-B898-75143D687369}">
      <dgm:prSet phldrT="[Texto]" custT="1"/>
      <dgm:spPr/>
      <dgm:t>
        <a:bodyPr/>
        <a:lstStyle/>
        <a:p>
          <a:r>
            <a:rPr lang="es-MX" sz="1200" dirty="0" smtClean="0"/>
            <a:t>Los precios suben cuando el gobierno imprime demasiado dinero</a:t>
          </a:r>
          <a:endParaRPr lang="es-MX" sz="1200" dirty="0"/>
        </a:p>
      </dgm:t>
    </dgm:pt>
    <dgm:pt modelId="{DB019F86-ABA1-4BB1-AAD9-80CD32C8FA3B}" type="parTrans" cxnId="{72CE17A5-502D-4EBF-8BB2-97FF7573D168}">
      <dgm:prSet/>
      <dgm:spPr/>
      <dgm:t>
        <a:bodyPr/>
        <a:lstStyle/>
        <a:p>
          <a:endParaRPr lang="es-MX"/>
        </a:p>
      </dgm:t>
    </dgm:pt>
    <dgm:pt modelId="{4A529F98-7EFE-4B96-AFC2-A83DE637E9CD}" type="sibTrans" cxnId="{72CE17A5-502D-4EBF-8BB2-97FF7573D168}">
      <dgm:prSet/>
      <dgm:spPr/>
      <dgm:t>
        <a:bodyPr/>
        <a:lstStyle/>
        <a:p>
          <a:endParaRPr lang="es-MX"/>
        </a:p>
      </dgm:t>
    </dgm:pt>
    <dgm:pt modelId="{1851FFC6-F011-47A9-A112-F67F6B020442}">
      <dgm:prSet phldrT="[Texto]" custT="1"/>
      <dgm:spPr/>
      <dgm:t>
        <a:bodyPr/>
        <a:lstStyle/>
        <a:p>
          <a:r>
            <a:rPr lang="es-MX" sz="1200" dirty="0" smtClean="0"/>
            <a:t>El coste de una cosa es aquello a lo que se renuncia para conseguirla</a:t>
          </a:r>
          <a:endParaRPr lang="es-MX" sz="1200" dirty="0"/>
        </a:p>
      </dgm:t>
    </dgm:pt>
    <dgm:pt modelId="{314163AF-0A67-4873-8CC5-AC76D1AE1C7C}" type="sibTrans" cxnId="{46E635F0-53B8-4A72-8C46-E00788BDA67E}">
      <dgm:prSet/>
      <dgm:spPr/>
      <dgm:t>
        <a:bodyPr/>
        <a:lstStyle/>
        <a:p>
          <a:endParaRPr lang="es-MX"/>
        </a:p>
      </dgm:t>
    </dgm:pt>
    <dgm:pt modelId="{E5009ACB-85F1-4CAF-AFDD-E0AB22BCFDA7}" type="parTrans" cxnId="{46E635F0-53B8-4A72-8C46-E00788BDA67E}">
      <dgm:prSet/>
      <dgm:spPr/>
      <dgm:t>
        <a:bodyPr/>
        <a:lstStyle/>
        <a:p>
          <a:endParaRPr lang="es-MX"/>
        </a:p>
      </dgm:t>
    </dgm:pt>
    <dgm:pt modelId="{00D0AC3C-95A9-4BED-9AF8-48FAD1FED0EA}" type="pres">
      <dgm:prSet presAssocID="{EBE627AD-4A0A-425B-8D93-E817115DF7B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5CE1AD8B-74C4-4A50-9F46-25A28E3EB264}" type="pres">
      <dgm:prSet presAssocID="{A85BAE80-612E-441E-A668-B2278C1AEF0F}" presName="composite" presStyleCnt="0"/>
      <dgm:spPr/>
    </dgm:pt>
    <dgm:pt modelId="{A1486332-798E-4459-94E0-B0BCE2D2F257}" type="pres">
      <dgm:prSet presAssocID="{A85BAE80-612E-441E-A668-B2278C1AEF0F}" presName="rect1" presStyleLbl="trAlignAcc1" presStyleIdx="0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63B08A2-CDEB-4C59-AD3A-BC6532A3C467}" type="pres">
      <dgm:prSet presAssocID="{A85BAE80-612E-441E-A668-B2278C1AEF0F}" presName="rect2" presStyleLbl="fgImgPlace1" presStyleIdx="0" presStyleCnt="1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es-MX"/>
        </a:p>
      </dgm:t>
    </dgm:pt>
    <dgm:pt modelId="{7AAF6715-D0CC-4E2D-AAB7-CE69E2547036}" type="pres">
      <dgm:prSet presAssocID="{6903ADC1-7148-45F7-BDAD-7732A38E3E9D}" presName="sibTrans" presStyleCnt="0"/>
      <dgm:spPr/>
    </dgm:pt>
    <dgm:pt modelId="{B0B2BF37-C768-488C-A781-9DF87043993E}" type="pres">
      <dgm:prSet presAssocID="{1851FFC6-F011-47A9-A112-F67F6B020442}" presName="composite" presStyleCnt="0"/>
      <dgm:spPr/>
    </dgm:pt>
    <dgm:pt modelId="{3DA6CE0C-5E4A-4A04-AC0A-6BE4AD7B7314}" type="pres">
      <dgm:prSet presAssocID="{1851FFC6-F011-47A9-A112-F67F6B020442}" presName="rect1" presStyleLbl="trAlignAcc1" presStyleIdx="1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0303F7B-8D61-473A-8090-AEC67EBE5A17}" type="pres">
      <dgm:prSet presAssocID="{1851FFC6-F011-47A9-A112-F67F6B020442}" presName="rect2" presStyleLbl="fgImgPlace1" presStyleIdx="1" presStyleCnt="10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</dgm:spPr>
      <dgm:t>
        <a:bodyPr/>
        <a:lstStyle/>
        <a:p>
          <a:endParaRPr lang="es-MX"/>
        </a:p>
      </dgm:t>
    </dgm:pt>
    <dgm:pt modelId="{8D027F15-231C-43CA-90A4-6851E4DD7173}" type="pres">
      <dgm:prSet presAssocID="{314163AF-0A67-4873-8CC5-AC76D1AE1C7C}" presName="sibTrans" presStyleCnt="0"/>
      <dgm:spPr/>
    </dgm:pt>
    <dgm:pt modelId="{CF8CDB85-D4DD-4B16-8673-7234AF93E0FA}" type="pres">
      <dgm:prSet presAssocID="{CA9F1243-A4D4-4434-AE6D-1AD42B620F5C}" presName="composite" presStyleCnt="0"/>
      <dgm:spPr/>
    </dgm:pt>
    <dgm:pt modelId="{2D54064C-9262-4A66-89B1-0F9AA8F466F0}" type="pres">
      <dgm:prSet presAssocID="{CA9F1243-A4D4-4434-AE6D-1AD42B620F5C}" presName="rect1" presStyleLbl="trAlignAcc1" presStyleIdx="2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3FFC890-0FCA-4147-B15F-905601F6D627}" type="pres">
      <dgm:prSet presAssocID="{CA9F1243-A4D4-4434-AE6D-1AD42B620F5C}" presName="rect2" presStyleLbl="fgImgPlace1" presStyleIdx="2" presStyleCnt="10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es-MX"/>
        </a:p>
      </dgm:t>
    </dgm:pt>
    <dgm:pt modelId="{9CBE98C4-55E5-485B-A9E1-463CA758DE48}" type="pres">
      <dgm:prSet presAssocID="{13BA45EE-210D-45B6-AF4E-30EAEE1BB033}" presName="sibTrans" presStyleCnt="0"/>
      <dgm:spPr/>
    </dgm:pt>
    <dgm:pt modelId="{9DB17D19-7373-4950-A5F4-0555A9D4029F}" type="pres">
      <dgm:prSet presAssocID="{D2B8D5CD-7F69-41C8-8554-58918841890C}" presName="composite" presStyleCnt="0"/>
      <dgm:spPr/>
    </dgm:pt>
    <dgm:pt modelId="{4110EB60-BA92-49AA-9032-F4A00642AACF}" type="pres">
      <dgm:prSet presAssocID="{D2B8D5CD-7F69-41C8-8554-58918841890C}" presName="rect1" presStyleLbl="trAlignAcc1" presStyleIdx="3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7118226-A7A1-4383-88C2-A69A79538F84}" type="pres">
      <dgm:prSet presAssocID="{D2B8D5CD-7F69-41C8-8554-58918841890C}" presName="rect2" presStyleLbl="fgImgPlace1" presStyleIdx="3" presStyleCnt="10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7000" r="-27000"/>
          </a:stretch>
        </a:blipFill>
      </dgm:spPr>
      <dgm:t>
        <a:bodyPr/>
        <a:lstStyle/>
        <a:p>
          <a:endParaRPr lang="es-MX"/>
        </a:p>
      </dgm:t>
    </dgm:pt>
    <dgm:pt modelId="{A43B7BFF-DD59-4263-B24D-9576BFFC1B9C}" type="pres">
      <dgm:prSet presAssocID="{56E774B0-F16C-413F-B670-5244D9DCCB91}" presName="sibTrans" presStyleCnt="0"/>
      <dgm:spPr/>
    </dgm:pt>
    <dgm:pt modelId="{29FBBCA7-632E-4D0F-B485-ECF76608CBB8}" type="pres">
      <dgm:prSet presAssocID="{013BDB00-77D4-4B5F-A7A4-F95B33E6A458}" presName="composite" presStyleCnt="0"/>
      <dgm:spPr/>
    </dgm:pt>
    <dgm:pt modelId="{D6A88505-2D49-4F1B-A2E3-BF39B140521B}" type="pres">
      <dgm:prSet presAssocID="{013BDB00-77D4-4B5F-A7A4-F95B33E6A458}" presName="rect1" presStyleLbl="trAlignAcc1" presStyleIdx="4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5A8E23B-9FD6-46FE-9354-2B648CBAF43F}" type="pres">
      <dgm:prSet presAssocID="{013BDB00-77D4-4B5F-A7A4-F95B33E6A458}" presName="rect2" presStyleLbl="fgImgPlace1" presStyleIdx="4" presStyleCnt="10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es-MX"/>
        </a:p>
      </dgm:t>
    </dgm:pt>
    <dgm:pt modelId="{2B854F89-E3E5-4FAC-BCD7-7FE3DA695B5F}" type="pres">
      <dgm:prSet presAssocID="{9DCBD34C-9EF2-482D-9197-0867B632E646}" presName="sibTrans" presStyleCnt="0"/>
      <dgm:spPr/>
    </dgm:pt>
    <dgm:pt modelId="{CD1BE6A0-691E-45B1-BE45-6550B5C50673}" type="pres">
      <dgm:prSet presAssocID="{53CAE66F-274A-419B-9153-58258F567898}" presName="composite" presStyleCnt="0"/>
      <dgm:spPr/>
    </dgm:pt>
    <dgm:pt modelId="{275B50D5-821E-4D3F-ACDC-A56D1E91F8E1}" type="pres">
      <dgm:prSet presAssocID="{53CAE66F-274A-419B-9153-58258F567898}" presName="rect1" presStyleLbl="trAlignAcc1" presStyleIdx="5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861E943-458F-44D8-AF08-838F8A5036F0}" type="pres">
      <dgm:prSet presAssocID="{53CAE66F-274A-419B-9153-58258F567898}" presName="rect2" presStyleLbl="fgImgPlace1" presStyleIdx="5" presStyleCnt="10"/>
      <dgm:spPr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es-MX"/>
        </a:p>
      </dgm:t>
    </dgm:pt>
    <dgm:pt modelId="{4908C9B3-7954-4F9F-A403-6B0E52F9C55F}" type="pres">
      <dgm:prSet presAssocID="{C5F332CE-D95A-4019-894F-4E379A2A36B3}" presName="sibTrans" presStyleCnt="0"/>
      <dgm:spPr/>
    </dgm:pt>
    <dgm:pt modelId="{342568A7-FE79-4440-800E-120F37095DBD}" type="pres">
      <dgm:prSet presAssocID="{C88DDD2C-D597-460B-BECD-75B6B8AE69E0}" presName="composite" presStyleCnt="0"/>
      <dgm:spPr/>
    </dgm:pt>
    <dgm:pt modelId="{02E89B61-790A-40F2-A2BF-E509E70BA170}" type="pres">
      <dgm:prSet presAssocID="{C88DDD2C-D597-460B-BECD-75B6B8AE69E0}" presName="rect1" presStyleLbl="trAlignAcc1" presStyleIdx="6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A607AA9-BCCB-4A05-9460-C55A70DEC65C}" type="pres">
      <dgm:prSet presAssocID="{C88DDD2C-D597-460B-BECD-75B6B8AE69E0}" presName="rect2" presStyleLbl="fgImgPlace1" presStyleIdx="6" presStyleCnt="10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</dgm:spPr>
      <dgm:t>
        <a:bodyPr/>
        <a:lstStyle/>
        <a:p>
          <a:endParaRPr lang="es-MX"/>
        </a:p>
      </dgm:t>
    </dgm:pt>
    <dgm:pt modelId="{5BCA63BA-ED5E-44C9-B304-B62C7DFF3C6C}" type="pres">
      <dgm:prSet presAssocID="{1142F13D-E1D9-4EEB-8797-AFBE529CF2FD}" presName="sibTrans" presStyleCnt="0"/>
      <dgm:spPr/>
    </dgm:pt>
    <dgm:pt modelId="{5780532D-43B4-4831-A0A3-1B3E7344E6DC}" type="pres">
      <dgm:prSet presAssocID="{29244A1F-30A2-4B78-BFF9-02A599EA4D75}" presName="composite" presStyleCnt="0"/>
      <dgm:spPr/>
    </dgm:pt>
    <dgm:pt modelId="{1D3265B3-7112-4A24-8353-7FCE1E80C0BB}" type="pres">
      <dgm:prSet presAssocID="{29244A1F-30A2-4B78-BFF9-02A599EA4D75}" presName="rect1" presStyleLbl="trAlignAcc1" presStyleIdx="7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DA91EBF-0877-40EB-BB48-CD3335963D03}" type="pres">
      <dgm:prSet presAssocID="{29244A1F-30A2-4B78-BFF9-02A599EA4D75}" presName="rect2" presStyleLbl="fgImgPlace1" presStyleIdx="7" presStyleCnt="10"/>
      <dgm:spPr>
        <a:blipFill>
          <a:blip xmlns:r="http://schemas.openxmlformats.org/officeDocument/2006/relationships"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es-MX"/>
        </a:p>
      </dgm:t>
    </dgm:pt>
    <dgm:pt modelId="{58CEEF21-1EA4-457F-8847-C7CCE9FF1B87}" type="pres">
      <dgm:prSet presAssocID="{DACF1C3D-B395-4F0C-800C-49FFAD933DFB}" presName="sibTrans" presStyleCnt="0"/>
      <dgm:spPr/>
    </dgm:pt>
    <dgm:pt modelId="{B5F091F8-EF0E-4105-804C-457F4B0AF915}" type="pres">
      <dgm:prSet presAssocID="{1B3E24CB-2F16-490A-B898-75143D687369}" presName="composite" presStyleCnt="0"/>
      <dgm:spPr/>
    </dgm:pt>
    <dgm:pt modelId="{480FD9C4-19B1-4B61-992B-D569AB6B9E0F}" type="pres">
      <dgm:prSet presAssocID="{1B3E24CB-2F16-490A-B898-75143D687369}" presName="rect1" presStyleLbl="trAlignAcc1" presStyleIdx="8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267B9AB-A324-4279-832E-00F25B7DC1B6}" type="pres">
      <dgm:prSet presAssocID="{1B3E24CB-2F16-490A-B898-75143D687369}" presName="rect2" presStyleLbl="fgImgPlace1" presStyleIdx="8" presStyleCnt="10"/>
      <dgm:spPr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2000" r="-72000"/>
          </a:stretch>
        </a:blipFill>
      </dgm:spPr>
      <dgm:t>
        <a:bodyPr/>
        <a:lstStyle/>
        <a:p>
          <a:endParaRPr lang="es-MX"/>
        </a:p>
      </dgm:t>
    </dgm:pt>
    <dgm:pt modelId="{FEF37C96-79C3-41BF-95E9-7F3861B26319}" type="pres">
      <dgm:prSet presAssocID="{4A529F98-7EFE-4B96-AFC2-A83DE637E9CD}" presName="sibTrans" presStyleCnt="0"/>
      <dgm:spPr/>
    </dgm:pt>
    <dgm:pt modelId="{00E050AE-2F7B-4579-AB23-AD44C69FA5D8}" type="pres">
      <dgm:prSet presAssocID="{F67D44B5-7E3B-4E11-B9F8-EF7619FFBC47}" presName="composite" presStyleCnt="0"/>
      <dgm:spPr/>
    </dgm:pt>
    <dgm:pt modelId="{533414EF-3BEA-4B5B-8114-7F51943E0AFA}" type="pres">
      <dgm:prSet presAssocID="{F67D44B5-7E3B-4E11-B9F8-EF7619FFBC47}" presName="rect1" presStyleLbl="trAlignAcc1" presStyleIdx="9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24B7766-AF12-45F7-A7A2-19F5D157DF9A}" type="pres">
      <dgm:prSet presAssocID="{F67D44B5-7E3B-4E11-B9F8-EF7619FFBC47}" presName="rect2" presStyleLbl="fgImgPlace1" presStyleIdx="9" presStyleCnt="10"/>
      <dgm:spPr>
        <a:blipFill>
          <a:blip xmlns:r="http://schemas.openxmlformats.org/officeDocument/2006/relationships"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es-MX"/>
        </a:p>
      </dgm:t>
    </dgm:pt>
  </dgm:ptLst>
  <dgm:cxnLst>
    <dgm:cxn modelId="{33E66CE9-AEF6-42CC-967E-3C11336F3D20}" type="presOf" srcId="{1B3E24CB-2F16-490A-B898-75143D687369}" destId="{480FD9C4-19B1-4B61-992B-D569AB6B9E0F}" srcOrd="0" destOrd="0" presId="urn:microsoft.com/office/officeart/2008/layout/PictureStrips"/>
    <dgm:cxn modelId="{72CE17A5-502D-4EBF-8BB2-97FF7573D168}" srcId="{EBE627AD-4A0A-425B-8D93-E817115DF7B1}" destId="{1B3E24CB-2F16-490A-B898-75143D687369}" srcOrd="8" destOrd="0" parTransId="{DB019F86-ABA1-4BB1-AAD9-80CD32C8FA3B}" sibTransId="{4A529F98-7EFE-4B96-AFC2-A83DE637E9CD}"/>
    <dgm:cxn modelId="{2F278642-1DFE-450A-8077-B0B1457CF0F3}" type="presOf" srcId="{F67D44B5-7E3B-4E11-B9F8-EF7619FFBC47}" destId="{533414EF-3BEA-4B5B-8114-7F51943E0AFA}" srcOrd="0" destOrd="0" presId="urn:microsoft.com/office/officeart/2008/layout/PictureStrips"/>
    <dgm:cxn modelId="{1C215CE6-5236-491C-B6A4-69F7580E76EF}" srcId="{EBE627AD-4A0A-425B-8D93-E817115DF7B1}" destId="{013BDB00-77D4-4B5F-A7A4-F95B33E6A458}" srcOrd="4" destOrd="0" parTransId="{B44EEAB0-B929-4672-AD97-28DF6D6AA084}" sibTransId="{9DCBD34C-9EF2-482D-9197-0867B632E646}"/>
    <dgm:cxn modelId="{E27FF65E-65CF-4BFA-B05F-C6F7C1820CF4}" type="presOf" srcId="{D2B8D5CD-7F69-41C8-8554-58918841890C}" destId="{4110EB60-BA92-49AA-9032-F4A00642AACF}" srcOrd="0" destOrd="0" presId="urn:microsoft.com/office/officeart/2008/layout/PictureStrips"/>
    <dgm:cxn modelId="{040F2A02-41DA-48E9-8843-2E9B411BA449}" type="presOf" srcId="{013BDB00-77D4-4B5F-A7A4-F95B33E6A458}" destId="{D6A88505-2D49-4F1B-A2E3-BF39B140521B}" srcOrd="0" destOrd="0" presId="urn:microsoft.com/office/officeart/2008/layout/PictureStrips"/>
    <dgm:cxn modelId="{46E635F0-53B8-4A72-8C46-E00788BDA67E}" srcId="{EBE627AD-4A0A-425B-8D93-E817115DF7B1}" destId="{1851FFC6-F011-47A9-A112-F67F6B020442}" srcOrd="1" destOrd="0" parTransId="{E5009ACB-85F1-4CAF-AFDD-E0AB22BCFDA7}" sibTransId="{314163AF-0A67-4873-8CC5-AC76D1AE1C7C}"/>
    <dgm:cxn modelId="{12BBC877-B635-4C7F-9940-AB2A07D22B3C}" srcId="{EBE627AD-4A0A-425B-8D93-E817115DF7B1}" destId="{53CAE66F-274A-419B-9153-58258F567898}" srcOrd="5" destOrd="0" parTransId="{56AF6F64-9ECE-4320-A1DA-BDD68DDABEE1}" sibTransId="{C5F332CE-D95A-4019-894F-4E379A2A36B3}"/>
    <dgm:cxn modelId="{08E11106-AA3F-46A0-AAFB-D06273B923C6}" type="presOf" srcId="{A85BAE80-612E-441E-A668-B2278C1AEF0F}" destId="{A1486332-798E-4459-94E0-B0BCE2D2F257}" srcOrd="0" destOrd="0" presId="urn:microsoft.com/office/officeart/2008/layout/PictureStrips"/>
    <dgm:cxn modelId="{C3682443-B731-481F-8D2C-183CD7C84965}" srcId="{EBE627AD-4A0A-425B-8D93-E817115DF7B1}" destId="{C88DDD2C-D597-460B-BECD-75B6B8AE69E0}" srcOrd="6" destOrd="0" parTransId="{A4D05B33-C555-45EF-A5C4-55457FCDB471}" sibTransId="{1142F13D-E1D9-4EEB-8797-AFBE529CF2FD}"/>
    <dgm:cxn modelId="{BCDB2290-C9B9-4DCA-B364-2E84CEE559F4}" type="presOf" srcId="{C88DDD2C-D597-460B-BECD-75B6B8AE69E0}" destId="{02E89B61-790A-40F2-A2BF-E509E70BA170}" srcOrd="0" destOrd="0" presId="urn:microsoft.com/office/officeart/2008/layout/PictureStrips"/>
    <dgm:cxn modelId="{71D39CC6-79F1-4B6A-B2FB-6DDA0826A878}" type="presOf" srcId="{1851FFC6-F011-47A9-A112-F67F6B020442}" destId="{3DA6CE0C-5E4A-4A04-AC0A-6BE4AD7B7314}" srcOrd="0" destOrd="0" presId="urn:microsoft.com/office/officeart/2008/layout/PictureStrips"/>
    <dgm:cxn modelId="{5057AF6B-38BD-40AF-9A7F-364B2BEF3F55}" type="presOf" srcId="{EBE627AD-4A0A-425B-8D93-E817115DF7B1}" destId="{00D0AC3C-95A9-4BED-9AF8-48FAD1FED0EA}" srcOrd="0" destOrd="0" presId="urn:microsoft.com/office/officeart/2008/layout/PictureStrips"/>
    <dgm:cxn modelId="{EEE1E0DD-7447-4F5E-8C8D-51C5B686F1D1}" srcId="{EBE627AD-4A0A-425B-8D93-E817115DF7B1}" destId="{F67D44B5-7E3B-4E11-B9F8-EF7619FFBC47}" srcOrd="9" destOrd="0" parTransId="{C0C58466-E278-4BA1-9AE4-B9D6200770F8}" sibTransId="{A2B3FA27-7622-4B3E-AE8B-6FD9F7E81F67}"/>
    <dgm:cxn modelId="{2351BBF5-B2F6-47C4-BADA-7099365D604D}" srcId="{EBE627AD-4A0A-425B-8D93-E817115DF7B1}" destId="{A85BAE80-612E-441E-A668-B2278C1AEF0F}" srcOrd="0" destOrd="0" parTransId="{2239301B-694E-41AA-B9D0-8BDD5E2E627F}" sibTransId="{6903ADC1-7148-45F7-BDAD-7732A38E3E9D}"/>
    <dgm:cxn modelId="{6F1B2BCB-0164-44DB-97A2-8038E1E43D69}" type="presOf" srcId="{29244A1F-30A2-4B78-BFF9-02A599EA4D75}" destId="{1D3265B3-7112-4A24-8353-7FCE1E80C0BB}" srcOrd="0" destOrd="0" presId="urn:microsoft.com/office/officeart/2008/layout/PictureStrips"/>
    <dgm:cxn modelId="{EB24D510-09A3-4BCF-B421-F2A44BBBB150}" srcId="{EBE627AD-4A0A-425B-8D93-E817115DF7B1}" destId="{CA9F1243-A4D4-4434-AE6D-1AD42B620F5C}" srcOrd="2" destOrd="0" parTransId="{1A805D32-8353-413A-A94F-7A8AE674302D}" sibTransId="{13BA45EE-210D-45B6-AF4E-30EAEE1BB033}"/>
    <dgm:cxn modelId="{35A754FE-6EA2-43BA-A33F-A1403171CA01}" type="presOf" srcId="{CA9F1243-A4D4-4434-AE6D-1AD42B620F5C}" destId="{2D54064C-9262-4A66-89B1-0F9AA8F466F0}" srcOrd="0" destOrd="0" presId="urn:microsoft.com/office/officeart/2008/layout/PictureStrips"/>
    <dgm:cxn modelId="{E27011E0-208B-44D0-8165-A52FE296445D}" srcId="{EBE627AD-4A0A-425B-8D93-E817115DF7B1}" destId="{D2B8D5CD-7F69-41C8-8554-58918841890C}" srcOrd="3" destOrd="0" parTransId="{52326454-E3C7-4DD2-B5AA-F51D16A7C4AA}" sibTransId="{56E774B0-F16C-413F-B670-5244D9DCCB91}"/>
    <dgm:cxn modelId="{BFA18D30-7963-4C2B-A23E-79416C529ADE}" srcId="{EBE627AD-4A0A-425B-8D93-E817115DF7B1}" destId="{29244A1F-30A2-4B78-BFF9-02A599EA4D75}" srcOrd="7" destOrd="0" parTransId="{ED37140A-EC60-4C92-9B34-BD9252588A46}" sibTransId="{DACF1C3D-B395-4F0C-800C-49FFAD933DFB}"/>
    <dgm:cxn modelId="{CC61D78B-1842-40F4-A549-0E15C0C779F9}" type="presOf" srcId="{53CAE66F-274A-419B-9153-58258F567898}" destId="{275B50D5-821E-4D3F-ACDC-A56D1E91F8E1}" srcOrd="0" destOrd="0" presId="urn:microsoft.com/office/officeart/2008/layout/PictureStrips"/>
    <dgm:cxn modelId="{2AC1DFEB-DA10-403C-B6C7-1372A497DF88}" type="presParOf" srcId="{00D0AC3C-95A9-4BED-9AF8-48FAD1FED0EA}" destId="{5CE1AD8B-74C4-4A50-9F46-25A28E3EB264}" srcOrd="0" destOrd="0" presId="urn:microsoft.com/office/officeart/2008/layout/PictureStrips"/>
    <dgm:cxn modelId="{A823736B-3544-4476-BC38-F95F19EB465C}" type="presParOf" srcId="{5CE1AD8B-74C4-4A50-9F46-25A28E3EB264}" destId="{A1486332-798E-4459-94E0-B0BCE2D2F257}" srcOrd="0" destOrd="0" presId="urn:microsoft.com/office/officeart/2008/layout/PictureStrips"/>
    <dgm:cxn modelId="{0CBE07C9-B8BB-4685-B101-9D6F37D3AFD1}" type="presParOf" srcId="{5CE1AD8B-74C4-4A50-9F46-25A28E3EB264}" destId="{A63B08A2-CDEB-4C59-AD3A-BC6532A3C467}" srcOrd="1" destOrd="0" presId="urn:microsoft.com/office/officeart/2008/layout/PictureStrips"/>
    <dgm:cxn modelId="{E251ADFB-9068-4BF4-AFC2-BE6C47825D18}" type="presParOf" srcId="{00D0AC3C-95A9-4BED-9AF8-48FAD1FED0EA}" destId="{7AAF6715-D0CC-4E2D-AAB7-CE69E2547036}" srcOrd="1" destOrd="0" presId="urn:microsoft.com/office/officeart/2008/layout/PictureStrips"/>
    <dgm:cxn modelId="{EBBE11B0-27C7-4031-96A9-02904E9CFCAB}" type="presParOf" srcId="{00D0AC3C-95A9-4BED-9AF8-48FAD1FED0EA}" destId="{B0B2BF37-C768-488C-A781-9DF87043993E}" srcOrd="2" destOrd="0" presId="urn:microsoft.com/office/officeart/2008/layout/PictureStrips"/>
    <dgm:cxn modelId="{24704791-7868-4CB0-BA18-7DBF134CC47E}" type="presParOf" srcId="{B0B2BF37-C768-488C-A781-9DF87043993E}" destId="{3DA6CE0C-5E4A-4A04-AC0A-6BE4AD7B7314}" srcOrd="0" destOrd="0" presId="urn:microsoft.com/office/officeart/2008/layout/PictureStrips"/>
    <dgm:cxn modelId="{63CD2C6E-89DE-4294-BE30-A4A4464A1632}" type="presParOf" srcId="{B0B2BF37-C768-488C-A781-9DF87043993E}" destId="{50303F7B-8D61-473A-8090-AEC67EBE5A17}" srcOrd="1" destOrd="0" presId="urn:microsoft.com/office/officeart/2008/layout/PictureStrips"/>
    <dgm:cxn modelId="{8CD6000E-251F-46A8-B3D0-A332BD047C10}" type="presParOf" srcId="{00D0AC3C-95A9-4BED-9AF8-48FAD1FED0EA}" destId="{8D027F15-231C-43CA-90A4-6851E4DD7173}" srcOrd="3" destOrd="0" presId="urn:microsoft.com/office/officeart/2008/layout/PictureStrips"/>
    <dgm:cxn modelId="{976730A5-52F0-4241-AAA0-265D51409548}" type="presParOf" srcId="{00D0AC3C-95A9-4BED-9AF8-48FAD1FED0EA}" destId="{CF8CDB85-D4DD-4B16-8673-7234AF93E0FA}" srcOrd="4" destOrd="0" presId="urn:microsoft.com/office/officeart/2008/layout/PictureStrips"/>
    <dgm:cxn modelId="{81DB3AB7-D2FC-4DEB-86FD-9B23EAC10A41}" type="presParOf" srcId="{CF8CDB85-D4DD-4B16-8673-7234AF93E0FA}" destId="{2D54064C-9262-4A66-89B1-0F9AA8F466F0}" srcOrd="0" destOrd="0" presId="urn:microsoft.com/office/officeart/2008/layout/PictureStrips"/>
    <dgm:cxn modelId="{EC999822-7D12-473B-A45B-8D41F4EE4A14}" type="presParOf" srcId="{CF8CDB85-D4DD-4B16-8673-7234AF93E0FA}" destId="{C3FFC890-0FCA-4147-B15F-905601F6D627}" srcOrd="1" destOrd="0" presId="urn:microsoft.com/office/officeart/2008/layout/PictureStrips"/>
    <dgm:cxn modelId="{00B46189-2B73-458E-A95E-3FB7C8F307E0}" type="presParOf" srcId="{00D0AC3C-95A9-4BED-9AF8-48FAD1FED0EA}" destId="{9CBE98C4-55E5-485B-A9E1-463CA758DE48}" srcOrd="5" destOrd="0" presId="urn:microsoft.com/office/officeart/2008/layout/PictureStrips"/>
    <dgm:cxn modelId="{897641A4-A5C8-42E6-9343-C9AC7922549D}" type="presParOf" srcId="{00D0AC3C-95A9-4BED-9AF8-48FAD1FED0EA}" destId="{9DB17D19-7373-4950-A5F4-0555A9D4029F}" srcOrd="6" destOrd="0" presId="urn:microsoft.com/office/officeart/2008/layout/PictureStrips"/>
    <dgm:cxn modelId="{84C756FD-5936-4D22-B19C-05A75E089904}" type="presParOf" srcId="{9DB17D19-7373-4950-A5F4-0555A9D4029F}" destId="{4110EB60-BA92-49AA-9032-F4A00642AACF}" srcOrd="0" destOrd="0" presId="urn:microsoft.com/office/officeart/2008/layout/PictureStrips"/>
    <dgm:cxn modelId="{A0AEAA20-8BDE-457C-A25B-F5D9D27E5C56}" type="presParOf" srcId="{9DB17D19-7373-4950-A5F4-0555A9D4029F}" destId="{A7118226-A7A1-4383-88C2-A69A79538F84}" srcOrd="1" destOrd="0" presId="urn:microsoft.com/office/officeart/2008/layout/PictureStrips"/>
    <dgm:cxn modelId="{8F394984-846A-481B-8430-5E3CFD0CC00D}" type="presParOf" srcId="{00D0AC3C-95A9-4BED-9AF8-48FAD1FED0EA}" destId="{A43B7BFF-DD59-4263-B24D-9576BFFC1B9C}" srcOrd="7" destOrd="0" presId="urn:microsoft.com/office/officeart/2008/layout/PictureStrips"/>
    <dgm:cxn modelId="{09C3FD6A-F7C9-4149-A0F2-424E08976200}" type="presParOf" srcId="{00D0AC3C-95A9-4BED-9AF8-48FAD1FED0EA}" destId="{29FBBCA7-632E-4D0F-B485-ECF76608CBB8}" srcOrd="8" destOrd="0" presId="urn:microsoft.com/office/officeart/2008/layout/PictureStrips"/>
    <dgm:cxn modelId="{BC2D6F2D-CB9C-4EB3-BD07-5FCA6C3847CD}" type="presParOf" srcId="{29FBBCA7-632E-4D0F-B485-ECF76608CBB8}" destId="{D6A88505-2D49-4F1B-A2E3-BF39B140521B}" srcOrd="0" destOrd="0" presId="urn:microsoft.com/office/officeart/2008/layout/PictureStrips"/>
    <dgm:cxn modelId="{57005188-CA87-4740-BA12-3E590F71FEC0}" type="presParOf" srcId="{29FBBCA7-632E-4D0F-B485-ECF76608CBB8}" destId="{E5A8E23B-9FD6-46FE-9354-2B648CBAF43F}" srcOrd="1" destOrd="0" presId="urn:microsoft.com/office/officeart/2008/layout/PictureStrips"/>
    <dgm:cxn modelId="{384D533A-F403-4C2B-861D-054349539552}" type="presParOf" srcId="{00D0AC3C-95A9-4BED-9AF8-48FAD1FED0EA}" destId="{2B854F89-E3E5-4FAC-BCD7-7FE3DA695B5F}" srcOrd="9" destOrd="0" presId="urn:microsoft.com/office/officeart/2008/layout/PictureStrips"/>
    <dgm:cxn modelId="{4A2CB3A9-D808-4A46-B54A-9F927BE9624C}" type="presParOf" srcId="{00D0AC3C-95A9-4BED-9AF8-48FAD1FED0EA}" destId="{CD1BE6A0-691E-45B1-BE45-6550B5C50673}" srcOrd="10" destOrd="0" presId="urn:microsoft.com/office/officeart/2008/layout/PictureStrips"/>
    <dgm:cxn modelId="{FC6B18B0-0B4D-46B7-9B60-57FC5F05938D}" type="presParOf" srcId="{CD1BE6A0-691E-45B1-BE45-6550B5C50673}" destId="{275B50D5-821E-4D3F-ACDC-A56D1E91F8E1}" srcOrd="0" destOrd="0" presId="urn:microsoft.com/office/officeart/2008/layout/PictureStrips"/>
    <dgm:cxn modelId="{A2476E6A-E76E-4EE2-BED6-10AC62A63B8A}" type="presParOf" srcId="{CD1BE6A0-691E-45B1-BE45-6550B5C50673}" destId="{2861E943-458F-44D8-AF08-838F8A5036F0}" srcOrd="1" destOrd="0" presId="urn:microsoft.com/office/officeart/2008/layout/PictureStrips"/>
    <dgm:cxn modelId="{495D1241-1649-49B6-A7B7-B9A29515C787}" type="presParOf" srcId="{00D0AC3C-95A9-4BED-9AF8-48FAD1FED0EA}" destId="{4908C9B3-7954-4F9F-A403-6B0E52F9C55F}" srcOrd="11" destOrd="0" presId="urn:microsoft.com/office/officeart/2008/layout/PictureStrips"/>
    <dgm:cxn modelId="{4EF5F2DA-82AE-4017-A76A-DE355FACAA7D}" type="presParOf" srcId="{00D0AC3C-95A9-4BED-9AF8-48FAD1FED0EA}" destId="{342568A7-FE79-4440-800E-120F37095DBD}" srcOrd="12" destOrd="0" presId="urn:microsoft.com/office/officeart/2008/layout/PictureStrips"/>
    <dgm:cxn modelId="{AD25825D-ECC4-411D-AD09-E31925DF9407}" type="presParOf" srcId="{342568A7-FE79-4440-800E-120F37095DBD}" destId="{02E89B61-790A-40F2-A2BF-E509E70BA170}" srcOrd="0" destOrd="0" presId="urn:microsoft.com/office/officeart/2008/layout/PictureStrips"/>
    <dgm:cxn modelId="{13DC5EFE-4DCE-4029-9AFD-3EE94EA5AF22}" type="presParOf" srcId="{342568A7-FE79-4440-800E-120F37095DBD}" destId="{EA607AA9-BCCB-4A05-9460-C55A70DEC65C}" srcOrd="1" destOrd="0" presId="urn:microsoft.com/office/officeart/2008/layout/PictureStrips"/>
    <dgm:cxn modelId="{78E930C0-3C0B-4AD9-87D7-48D259590D85}" type="presParOf" srcId="{00D0AC3C-95A9-4BED-9AF8-48FAD1FED0EA}" destId="{5BCA63BA-ED5E-44C9-B304-B62C7DFF3C6C}" srcOrd="13" destOrd="0" presId="urn:microsoft.com/office/officeart/2008/layout/PictureStrips"/>
    <dgm:cxn modelId="{0BD50385-D78F-4E6F-83D3-629CBCEF0F2F}" type="presParOf" srcId="{00D0AC3C-95A9-4BED-9AF8-48FAD1FED0EA}" destId="{5780532D-43B4-4831-A0A3-1B3E7344E6DC}" srcOrd="14" destOrd="0" presId="urn:microsoft.com/office/officeart/2008/layout/PictureStrips"/>
    <dgm:cxn modelId="{0907AB64-5AC5-44AB-A869-1526D0746332}" type="presParOf" srcId="{5780532D-43B4-4831-A0A3-1B3E7344E6DC}" destId="{1D3265B3-7112-4A24-8353-7FCE1E80C0BB}" srcOrd="0" destOrd="0" presId="urn:microsoft.com/office/officeart/2008/layout/PictureStrips"/>
    <dgm:cxn modelId="{1286666D-5B0F-4D36-B632-67197332932E}" type="presParOf" srcId="{5780532D-43B4-4831-A0A3-1B3E7344E6DC}" destId="{0DA91EBF-0877-40EB-BB48-CD3335963D03}" srcOrd="1" destOrd="0" presId="urn:microsoft.com/office/officeart/2008/layout/PictureStrips"/>
    <dgm:cxn modelId="{29CD4FDD-9507-42FA-97CD-D7DF5E82A3C4}" type="presParOf" srcId="{00D0AC3C-95A9-4BED-9AF8-48FAD1FED0EA}" destId="{58CEEF21-1EA4-457F-8847-C7CCE9FF1B87}" srcOrd="15" destOrd="0" presId="urn:microsoft.com/office/officeart/2008/layout/PictureStrips"/>
    <dgm:cxn modelId="{845E0578-79A4-4768-A5CC-907169D4E644}" type="presParOf" srcId="{00D0AC3C-95A9-4BED-9AF8-48FAD1FED0EA}" destId="{B5F091F8-EF0E-4105-804C-457F4B0AF915}" srcOrd="16" destOrd="0" presId="urn:microsoft.com/office/officeart/2008/layout/PictureStrips"/>
    <dgm:cxn modelId="{DB3F8141-FE39-4128-A0DF-5AD36F12F5C7}" type="presParOf" srcId="{B5F091F8-EF0E-4105-804C-457F4B0AF915}" destId="{480FD9C4-19B1-4B61-992B-D569AB6B9E0F}" srcOrd="0" destOrd="0" presId="urn:microsoft.com/office/officeart/2008/layout/PictureStrips"/>
    <dgm:cxn modelId="{35027205-C324-4988-98C8-2B3552665F33}" type="presParOf" srcId="{B5F091F8-EF0E-4105-804C-457F4B0AF915}" destId="{0267B9AB-A324-4279-832E-00F25B7DC1B6}" srcOrd="1" destOrd="0" presId="urn:microsoft.com/office/officeart/2008/layout/PictureStrips"/>
    <dgm:cxn modelId="{E54CF4CC-7211-4EE2-AD18-2FC7F16536D2}" type="presParOf" srcId="{00D0AC3C-95A9-4BED-9AF8-48FAD1FED0EA}" destId="{FEF37C96-79C3-41BF-95E9-7F3861B26319}" srcOrd="17" destOrd="0" presId="urn:microsoft.com/office/officeart/2008/layout/PictureStrips"/>
    <dgm:cxn modelId="{99618958-0FC9-415E-B6E8-6877872D38C7}" type="presParOf" srcId="{00D0AC3C-95A9-4BED-9AF8-48FAD1FED0EA}" destId="{00E050AE-2F7B-4579-AB23-AD44C69FA5D8}" srcOrd="18" destOrd="0" presId="urn:microsoft.com/office/officeart/2008/layout/PictureStrips"/>
    <dgm:cxn modelId="{B8AC2F1A-33AD-4BAD-ACCC-B921380D576C}" type="presParOf" srcId="{00E050AE-2F7B-4579-AB23-AD44C69FA5D8}" destId="{533414EF-3BEA-4B5B-8114-7F51943E0AFA}" srcOrd="0" destOrd="0" presId="urn:microsoft.com/office/officeart/2008/layout/PictureStrips"/>
    <dgm:cxn modelId="{34BA51EF-A64E-44CA-ABCF-A706491588B7}" type="presParOf" srcId="{00E050AE-2F7B-4579-AB23-AD44C69FA5D8}" destId="{124B7766-AF12-45F7-A7A2-19F5D157DF9A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486332-798E-4459-94E0-B0BCE2D2F257}">
      <dsp:nvSpPr>
        <dsp:cNvPr id="0" name=""/>
        <dsp:cNvSpPr/>
      </dsp:nvSpPr>
      <dsp:spPr>
        <a:xfrm>
          <a:off x="111846" y="439232"/>
          <a:ext cx="2606840" cy="81463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1781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Los individuos se enfrentan a disyuntivas</a:t>
          </a:r>
          <a:endParaRPr lang="es-MX" sz="1200" kern="1200" dirty="0"/>
        </a:p>
      </dsp:txBody>
      <dsp:txXfrm>
        <a:off x="111846" y="439232"/>
        <a:ext cx="2606840" cy="814637"/>
      </dsp:txXfrm>
    </dsp:sp>
    <dsp:sp modelId="{A63B08A2-CDEB-4C59-AD3A-BC6532A3C467}">
      <dsp:nvSpPr>
        <dsp:cNvPr id="0" name=""/>
        <dsp:cNvSpPr/>
      </dsp:nvSpPr>
      <dsp:spPr>
        <a:xfrm>
          <a:off x="3227" y="321562"/>
          <a:ext cx="570246" cy="85536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A6CE0C-5E4A-4A04-AC0A-6BE4AD7B7314}">
      <dsp:nvSpPr>
        <dsp:cNvPr id="0" name=""/>
        <dsp:cNvSpPr/>
      </dsp:nvSpPr>
      <dsp:spPr>
        <a:xfrm>
          <a:off x="2976769" y="439232"/>
          <a:ext cx="2606840" cy="81463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1781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El coste de una cosa es aquello a lo que se renuncia para conseguirla</a:t>
          </a:r>
          <a:endParaRPr lang="es-MX" sz="1200" kern="1200" dirty="0"/>
        </a:p>
      </dsp:txBody>
      <dsp:txXfrm>
        <a:off x="2976769" y="439232"/>
        <a:ext cx="2606840" cy="814637"/>
      </dsp:txXfrm>
    </dsp:sp>
    <dsp:sp modelId="{50303F7B-8D61-473A-8090-AEC67EBE5A17}">
      <dsp:nvSpPr>
        <dsp:cNvPr id="0" name=""/>
        <dsp:cNvSpPr/>
      </dsp:nvSpPr>
      <dsp:spPr>
        <a:xfrm>
          <a:off x="2868151" y="321562"/>
          <a:ext cx="570246" cy="855369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54064C-9262-4A66-89B1-0F9AA8F466F0}">
      <dsp:nvSpPr>
        <dsp:cNvPr id="0" name=""/>
        <dsp:cNvSpPr/>
      </dsp:nvSpPr>
      <dsp:spPr>
        <a:xfrm>
          <a:off x="5841693" y="439232"/>
          <a:ext cx="2606840" cy="81463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1781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Las personas racionales piensan en términos marginales</a:t>
          </a:r>
          <a:endParaRPr lang="es-MX" sz="1200" kern="1200" dirty="0"/>
        </a:p>
      </dsp:txBody>
      <dsp:txXfrm>
        <a:off x="5841693" y="439232"/>
        <a:ext cx="2606840" cy="814637"/>
      </dsp:txXfrm>
    </dsp:sp>
    <dsp:sp modelId="{C3FFC890-0FCA-4147-B15F-905601F6D627}">
      <dsp:nvSpPr>
        <dsp:cNvPr id="0" name=""/>
        <dsp:cNvSpPr/>
      </dsp:nvSpPr>
      <dsp:spPr>
        <a:xfrm>
          <a:off x="5733074" y="321562"/>
          <a:ext cx="570246" cy="85536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10EB60-BA92-49AA-9032-F4A00642AACF}">
      <dsp:nvSpPr>
        <dsp:cNvPr id="0" name=""/>
        <dsp:cNvSpPr/>
      </dsp:nvSpPr>
      <dsp:spPr>
        <a:xfrm>
          <a:off x="111846" y="1464770"/>
          <a:ext cx="2606840" cy="81463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1781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Los individuos responden a los incentivos</a:t>
          </a:r>
          <a:endParaRPr lang="es-MX" sz="1200" kern="1200" dirty="0"/>
        </a:p>
      </dsp:txBody>
      <dsp:txXfrm>
        <a:off x="111846" y="1464770"/>
        <a:ext cx="2606840" cy="814637"/>
      </dsp:txXfrm>
    </dsp:sp>
    <dsp:sp modelId="{A7118226-A7A1-4383-88C2-A69A79538F84}">
      <dsp:nvSpPr>
        <dsp:cNvPr id="0" name=""/>
        <dsp:cNvSpPr/>
      </dsp:nvSpPr>
      <dsp:spPr>
        <a:xfrm>
          <a:off x="3227" y="1347100"/>
          <a:ext cx="570246" cy="855369"/>
        </a:xfrm>
        <a:prstGeom prst="rect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7000" r="-2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A88505-2D49-4F1B-A2E3-BF39B140521B}">
      <dsp:nvSpPr>
        <dsp:cNvPr id="0" name=""/>
        <dsp:cNvSpPr/>
      </dsp:nvSpPr>
      <dsp:spPr>
        <a:xfrm>
          <a:off x="2976769" y="1464770"/>
          <a:ext cx="2606840" cy="81463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1781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El comercio puede mejorar el bienestar de todo el mundo</a:t>
          </a:r>
          <a:endParaRPr lang="es-MX" sz="1200" kern="1200" dirty="0"/>
        </a:p>
      </dsp:txBody>
      <dsp:txXfrm>
        <a:off x="2976769" y="1464770"/>
        <a:ext cx="2606840" cy="814637"/>
      </dsp:txXfrm>
    </dsp:sp>
    <dsp:sp modelId="{E5A8E23B-9FD6-46FE-9354-2B648CBAF43F}">
      <dsp:nvSpPr>
        <dsp:cNvPr id="0" name=""/>
        <dsp:cNvSpPr/>
      </dsp:nvSpPr>
      <dsp:spPr>
        <a:xfrm>
          <a:off x="2868151" y="1347100"/>
          <a:ext cx="570246" cy="85536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5B50D5-821E-4D3F-ACDC-A56D1E91F8E1}">
      <dsp:nvSpPr>
        <dsp:cNvPr id="0" name=""/>
        <dsp:cNvSpPr/>
      </dsp:nvSpPr>
      <dsp:spPr>
        <a:xfrm>
          <a:off x="5841693" y="1464770"/>
          <a:ext cx="2606840" cy="81463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1781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Los mercados normalmente constituyen un buen mecanismo para organizar la actividad económica</a:t>
          </a:r>
          <a:endParaRPr lang="es-MX" sz="1200" kern="1200" dirty="0"/>
        </a:p>
      </dsp:txBody>
      <dsp:txXfrm>
        <a:off x="5841693" y="1464770"/>
        <a:ext cx="2606840" cy="814637"/>
      </dsp:txXfrm>
    </dsp:sp>
    <dsp:sp modelId="{2861E943-458F-44D8-AF08-838F8A5036F0}">
      <dsp:nvSpPr>
        <dsp:cNvPr id="0" name=""/>
        <dsp:cNvSpPr/>
      </dsp:nvSpPr>
      <dsp:spPr>
        <a:xfrm>
          <a:off x="5733074" y="1347100"/>
          <a:ext cx="570246" cy="855369"/>
        </a:xfrm>
        <a:prstGeom prst="rect">
          <a:avLst/>
        </a:prstGeom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E89B61-790A-40F2-A2BF-E509E70BA170}">
      <dsp:nvSpPr>
        <dsp:cNvPr id="0" name=""/>
        <dsp:cNvSpPr/>
      </dsp:nvSpPr>
      <dsp:spPr>
        <a:xfrm>
          <a:off x="111846" y="2490308"/>
          <a:ext cx="2606840" cy="81463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1781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El Estado puede mejorar a veces los resultados del mercado</a:t>
          </a:r>
          <a:endParaRPr lang="es-MX" sz="1200" kern="1200" dirty="0"/>
        </a:p>
      </dsp:txBody>
      <dsp:txXfrm>
        <a:off x="111846" y="2490308"/>
        <a:ext cx="2606840" cy="814637"/>
      </dsp:txXfrm>
    </dsp:sp>
    <dsp:sp modelId="{EA607AA9-BCCB-4A05-9460-C55A70DEC65C}">
      <dsp:nvSpPr>
        <dsp:cNvPr id="0" name=""/>
        <dsp:cNvSpPr/>
      </dsp:nvSpPr>
      <dsp:spPr>
        <a:xfrm>
          <a:off x="3227" y="2372638"/>
          <a:ext cx="570246" cy="85536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3265B3-7112-4A24-8353-7FCE1E80C0BB}">
      <dsp:nvSpPr>
        <dsp:cNvPr id="0" name=""/>
        <dsp:cNvSpPr/>
      </dsp:nvSpPr>
      <dsp:spPr>
        <a:xfrm>
          <a:off x="2976769" y="2490308"/>
          <a:ext cx="2606840" cy="81463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1781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El nivel de vida de un país depende de su capacidad para producir bienes y servicios</a:t>
          </a:r>
          <a:endParaRPr lang="es-MX" sz="1200" kern="1200" dirty="0"/>
        </a:p>
      </dsp:txBody>
      <dsp:txXfrm>
        <a:off x="2976769" y="2490308"/>
        <a:ext cx="2606840" cy="814637"/>
      </dsp:txXfrm>
    </dsp:sp>
    <dsp:sp modelId="{0DA91EBF-0877-40EB-BB48-CD3335963D03}">
      <dsp:nvSpPr>
        <dsp:cNvPr id="0" name=""/>
        <dsp:cNvSpPr/>
      </dsp:nvSpPr>
      <dsp:spPr>
        <a:xfrm>
          <a:off x="2868151" y="2372638"/>
          <a:ext cx="570246" cy="855369"/>
        </a:xfrm>
        <a:prstGeom prst="rect">
          <a:avLst/>
        </a:prstGeom>
        <a:blipFill>
          <a:blip xmlns:r="http://schemas.openxmlformats.org/officeDocument/2006/relationships"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0FD9C4-19B1-4B61-992B-D569AB6B9E0F}">
      <dsp:nvSpPr>
        <dsp:cNvPr id="0" name=""/>
        <dsp:cNvSpPr/>
      </dsp:nvSpPr>
      <dsp:spPr>
        <a:xfrm>
          <a:off x="5841693" y="2490308"/>
          <a:ext cx="2606840" cy="81463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1781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Los precios suben cuando el gobierno imprime demasiado dinero</a:t>
          </a:r>
          <a:endParaRPr lang="es-MX" sz="1200" kern="1200" dirty="0"/>
        </a:p>
      </dsp:txBody>
      <dsp:txXfrm>
        <a:off x="5841693" y="2490308"/>
        <a:ext cx="2606840" cy="814637"/>
      </dsp:txXfrm>
    </dsp:sp>
    <dsp:sp modelId="{0267B9AB-A324-4279-832E-00F25B7DC1B6}">
      <dsp:nvSpPr>
        <dsp:cNvPr id="0" name=""/>
        <dsp:cNvSpPr/>
      </dsp:nvSpPr>
      <dsp:spPr>
        <a:xfrm>
          <a:off x="5733074" y="2372638"/>
          <a:ext cx="570246" cy="855369"/>
        </a:xfrm>
        <a:prstGeom prst="rect">
          <a:avLst/>
        </a:prstGeom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2000" r="-7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3414EF-3BEA-4B5B-8114-7F51943E0AFA}">
      <dsp:nvSpPr>
        <dsp:cNvPr id="0" name=""/>
        <dsp:cNvSpPr/>
      </dsp:nvSpPr>
      <dsp:spPr>
        <a:xfrm>
          <a:off x="2976769" y="3515846"/>
          <a:ext cx="2606840" cy="81463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1781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La sociedad se enfrenta a una disyuntiva a corto plazo entre la inflación y el desempleo</a:t>
          </a:r>
          <a:endParaRPr lang="es-MX" sz="1200" kern="1200" dirty="0"/>
        </a:p>
      </dsp:txBody>
      <dsp:txXfrm>
        <a:off x="2976769" y="3515846"/>
        <a:ext cx="2606840" cy="814637"/>
      </dsp:txXfrm>
    </dsp:sp>
    <dsp:sp modelId="{124B7766-AF12-45F7-A7A2-19F5D157DF9A}">
      <dsp:nvSpPr>
        <dsp:cNvPr id="0" name=""/>
        <dsp:cNvSpPr/>
      </dsp:nvSpPr>
      <dsp:spPr>
        <a:xfrm>
          <a:off x="2868151" y="3398176"/>
          <a:ext cx="570246" cy="855369"/>
        </a:xfrm>
        <a:prstGeom prst="rect">
          <a:avLst/>
        </a:prstGeom>
        <a:blipFill>
          <a:blip xmlns:r="http://schemas.openxmlformats.org/officeDocument/2006/relationships"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B8A81-E9F3-42C0-8D90-4B1E3A48BDDB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D5803-2730-425B-A9E1-8110FEA6778A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23734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cto de flecha 5"/>
          <p:cNvCxnSpPr/>
          <p:nvPr/>
        </p:nvCxnSpPr>
        <p:spPr>
          <a:xfrm flipH="1">
            <a:off x="4871650" y="1867841"/>
            <a:ext cx="6858" cy="274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ángulo 6"/>
          <p:cNvSpPr/>
          <p:nvPr/>
        </p:nvSpPr>
        <p:spPr>
          <a:xfrm>
            <a:off x="1714500" y="5138642"/>
            <a:ext cx="1748790" cy="46634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350" dirty="0"/>
              <a:t>MAYOR ACCESIBILIDAD </a:t>
            </a:r>
          </a:p>
        </p:txBody>
      </p:sp>
      <p:sp>
        <p:nvSpPr>
          <p:cNvPr id="8" name="Rectángulo 7"/>
          <p:cNvSpPr/>
          <p:nvPr/>
        </p:nvSpPr>
        <p:spPr>
          <a:xfrm>
            <a:off x="3463290" y="2167700"/>
            <a:ext cx="2606040" cy="2606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/>
              <a:t>Intercambio de bienes 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714500" y="3398426"/>
            <a:ext cx="1748790" cy="46634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350" dirty="0"/>
              <a:t>COMPETENCIA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6093516" y="3344633"/>
            <a:ext cx="1700784" cy="46634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350" dirty="0"/>
              <a:t>BIENESTAR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3960495" y="2804422"/>
            <a:ext cx="1625346" cy="40460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/>
              <a:t>PROVOCA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1714500" y="4276535"/>
            <a:ext cx="1748790" cy="46634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350" dirty="0"/>
              <a:t>ESPECIALIZARSE EN ACTIVIDADES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362956" y="4236074"/>
            <a:ext cx="1412748" cy="46634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350" dirty="0"/>
              <a:t>GANANCIA QUE SE OBTIENE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7262622" y="4245541"/>
            <a:ext cx="1412748" cy="46634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350" dirty="0"/>
              <a:t>UNION ENTRE SOCIEDADES</a:t>
            </a:r>
          </a:p>
        </p:txBody>
      </p:sp>
      <p:cxnSp>
        <p:nvCxnSpPr>
          <p:cNvPr id="16" name="Conector recto de flecha 15"/>
          <p:cNvCxnSpPr/>
          <p:nvPr/>
        </p:nvCxnSpPr>
        <p:spPr>
          <a:xfrm flipH="1">
            <a:off x="2811780" y="3160045"/>
            <a:ext cx="1148715" cy="184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>
            <a:stCxn id="10" idx="2"/>
            <a:endCxn id="14" idx="0"/>
          </p:cNvCxnSpPr>
          <p:nvPr/>
        </p:nvCxnSpPr>
        <p:spPr>
          <a:xfrm>
            <a:off x="6943908" y="3810977"/>
            <a:ext cx="1025088" cy="4345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>
            <a:stCxn id="10" idx="2"/>
            <a:endCxn id="13" idx="0"/>
          </p:cNvCxnSpPr>
          <p:nvPr/>
        </p:nvCxnSpPr>
        <p:spPr>
          <a:xfrm flipH="1">
            <a:off x="6069330" y="3810977"/>
            <a:ext cx="874578" cy="4250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/>
          <p:cNvCxnSpPr/>
          <p:nvPr/>
        </p:nvCxnSpPr>
        <p:spPr>
          <a:xfrm flipH="1">
            <a:off x="4864792" y="2509607"/>
            <a:ext cx="6858" cy="274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>
            <a:stCxn id="12" idx="2"/>
          </p:cNvCxnSpPr>
          <p:nvPr/>
        </p:nvCxnSpPr>
        <p:spPr>
          <a:xfrm>
            <a:off x="2588895" y="4742879"/>
            <a:ext cx="0" cy="351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de flecha 31"/>
          <p:cNvCxnSpPr>
            <a:stCxn id="9" idx="2"/>
          </p:cNvCxnSpPr>
          <p:nvPr/>
        </p:nvCxnSpPr>
        <p:spPr>
          <a:xfrm>
            <a:off x="2588895" y="3864770"/>
            <a:ext cx="9144" cy="4263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ángulo redondeado 2"/>
          <p:cNvSpPr/>
          <p:nvPr/>
        </p:nvSpPr>
        <p:spPr>
          <a:xfrm>
            <a:off x="3203848" y="476672"/>
            <a:ext cx="3571856" cy="43204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Quinto principio</a:t>
            </a:r>
            <a:endParaRPr lang="es-MX" dirty="0"/>
          </a:p>
        </p:txBody>
      </p:sp>
      <p:sp>
        <p:nvSpPr>
          <p:cNvPr id="21" name="Rectángulo redondeado 20"/>
          <p:cNvSpPr/>
          <p:nvPr/>
        </p:nvSpPr>
        <p:spPr>
          <a:xfrm>
            <a:off x="2340356" y="1096722"/>
            <a:ext cx="5139436" cy="74204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MX" dirty="0"/>
              <a:t>El comercio puede mejorar el bienestar de todo el </a:t>
            </a:r>
            <a:r>
              <a:rPr lang="es-MX" dirty="0" smtClean="0"/>
              <a:t>mundo</a:t>
            </a:r>
            <a:endParaRPr lang="es-MX" dirty="0"/>
          </a:p>
        </p:txBody>
      </p:sp>
      <p:cxnSp>
        <p:nvCxnSpPr>
          <p:cNvPr id="26" name="Conector recto de flecha 25"/>
          <p:cNvCxnSpPr/>
          <p:nvPr/>
        </p:nvCxnSpPr>
        <p:spPr>
          <a:xfrm>
            <a:off x="5585841" y="3209024"/>
            <a:ext cx="1189863" cy="1356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272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Sexto Principio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600200"/>
            <a:ext cx="7043758" cy="4525963"/>
          </a:xfrm>
        </p:spPr>
        <p:txBody>
          <a:bodyPr/>
          <a:lstStyle/>
          <a:p>
            <a:pPr algn="just"/>
            <a:r>
              <a:rPr lang="es-ES" dirty="0"/>
              <a:t>“Los mercados normalmente constituyen  un buen mecanismo para organizar la actividad </a:t>
            </a:r>
            <a:r>
              <a:rPr lang="es-ES" dirty="0" smtClean="0"/>
              <a:t>económica”.</a:t>
            </a:r>
          </a:p>
          <a:p>
            <a:pPr algn="just"/>
            <a:endParaRPr lang="es-MX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2 Conector recto de flecha"/>
          <p:cNvCxnSpPr/>
          <p:nvPr/>
        </p:nvCxnSpPr>
        <p:spPr>
          <a:xfrm flipH="1">
            <a:off x="2843808" y="3212976"/>
            <a:ext cx="1224136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/>
          <p:nvPr/>
        </p:nvCxnSpPr>
        <p:spPr>
          <a:xfrm>
            <a:off x="4946970" y="3220318"/>
            <a:ext cx="633142" cy="11945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2177734" y="4230216"/>
            <a:ext cx="1332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Empresas</a:t>
            </a:r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5076056" y="4431352"/>
            <a:ext cx="1332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Familias</a:t>
            </a:r>
            <a:endParaRPr lang="es-ES" dirty="0"/>
          </a:p>
        </p:txBody>
      </p:sp>
      <p:cxnSp>
        <p:nvCxnSpPr>
          <p:cNvPr id="13" name="12 Conector recto de flecha"/>
          <p:cNvCxnSpPr>
            <a:stCxn id="7" idx="2"/>
          </p:cNvCxnSpPr>
          <p:nvPr/>
        </p:nvCxnSpPr>
        <p:spPr>
          <a:xfrm>
            <a:off x="2843808" y="4599548"/>
            <a:ext cx="612068" cy="7016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 flipH="1">
            <a:off x="4427984" y="4800684"/>
            <a:ext cx="835557" cy="5005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3205022" y="5301208"/>
            <a:ext cx="15661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Qué</a:t>
            </a:r>
          </a:p>
          <a:p>
            <a:r>
              <a:rPr lang="es-ES" dirty="0" smtClean="0"/>
              <a:t>Cómo </a:t>
            </a:r>
          </a:p>
          <a:p>
            <a:r>
              <a:rPr lang="es-ES" dirty="0" smtClean="0"/>
              <a:t>Para quién </a:t>
            </a:r>
            <a:endParaRPr lang="es-ES" dirty="0"/>
          </a:p>
        </p:txBody>
      </p:sp>
      <p:sp>
        <p:nvSpPr>
          <p:cNvPr id="18" name="AutoShape 2" descr="Resultado de imagen para imagenes de principio seis de la econom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230216"/>
            <a:ext cx="246697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586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Séptimo Principio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600200"/>
            <a:ext cx="7043758" cy="4525963"/>
          </a:xfrm>
        </p:spPr>
        <p:txBody>
          <a:bodyPr/>
          <a:lstStyle/>
          <a:p>
            <a:pPr algn="just"/>
            <a:r>
              <a:rPr lang="es-ES" dirty="0" smtClean="0"/>
              <a:t>“</a:t>
            </a:r>
            <a:r>
              <a:rPr lang="es-ES" dirty="0"/>
              <a:t>Los mercados no siempre funcionan de manera </a:t>
            </a:r>
            <a:r>
              <a:rPr lang="es-ES" dirty="0" smtClean="0"/>
              <a:t>perfecta. La </a:t>
            </a:r>
            <a:r>
              <a:rPr lang="es-ES" dirty="0"/>
              <a:t>intervención del estado puede mejorar los resultados del mercado</a:t>
            </a:r>
            <a:r>
              <a:rPr lang="es-ES" dirty="0" smtClean="0"/>
              <a:t>”.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933056"/>
            <a:ext cx="2105025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759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Octavo Principio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600200"/>
            <a:ext cx="7043758" cy="4525963"/>
          </a:xfrm>
        </p:spPr>
        <p:txBody>
          <a:bodyPr/>
          <a:lstStyle/>
          <a:p>
            <a:pPr algn="just"/>
            <a:r>
              <a:rPr lang="es-ES" dirty="0" smtClean="0"/>
              <a:t>El </a:t>
            </a:r>
            <a:r>
              <a:rPr lang="es-ES" dirty="0"/>
              <a:t>nivel de vida de un país depende de su capacidad para  producir  bienes y </a:t>
            </a:r>
            <a:r>
              <a:rPr lang="es-ES" dirty="0" smtClean="0"/>
              <a:t>servicios.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2730" y="3645024"/>
            <a:ext cx="2744445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59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Noveno Principio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600200"/>
            <a:ext cx="7043758" cy="4525963"/>
          </a:xfrm>
        </p:spPr>
        <p:txBody>
          <a:bodyPr/>
          <a:lstStyle/>
          <a:p>
            <a:pPr algn="just"/>
            <a:r>
              <a:rPr lang="es-ES" dirty="0"/>
              <a:t>Los precios suben cuando el gobierno imprime demasiado </a:t>
            </a:r>
            <a:r>
              <a:rPr lang="es-ES" dirty="0" smtClean="0"/>
              <a:t>dinero.</a:t>
            </a:r>
          </a:p>
          <a:p>
            <a:pPr algn="just"/>
            <a:endParaRPr lang="es-ES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611997"/>
            <a:ext cx="2130922" cy="2034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399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Décimo Principio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600200"/>
            <a:ext cx="7043758" cy="4525963"/>
          </a:xfrm>
        </p:spPr>
        <p:txBody>
          <a:bodyPr/>
          <a:lstStyle/>
          <a:p>
            <a:pPr algn="just"/>
            <a:r>
              <a:rPr lang="es-ES" dirty="0"/>
              <a:t>“En el corto plazo la sociedad se enfrenta a la disyuntiva entre la inflación y el desempleo</a:t>
            </a:r>
            <a:r>
              <a:rPr lang="es-ES" dirty="0" smtClean="0"/>
              <a:t>”.</a:t>
            </a:r>
          </a:p>
          <a:p>
            <a:pPr algn="just"/>
            <a:endParaRPr lang="es-MX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10327">
            <a:off x="5859404" y="4074019"/>
            <a:ext cx="2514600" cy="181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24238">
            <a:off x="1619672" y="4293095"/>
            <a:ext cx="2105025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994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600200"/>
            <a:ext cx="7043758" cy="4525963"/>
          </a:xfrm>
        </p:spPr>
        <p:txBody>
          <a:bodyPr>
            <a:normAutofit/>
          </a:bodyPr>
          <a:lstStyle/>
          <a:p>
            <a:pPr algn="just">
              <a:spcBef>
                <a:spcPct val="50000"/>
              </a:spcBef>
            </a:pPr>
            <a:r>
              <a:rPr lang="de-DE" sz="2400" dirty="0"/>
              <a:t>Mankiw, N. </a:t>
            </a:r>
            <a:r>
              <a:rPr lang="de-DE" sz="2400" dirty="0" smtClean="0"/>
              <a:t>Gregory (2012). </a:t>
            </a:r>
            <a:r>
              <a:rPr lang="de-DE" sz="2400" dirty="0"/>
              <a:t>PRINCIPIOS DE MICROECONOMÍA. Sexta </a:t>
            </a:r>
            <a:r>
              <a:rPr lang="de-DE" sz="2400" dirty="0" smtClean="0"/>
              <a:t>edición.  </a:t>
            </a:r>
            <a:r>
              <a:rPr lang="de-DE" sz="2400" dirty="0"/>
              <a:t>Editorial McGraw Hill. </a:t>
            </a:r>
            <a:endParaRPr lang="de-DE" sz="2400" dirty="0" smtClean="0"/>
          </a:p>
          <a:p>
            <a:pPr algn="just">
              <a:spcBef>
                <a:spcPct val="50000"/>
              </a:spcBef>
            </a:pPr>
            <a:r>
              <a:rPr lang="de-DE" sz="2400" dirty="0"/>
              <a:t>Parkin, </a:t>
            </a:r>
            <a:r>
              <a:rPr lang="de-DE" sz="2400" dirty="0" smtClean="0"/>
              <a:t>Michael (2013). </a:t>
            </a:r>
            <a:r>
              <a:rPr lang="de-DE" sz="2400" dirty="0"/>
              <a:t>Microeconomía. Edición para latinoamerica. Editorial Pearson. </a:t>
            </a:r>
          </a:p>
          <a:p>
            <a:pPr algn="just">
              <a:spcBef>
                <a:spcPct val="50000"/>
              </a:spcBef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17122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>
          <a:xfrm>
            <a:off x="1331640" y="1600200"/>
            <a:ext cx="7560840" cy="4525963"/>
          </a:xfrm>
        </p:spPr>
        <p:txBody>
          <a:bodyPr>
            <a:normAutofit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 </a:t>
            </a:r>
            <a:r>
              <a:rPr lang="es-MX" dirty="0">
                <a:latin typeface="Arial" pitchFamily="34" charset="0"/>
                <a:cs typeface="Arial" pitchFamily="34" charset="0"/>
              </a:rPr>
              <a:t>Administración 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Los diez principios de la economía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Profesoras: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Xóchitl Argüelles Gutiérrez, Juanita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Oyuko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Calderón Flores</a:t>
            </a:r>
          </a:p>
          <a:p>
            <a:pPr lvl="1"/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julio – diciembre </a:t>
            </a:r>
            <a:r>
              <a:rPr lang="es-MX" dirty="0" smtClean="0"/>
              <a:t>2016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4653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latin typeface="Arial" pitchFamily="34" charset="0"/>
                <a:cs typeface="Arial" pitchFamily="34" charset="0"/>
              </a:rPr>
              <a:t>Tema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dirty="0">
                <a:latin typeface="Arial" pitchFamily="34" charset="0"/>
                <a:cs typeface="Arial" pitchFamily="34" charset="0"/>
              </a:rPr>
              <a:t>Los diez principios de la economía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The 10 principles of economics are the basis of economic analysis, as they provide a simple way as individual decisions, as they affect the market and trade are handled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ct val="90000"/>
              </a:lnSpc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In order to have a global idea of how the economy works.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opportunity </a:t>
            </a:r>
            <a:r>
              <a:rPr lang="en-US" dirty="0">
                <a:latin typeface="Arial" pitchFamily="34" charset="0"/>
                <a:cs typeface="Arial" pitchFamily="34" charset="0"/>
              </a:rPr>
              <a:t>cost, marginal cost, marginal profit, marginal utility, trade, market.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5706127" y="1160748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sz="1350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537641162"/>
              </p:ext>
            </p:extLst>
          </p:nvPr>
        </p:nvGraphicFramePr>
        <p:xfrm>
          <a:off x="526139" y="1856874"/>
          <a:ext cx="8451761" cy="46520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2339752" y="764704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ÍNDICE</a:t>
            </a:r>
            <a:endParaRPr lang="es-MX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1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46065" y="857499"/>
            <a:ext cx="4320480" cy="726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PRIMER PRINCIPIO</a:t>
            </a:r>
            <a:endParaRPr lang="es-MX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250121" y="2307803"/>
            <a:ext cx="3312368" cy="6514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Los individuos se enfrentan a  disyuntivas</a:t>
            </a:r>
            <a:endParaRPr lang="es-MX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173748" y="5269377"/>
            <a:ext cx="2088232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Cómo llevar el equilibro entre dos o más situaciones.</a:t>
            </a:r>
            <a:endParaRPr lang="es-MX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618997" y="5269377"/>
            <a:ext cx="2592288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Entre un medio ambiente limpio y un elevado nivel de renta.</a:t>
            </a:r>
            <a:endParaRPr lang="es-MX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6568302" y="5143192"/>
            <a:ext cx="2592288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Eficiencia                Eficacia</a:t>
            </a:r>
            <a:endParaRPr lang="es-MX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Llamada de flecha a la izquierda 6"/>
          <p:cNvSpPr/>
          <p:nvPr/>
        </p:nvSpPr>
        <p:spPr>
          <a:xfrm>
            <a:off x="6680770" y="620688"/>
            <a:ext cx="2479820" cy="3960440"/>
          </a:xfrm>
          <a:prstGeom prst="leftArrowCallou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Situación en donde hay que elegir entre dos cosas o soluciones diferentes</a:t>
            </a:r>
            <a:endParaRPr lang="es-MX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Llamada de flecha a la derecha 7"/>
          <p:cNvSpPr/>
          <p:nvPr/>
        </p:nvSpPr>
        <p:spPr>
          <a:xfrm>
            <a:off x="827584" y="795634"/>
            <a:ext cx="2304256" cy="3605474"/>
          </a:xfrm>
          <a:prstGeom prst="rightArrowCallou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Tomar decisiones es elegir entre dos objetivos</a:t>
            </a:r>
            <a:endParaRPr lang="es-MX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2755443" y="3716582"/>
            <a:ext cx="4464496" cy="79547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Ejemplos de disyuntivas</a:t>
            </a:r>
            <a:endParaRPr lang="es-MX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1" name="Conector recto de flecha 10"/>
          <p:cNvCxnSpPr>
            <a:stCxn id="2" idx="2"/>
            <a:endCxn id="3" idx="0"/>
          </p:cNvCxnSpPr>
          <p:nvPr/>
        </p:nvCxnSpPr>
        <p:spPr>
          <a:xfrm>
            <a:off x="4906305" y="1584342"/>
            <a:ext cx="0" cy="7234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/>
          <p:nvPr/>
        </p:nvCxnSpPr>
        <p:spPr>
          <a:xfrm>
            <a:off x="4867716" y="2993121"/>
            <a:ext cx="0" cy="7234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>
            <a:stCxn id="9" idx="4"/>
            <a:endCxn id="4" idx="0"/>
          </p:cNvCxnSpPr>
          <p:nvPr/>
        </p:nvCxnSpPr>
        <p:spPr>
          <a:xfrm flipH="1">
            <a:off x="2217864" y="4512052"/>
            <a:ext cx="2769827" cy="7573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>
            <a:stCxn id="9" idx="4"/>
            <a:endCxn id="6" idx="0"/>
          </p:cNvCxnSpPr>
          <p:nvPr/>
        </p:nvCxnSpPr>
        <p:spPr>
          <a:xfrm>
            <a:off x="4987691" y="4512052"/>
            <a:ext cx="2876755" cy="6311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/>
          <p:nvPr/>
        </p:nvCxnSpPr>
        <p:spPr>
          <a:xfrm>
            <a:off x="4987691" y="4512052"/>
            <a:ext cx="0" cy="7234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3" descr="C:\Users\pc\Pictures\2011-04-15 Aye video 1\Una-pareja-al-cien-por-cien-en-el-cuidado-de-sus-hijos-y-del-hogar.-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8360" y="3190546"/>
            <a:ext cx="1377627" cy="1154228"/>
          </a:xfrm>
          <a:prstGeom prst="rect">
            <a:avLst/>
          </a:prstGeom>
          <a:noFill/>
        </p:spPr>
      </p:pic>
      <p:pic>
        <p:nvPicPr>
          <p:cNvPr id="19" name="Picture 7" descr="Resultado de imagen para vendedor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2968" y="3384181"/>
            <a:ext cx="1554830" cy="10211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1921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699792" y="188640"/>
            <a:ext cx="4320480" cy="4320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PRIMER PRINCIPIO</a:t>
            </a:r>
            <a:endParaRPr lang="es-MX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987824" y="1160748"/>
            <a:ext cx="4320480" cy="4320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Los individuos se enfrentan a  disyuntivas</a:t>
            </a:r>
            <a:endParaRPr lang="es-MX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563888" y="3664404"/>
            <a:ext cx="2592288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Las empresas al reducir la contaminación elevan el costo de producción.</a:t>
            </a:r>
            <a:endParaRPr lang="es-MX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6551712" y="3617257"/>
            <a:ext cx="2592288" cy="16451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Cuando el Estado trata de aprovechar al máximo sus recursos </a:t>
            </a: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ó</a:t>
            </a: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 reparte equitativamente  esos recursos.</a:t>
            </a:r>
            <a:endParaRPr lang="es-MX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2699792" y="2024590"/>
            <a:ext cx="4464496" cy="85603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Ejemplos de disyuntivas</a:t>
            </a:r>
            <a:endParaRPr lang="es-MX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665820" y="3664404"/>
            <a:ext cx="2088232" cy="12961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Cómo un estudiante decide repartir su tiempo entre 2 materias.</a:t>
            </a:r>
            <a:endParaRPr lang="es-MX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2" name="Conector recto de flecha 11"/>
          <p:cNvCxnSpPr>
            <a:stCxn id="2" idx="2"/>
          </p:cNvCxnSpPr>
          <p:nvPr/>
        </p:nvCxnSpPr>
        <p:spPr>
          <a:xfrm>
            <a:off x="4860032" y="620688"/>
            <a:ext cx="0" cy="5400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>
            <a:off x="4860032" y="1592796"/>
            <a:ext cx="0" cy="4317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>
            <a:off x="4925438" y="2880628"/>
            <a:ext cx="6602" cy="7211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>
            <a:stCxn id="9" idx="4"/>
          </p:cNvCxnSpPr>
          <p:nvPr/>
        </p:nvCxnSpPr>
        <p:spPr>
          <a:xfrm flipH="1">
            <a:off x="1835696" y="2880628"/>
            <a:ext cx="3096344" cy="7211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>
            <a:stCxn id="9" idx="4"/>
            <a:endCxn id="6" idx="0"/>
          </p:cNvCxnSpPr>
          <p:nvPr/>
        </p:nvCxnSpPr>
        <p:spPr>
          <a:xfrm>
            <a:off x="4932040" y="2880628"/>
            <a:ext cx="2915816" cy="7366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7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3779912" y="620688"/>
            <a:ext cx="2016224" cy="57606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Segundo principio</a:t>
            </a:r>
            <a:endParaRPr lang="es-MX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Rectángulo redondeado 2"/>
          <p:cNvSpPr/>
          <p:nvPr/>
        </p:nvSpPr>
        <p:spPr>
          <a:xfrm>
            <a:off x="3779912" y="1628800"/>
            <a:ext cx="2016224" cy="57606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Costo de oportunidad</a:t>
            </a:r>
            <a:endParaRPr lang="es-MX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2299833" y="2666811"/>
            <a:ext cx="4976381" cy="57606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“Es aquello a lo que debe renunciarse para obtener una cosa” </a:t>
            </a:r>
            <a:endParaRPr lang="es-MX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3768519" y="3674923"/>
            <a:ext cx="2016224" cy="57606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Ir al gimnasio</a:t>
            </a:r>
            <a:endParaRPr lang="es-MX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1786941" y="4285384"/>
            <a:ext cx="2016224" cy="72779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Beneficio o deseo principal</a:t>
            </a:r>
            <a:endParaRPr lang="es-MX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5884035" y="4250987"/>
            <a:ext cx="2016224" cy="57606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Costo</a:t>
            </a:r>
            <a:endParaRPr lang="es-MX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1786940" y="5479620"/>
            <a:ext cx="2353011" cy="104572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Mente sana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Cuerpo sano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Disciplina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Responsabilidad </a:t>
            </a:r>
            <a:endParaRPr lang="es-MX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5831015" y="5479620"/>
            <a:ext cx="2353011" cy="104572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Tiempo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Cansancio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Esfuerzo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Dinero </a:t>
            </a:r>
          </a:p>
        </p:txBody>
      </p:sp>
      <p:cxnSp>
        <p:nvCxnSpPr>
          <p:cNvPr id="12" name="Conector recto de flecha 11"/>
          <p:cNvCxnSpPr>
            <a:stCxn id="2" idx="2"/>
            <a:endCxn id="3" idx="0"/>
          </p:cNvCxnSpPr>
          <p:nvPr/>
        </p:nvCxnSpPr>
        <p:spPr>
          <a:xfrm>
            <a:off x="4788024" y="1196752"/>
            <a:ext cx="0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>
            <a:off x="4747885" y="2204864"/>
            <a:ext cx="0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4774176" y="3242875"/>
            <a:ext cx="0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>
            <a:off x="2795053" y="5013176"/>
            <a:ext cx="0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>
            <a:off x="7031939" y="4941168"/>
            <a:ext cx="0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/>
          <p:cNvSpPr txBox="1"/>
          <p:nvPr/>
        </p:nvSpPr>
        <p:spPr>
          <a:xfrm>
            <a:off x="2195736" y="5065439"/>
            <a:ext cx="13542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solidFill>
                  <a:schemeClr val="tx2">
                    <a:lumMod val="75000"/>
                  </a:schemeClr>
                </a:solidFill>
              </a:rPr>
              <a:t>Lo que se ve</a:t>
            </a:r>
            <a:endParaRPr lang="es-MX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6444208" y="5013176"/>
            <a:ext cx="13542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solidFill>
                  <a:schemeClr val="tx2">
                    <a:lumMod val="75000"/>
                  </a:schemeClr>
                </a:solidFill>
              </a:rPr>
              <a:t>Lo que  no se ve</a:t>
            </a:r>
            <a:endParaRPr lang="es-MX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4430465" y="2242174"/>
            <a:ext cx="13542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solidFill>
                  <a:schemeClr val="tx2">
                    <a:lumMod val="75000"/>
                  </a:schemeClr>
                </a:solidFill>
              </a:rPr>
              <a:t>Es</a:t>
            </a:r>
            <a:endParaRPr lang="es-MX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4070746" y="3302464"/>
            <a:ext cx="13542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solidFill>
                  <a:schemeClr val="tx2">
                    <a:lumMod val="75000"/>
                  </a:schemeClr>
                </a:solidFill>
              </a:rPr>
              <a:t>Ejemplo</a:t>
            </a:r>
            <a:endParaRPr lang="es-MX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25" name="Conector recto de flecha 24"/>
          <p:cNvCxnSpPr>
            <a:stCxn id="5" idx="1"/>
          </p:cNvCxnSpPr>
          <p:nvPr/>
        </p:nvCxnSpPr>
        <p:spPr>
          <a:xfrm flipH="1">
            <a:off x="3618998" y="3962955"/>
            <a:ext cx="149521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/>
          <p:cNvCxnSpPr>
            <a:stCxn id="5" idx="3"/>
          </p:cNvCxnSpPr>
          <p:nvPr/>
        </p:nvCxnSpPr>
        <p:spPr>
          <a:xfrm>
            <a:off x="5784743" y="3962955"/>
            <a:ext cx="299425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094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4"/>
          <p:cNvSpPr>
            <a:spLocks noChangeArrowheads="1"/>
          </p:cNvSpPr>
          <p:nvPr/>
        </p:nvSpPr>
        <p:spPr bwMode="auto">
          <a:xfrm>
            <a:off x="3727450" y="8445"/>
            <a:ext cx="2952328" cy="4953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 cap="rnd">
            <a:solidFill>
              <a:srgbClr val="688E1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Tercer principio</a:t>
            </a:r>
            <a:endParaRPr kumimoji="0" lang="es-MX" altLang="es-MX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" name="Conector recto 3"/>
          <p:cNvCxnSpPr/>
          <p:nvPr/>
        </p:nvCxnSpPr>
        <p:spPr>
          <a:xfrm>
            <a:off x="5203614" y="494030"/>
            <a:ext cx="0" cy="257175"/>
          </a:xfrm>
          <a:prstGeom prst="line">
            <a:avLst/>
          </a:prstGeom>
          <a:noFill/>
          <a:ln w="12700" cap="rnd" cmpd="sng" algn="ctr">
            <a:solidFill>
              <a:srgbClr val="90C226"/>
            </a:solidFill>
            <a:prstDash val="solid"/>
          </a:ln>
          <a:effectLst/>
        </p:spPr>
      </p:cxnSp>
      <p:sp>
        <p:nvSpPr>
          <p:cNvPr id="5" name="CuadroTexto 33"/>
          <p:cNvSpPr txBox="1">
            <a:spLocks noChangeArrowheads="1"/>
          </p:cNvSpPr>
          <p:nvPr/>
        </p:nvSpPr>
        <p:spPr bwMode="auto">
          <a:xfrm>
            <a:off x="4140200" y="1296435"/>
            <a:ext cx="2271713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usan los términos </a:t>
            </a: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6" name="Conector recto 5"/>
          <p:cNvCxnSpPr>
            <a:stCxn id="14" idx="0"/>
          </p:cNvCxnSpPr>
          <p:nvPr/>
        </p:nvCxnSpPr>
        <p:spPr>
          <a:xfrm flipH="1" flipV="1">
            <a:off x="5184431" y="1175786"/>
            <a:ext cx="19182" cy="496967"/>
          </a:xfrm>
          <a:prstGeom prst="line">
            <a:avLst/>
          </a:prstGeom>
          <a:noFill/>
          <a:ln w="12700" cap="rnd" cmpd="sng" algn="ctr">
            <a:solidFill>
              <a:srgbClr val="90C226"/>
            </a:solidFill>
            <a:prstDash val="solid"/>
          </a:ln>
          <a:effectLst/>
        </p:spPr>
      </p:cxnSp>
      <p:sp>
        <p:nvSpPr>
          <p:cNvPr id="9" name="CuadroTexto 53"/>
          <p:cNvSpPr txBox="1">
            <a:spLocks noChangeArrowheads="1"/>
          </p:cNvSpPr>
          <p:nvPr/>
        </p:nvSpPr>
        <p:spPr bwMode="auto">
          <a:xfrm>
            <a:off x="2063045" y="2070893"/>
            <a:ext cx="554038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Son  </a:t>
            </a: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ángulo 57"/>
          <p:cNvSpPr>
            <a:spLocks noChangeArrowheads="1"/>
          </p:cNvSpPr>
          <p:nvPr/>
        </p:nvSpPr>
        <p:spPr bwMode="auto">
          <a:xfrm>
            <a:off x="1662592" y="2332394"/>
            <a:ext cx="1671917" cy="97250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 cap="rnd">
            <a:solidFill>
              <a:srgbClr val="688E1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Pequeños ajustes adicionales de un plan de acción que ya existía   </a:t>
            </a:r>
            <a:endParaRPr kumimoji="0" lang="es-MX" alt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Conector recto 11"/>
          <p:cNvCxnSpPr/>
          <p:nvPr/>
        </p:nvCxnSpPr>
        <p:spPr>
          <a:xfrm>
            <a:off x="2540451" y="1260322"/>
            <a:ext cx="5211312" cy="11503"/>
          </a:xfrm>
          <a:prstGeom prst="line">
            <a:avLst/>
          </a:prstGeom>
          <a:noFill/>
          <a:ln w="12700" cap="rnd" cmpd="sng" algn="ctr">
            <a:solidFill>
              <a:srgbClr val="90C226"/>
            </a:solidFill>
            <a:prstDash val="solid"/>
          </a:ln>
          <a:effectLst/>
        </p:spPr>
      </p:cxnSp>
      <p:cxnSp>
        <p:nvCxnSpPr>
          <p:cNvPr id="13" name="Conector recto 12"/>
          <p:cNvCxnSpPr/>
          <p:nvPr/>
        </p:nvCxnSpPr>
        <p:spPr>
          <a:xfrm>
            <a:off x="2551377" y="2051534"/>
            <a:ext cx="0" cy="262890"/>
          </a:xfrm>
          <a:prstGeom prst="line">
            <a:avLst/>
          </a:prstGeom>
          <a:noFill/>
          <a:ln w="12700" cap="rnd" cmpd="sng" algn="ctr">
            <a:solidFill>
              <a:srgbClr val="90C226"/>
            </a:solidFill>
            <a:prstDash val="solid"/>
          </a:ln>
          <a:effectLst/>
        </p:spPr>
      </p:cxnSp>
      <p:sp>
        <p:nvSpPr>
          <p:cNvPr id="14" name="Rectángulo 61"/>
          <p:cNvSpPr>
            <a:spLocks noChangeArrowheads="1"/>
          </p:cNvSpPr>
          <p:nvPr/>
        </p:nvSpPr>
        <p:spPr bwMode="auto">
          <a:xfrm>
            <a:off x="4156026" y="1672753"/>
            <a:ext cx="2095173" cy="37878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 cap="rnd">
            <a:solidFill>
              <a:srgbClr val="688E1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Beneficios  marginales </a:t>
            </a:r>
            <a:endParaRPr kumimoji="0" lang="es-MX" alt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5" name="Conector recto 14"/>
          <p:cNvCxnSpPr/>
          <p:nvPr/>
        </p:nvCxnSpPr>
        <p:spPr>
          <a:xfrm>
            <a:off x="5203614" y="2090578"/>
            <a:ext cx="0" cy="291465"/>
          </a:xfrm>
          <a:prstGeom prst="line">
            <a:avLst/>
          </a:prstGeom>
          <a:noFill/>
          <a:ln w="12700" cap="rnd" cmpd="sng" algn="ctr">
            <a:solidFill>
              <a:srgbClr val="90C226"/>
            </a:solidFill>
            <a:prstDash val="solid"/>
          </a:ln>
          <a:effectLst/>
        </p:spPr>
      </p:cxnSp>
      <p:cxnSp>
        <p:nvCxnSpPr>
          <p:cNvPr id="16" name="Conector recto 15"/>
          <p:cNvCxnSpPr/>
          <p:nvPr/>
        </p:nvCxnSpPr>
        <p:spPr>
          <a:xfrm flipH="1">
            <a:off x="5932659" y="2557463"/>
            <a:ext cx="0" cy="276225"/>
          </a:xfrm>
          <a:prstGeom prst="line">
            <a:avLst/>
          </a:prstGeom>
          <a:noFill/>
          <a:ln w="12700" cap="rnd" cmpd="sng" algn="ctr">
            <a:solidFill>
              <a:srgbClr val="90C226"/>
            </a:solidFill>
            <a:prstDash val="solid"/>
          </a:ln>
          <a:effectLst/>
        </p:spPr>
      </p:cxnSp>
      <p:sp>
        <p:nvSpPr>
          <p:cNvPr id="17" name="CuadroTexto 65"/>
          <p:cNvSpPr txBox="1">
            <a:spLocks noChangeArrowheads="1"/>
          </p:cNvSpPr>
          <p:nvPr/>
        </p:nvSpPr>
        <p:spPr bwMode="auto">
          <a:xfrm>
            <a:off x="4424363" y="2051534"/>
            <a:ext cx="554037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Son  </a:t>
            </a: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ángulo 66"/>
          <p:cNvSpPr>
            <a:spLocks noChangeArrowheads="1"/>
          </p:cNvSpPr>
          <p:nvPr/>
        </p:nvSpPr>
        <p:spPr bwMode="auto">
          <a:xfrm>
            <a:off x="4274130" y="2372517"/>
            <a:ext cx="1858963" cy="7229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 cap="rnd">
            <a:solidFill>
              <a:srgbClr val="688E1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Aquellos que ayuden a la toma de decisiones </a:t>
            </a:r>
            <a:endParaRPr kumimoji="0" lang="es-MX" alt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9" name="Conector recto 18"/>
          <p:cNvCxnSpPr/>
          <p:nvPr/>
        </p:nvCxnSpPr>
        <p:spPr>
          <a:xfrm>
            <a:off x="7751763" y="1692666"/>
            <a:ext cx="0" cy="247650"/>
          </a:xfrm>
          <a:prstGeom prst="line">
            <a:avLst/>
          </a:prstGeom>
          <a:noFill/>
          <a:ln w="12700" cap="rnd" cmpd="sng" algn="ctr">
            <a:solidFill>
              <a:srgbClr val="90C226"/>
            </a:solidFill>
            <a:prstDash val="solid"/>
          </a:ln>
          <a:effectLst/>
        </p:spPr>
      </p:cxnSp>
      <p:sp>
        <p:nvSpPr>
          <p:cNvPr id="23" name="CuadroTexto 72"/>
          <p:cNvSpPr txBox="1">
            <a:spLocks noChangeArrowheads="1"/>
          </p:cNvSpPr>
          <p:nvPr/>
        </p:nvSpPr>
        <p:spPr bwMode="auto">
          <a:xfrm>
            <a:off x="6980278" y="2106587"/>
            <a:ext cx="10922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Implica   </a:t>
            </a: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4" name="Conector recto 23"/>
          <p:cNvCxnSpPr/>
          <p:nvPr/>
        </p:nvCxnSpPr>
        <p:spPr>
          <a:xfrm>
            <a:off x="7751763" y="2097880"/>
            <a:ext cx="0" cy="257175"/>
          </a:xfrm>
          <a:prstGeom prst="line">
            <a:avLst/>
          </a:prstGeom>
          <a:noFill/>
          <a:ln w="12700" cap="rnd" cmpd="sng" algn="ctr">
            <a:solidFill>
              <a:srgbClr val="90C226"/>
            </a:solidFill>
            <a:prstDash val="solid"/>
          </a:ln>
          <a:effectLst/>
        </p:spPr>
      </p:cxnSp>
      <p:sp>
        <p:nvSpPr>
          <p:cNvPr id="25" name="Rectángulo 74"/>
          <p:cNvSpPr>
            <a:spLocks noChangeArrowheads="1"/>
          </p:cNvSpPr>
          <p:nvPr/>
        </p:nvSpPr>
        <p:spPr bwMode="auto">
          <a:xfrm>
            <a:off x="6939243" y="2403597"/>
            <a:ext cx="1858963" cy="70894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 cap="rnd">
            <a:solidFill>
              <a:srgbClr val="688E1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Menor cantidad de coste para que el beneficio sea mayor </a:t>
            </a:r>
            <a:endParaRPr kumimoji="0" lang="es-MX" alt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7" name="Conector recto 26"/>
          <p:cNvCxnSpPr/>
          <p:nvPr/>
        </p:nvCxnSpPr>
        <p:spPr>
          <a:xfrm>
            <a:off x="2468220" y="3292249"/>
            <a:ext cx="0" cy="430530"/>
          </a:xfrm>
          <a:prstGeom prst="line">
            <a:avLst/>
          </a:prstGeom>
          <a:noFill/>
          <a:ln w="12700" cap="rnd" cmpd="sng" algn="ctr">
            <a:solidFill>
              <a:srgbClr val="90C226"/>
            </a:solidFill>
            <a:prstDash val="solid"/>
          </a:ln>
          <a:effectLst/>
        </p:spPr>
      </p:cxnSp>
      <p:sp>
        <p:nvSpPr>
          <p:cNvPr id="28" name="Rectangle 19"/>
          <p:cNvSpPr>
            <a:spLocks noChangeArrowheads="1"/>
          </p:cNvSpPr>
          <p:nvPr/>
        </p:nvSpPr>
        <p:spPr bwMode="auto">
          <a:xfrm>
            <a:off x="1505568" y="3684309"/>
            <a:ext cx="1985963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 cap="rnd">
            <a:solidFill>
              <a:srgbClr val="688E1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Margen = Borde </a:t>
            </a:r>
            <a:endParaRPr kumimoji="0" lang="es-MX" alt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0" name="Conector recto 29"/>
          <p:cNvCxnSpPr/>
          <p:nvPr/>
        </p:nvCxnSpPr>
        <p:spPr>
          <a:xfrm>
            <a:off x="2473084" y="4238481"/>
            <a:ext cx="0" cy="414655"/>
          </a:xfrm>
          <a:prstGeom prst="line">
            <a:avLst/>
          </a:prstGeom>
          <a:noFill/>
          <a:ln w="12700" cap="rnd" cmpd="sng" algn="ctr">
            <a:solidFill>
              <a:srgbClr val="90C226"/>
            </a:solidFill>
            <a:prstDash val="solid"/>
          </a:ln>
          <a:effectLst/>
        </p:spPr>
      </p:cxnSp>
      <p:sp>
        <p:nvSpPr>
          <p:cNvPr id="31" name="Text Box 16"/>
          <p:cNvSpPr txBox="1">
            <a:spLocks noChangeArrowheads="1"/>
          </p:cNvSpPr>
          <p:nvPr/>
        </p:nvSpPr>
        <p:spPr bwMode="auto">
          <a:xfrm>
            <a:off x="1814500" y="4289384"/>
            <a:ext cx="12446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Ya que  </a:t>
            </a: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15"/>
          <p:cNvSpPr>
            <a:spLocks noChangeArrowheads="1"/>
          </p:cNvSpPr>
          <p:nvPr/>
        </p:nvSpPr>
        <p:spPr bwMode="auto">
          <a:xfrm>
            <a:off x="1590901" y="4697396"/>
            <a:ext cx="1858963" cy="1333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 cap="rnd">
            <a:solidFill>
              <a:srgbClr val="688E1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Los ajustes se realizan en los bordes de lo que hacemos </a:t>
            </a:r>
            <a:endParaRPr kumimoji="0" lang="es-MX" alt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1524018" y="3379322"/>
            <a:ext cx="1935163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Tomar en cuenta que  </a:t>
            </a: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Text Box 11"/>
          <p:cNvSpPr txBox="1">
            <a:spLocks noChangeArrowheads="1"/>
          </p:cNvSpPr>
          <p:nvPr/>
        </p:nvSpPr>
        <p:spPr bwMode="auto">
          <a:xfrm>
            <a:off x="4332792" y="3221355"/>
            <a:ext cx="12446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Pero que  </a:t>
            </a: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4274130" y="3564866"/>
            <a:ext cx="1858963" cy="60598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 cap="rnd">
            <a:solidFill>
              <a:srgbClr val="688E1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Conlleven a una mejora </a:t>
            </a:r>
            <a:endParaRPr kumimoji="0" lang="es-MX" alt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9" name="Conector recto 38"/>
          <p:cNvCxnSpPr/>
          <p:nvPr/>
        </p:nvCxnSpPr>
        <p:spPr>
          <a:xfrm>
            <a:off x="5184431" y="3112544"/>
            <a:ext cx="0" cy="414655"/>
          </a:xfrm>
          <a:prstGeom prst="line">
            <a:avLst/>
          </a:prstGeom>
          <a:noFill/>
          <a:ln w="12700" cap="rnd" cmpd="sng" algn="ctr">
            <a:solidFill>
              <a:srgbClr val="90C226"/>
            </a:solidFill>
            <a:prstDash val="solid"/>
          </a:ln>
          <a:effectLst/>
        </p:spPr>
      </p:cxn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4424363" y="4351646"/>
            <a:ext cx="12446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Ejemplo  </a:t>
            </a: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4210028" y="4674076"/>
            <a:ext cx="2070100" cy="172243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 cap="rnd">
            <a:solidFill>
              <a:srgbClr val="688E1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A mayor cantidad de estudio, mayor percepción de salario </a:t>
            </a:r>
            <a:endParaRPr kumimoji="0" lang="es-MX" alt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3" name="Conector recto 42"/>
          <p:cNvCxnSpPr/>
          <p:nvPr/>
        </p:nvCxnSpPr>
        <p:spPr>
          <a:xfrm>
            <a:off x="5203611" y="4154251"/>
            <a:ext cx="0" cy="414655"/>
          </a:xfrm>
          <a:prstGeom prst="line">
            <a:avLst/>
          </a:prstGeom>
          <a:noFill/>
          <a:ln w="12700" cap="rnd" cmpd="sng" algn="ctr">
            <a:solidFill>
              <a:srgbClr val="90C226"/>
            </a:solidFill>
            <a:prstDash val="solid"/>
          </a:ln>
          <a:effectLst/>
        </p:spPr>
      </p:cxnSp>
      <p:sp>
        <p:nvSpPr>
          <p:cNvPr id="44" name="Text Box 3"/>
          <p:cNvSpPr txBox="1">
            <a:spLocks noChangeArrowheads="1"/>
          </p:cNvSpPr>
          <p:nvPr/>
        </p:nvSpPr>
        <p:spPr bwMode="auto">
          <a:xfrm>
            <a:off x="6980278" y="3136674"/>
            <a:ext cx="12446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Ejemplo  </a:t>
            </a: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2"/>
          <p:cNvSpPr>
            <a:spLocks noChangeArrowheads="1"/>
          </p:cNvSpPr>
          <p:nvPr/>
        </p:nvSpPr>
        <p:spPr bwMode="auto">
          <a:xfrm>
            <a:off x="6855075" y="3496276"/>
            <a:ext cx="2070100" cy="61190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 cap="rnd">
            <a:solidFill>
              <a:srgbClr val="688E1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Salarios perdidos mientras la persona estudia  </a:t>
            </a:r>
            <a:endParaRPr kumimoji="0" lang="es-MX" alt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6" name="Conector recto 45"/>
          <p:cNvCxnSpPr/>
          <p:nvPr/>
        </p:nvCxnSpPr>
        <p:spPr>
          <a:xfrm flipH="1">
            <a:off x="7751763" y="2012712"/>
            <a:ext cx="0" cy="406400"/>
          </a:xfrm>
          <a:prstGeom prst="line">
            <a:avLst/>
          </a:prstGeom>
          <a:noFill/>
          <a:ln w="12700" cap="rnd" cmpd="sng" algn="ctr">
            <a:solidFill>
              <a:srgbClr val="90C226"/>
            </a:solidFill>
            <a:prstDash val="solid"/>
          </a:ln>
          <a:effectLst/>
        </p:spPr>
      </p:cxnSp>
      <p:sp>
        <p:nvSpPr>
          <p:cNvPr id="47" name="Rectangle 4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dirty="0"/>
          </a:p>
        </p:txBody>
      </p:sp>
      <p:sp>
        <p:nvSpPr>
          <p:cNvPr id="48" name="Rectangle 67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dirty="0"/>
          </a:p>
        </p:txBody>
      </p:sp>
      <p:sp>
        <p:nvSpPr>
          <p:cNvPr id="49" name="Rectángulo 4"/>
          <p:cNvSpPr>
            <a:spLocks noChangeArrowheads="1"/>
          </p:cNvSpPr>
          <p:nvPr/>
        </p:nvSpPr>
        <p:spPr bwMode="auto">
          <a:xfrm>
            <a:off x="1691680" y="751205"/>
            <a:ext cx="7106797" cy="3968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 cap="rnd">
            <a:solidFill>
              <a:srgbClr val="688E1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Las personas racionales piensan en términos marginales</a:t>
            </a:r>
            <a:endParaRPr kumimoji="0" lang="es-MX" altLang="es-MX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ángulo 49"/>
          <p:cNvSpPr>
            <a:spLocks noChangeArrowheads="1"/>
          </p:cNvSpPr>
          <p:nvPr/>
        </p:nvSpPr>
        <p:spPr bwMode="auto">
          <a:xfrm>
            <a:off x="1639656" y="1619376"/>
            <a:ext cx="1823443" cy="3783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 cap="rnd">
            <a:solidFill>
              <a:srgbClr val="688E1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Cambios marginales </a:t>
            </a:r>
            <a:endParaRPr kumimoji="0" lang="es-MX" alt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55" name="Conector recto 54"/>
          <p:cNvCxnSpPr/>
          <p:nvPr/>
        </p:nvCxnSpPr>
        <p:spPr>
          <a:xfrm flipH="1">
            <a:off x="7751763" y="1283355"/>
            <a:ext cx="0" cy="406400"/>
          </a:xfrm>
          <a:prstGeom prst="line">
            <a:avLst/>
          </a:prstGeom>
          <a:noFill/>
          <a:ln w="12700" cap="rnd" cmpd="sng" algn="ctr">
            <a:solidFill>
              <a:srgbClr val="90C226"/>
            </a:solidFill>
            <a:prstDash val="solid"/>
          </a:ln>
          <a:effectLst/>
        </p:spPr>
      </p:cxnSp>
      <p:cxnSp>
        <p:nvCxnSpPr>
          <p:cNvPr id="56" name="Conector recto 55"/>
          <p:cNvCxnSpPr/>
          <p:nvPr/>
        </p:nvCxnSpPr>
        <p:spPr>
          <a:xfrm flipH="1">
            <a:off x="2540451" y="1248810"/>
            <a:ext cx="0" cy="406400"/>
          </a:xfrm>
          <a:prstGeom prst="line">
            <a:avLst/>
          </a:prstGeom>
          <a:noFill/>
          <a:ln w="12700" cap="rnd" cmpd="sng" algn="ctr">
            <a:solidFill>
              <a:srgbClr val="90C226"/>
            </a:solidFill>
            <a:prstDash val="solid"/>
          </a:ln>
          <a:effectLst/>
        </p:spPr>
      </p:cxnSp>
      <p:sp>
        <p:nvSpPr>
          <p:cNvPr id="21" name="Rectángulo 69"/>
          <p:cNvSpPr>
            <a:spLocks noChangeArrowheads="1"/>
          </p:cNvSpPr>
          <p:nvPr/>
        </p:nvSpPr>
        <p:spPr bwMode="auto">
          <a:xfrm>
            <a:off x="6855075" y="1642382"/>
            <a:ext cx="2027301" cy="370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 cap="rnd">
            <a:solidFill>
              <a:srgbClr val="688E1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Costes   marginales </a:t>
            </a:r>
            <a:endParaRPr kumimoji="0" lang="es-MX" alt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57" name="Conector recto 56"/>
          <p:cNvCxnSpPr/>
          <p:nvPr/>
        </p:nvCxnSpPr>
        <p:spPr>
          <a:xfrm flipH="1">
            <a:off x="7781168" y="3101696"/>
            <a:ext cx="0" cy="406400"/>
          </a:xfrm>
          <a:prstGeom prst="line">
            <a:avLst/>
          </a:prstGeom>
          <a:noFill/>
          <a:ln w="12700" cap="rnd" cmpd="sng" algn="ctr">
            <a:solidFill>
              <a:srgbClr val="90C226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339307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3373016" y="161767"/>
            <a:ext cx="3096344" cy="63721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 smtClean="0"/>
              <a:t>Cuarto principio</a:t>
            </a:r>
            <a:endParaRPr lang="es-MX" sz="2000" dirty="0"/>
          </a:p>
        </p:txBody>
      </p:sp>
      <p:sp>
        <p:nvSpPr>
          <p:cNvPr id="6" name="Rectángulo redondeado 5"/>
          <p:cNvSpPr/>
          <p:nvPr/>
        </p:nvSpPr>
        <p:spPr>
          <a:xfrm>
            <a:off x="2699792" y="2911446"/>
            <a:ext cx="4248472" cy="58956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En la conducta y la toma de decisiones</a:t>
            </a:r>
            <a:endParaRPr lang="es-MX" dirty="0"/>
          </a:p>
        </p:txBody>
      </p:sp>
      <p:sp>
        <p:nvSpPr>
          <p:cNvPr id="8" name="Rectángulo redondeado 7"/>
          <p:cNvSpPr/>
          <p:nvPr/>
        </p:nvSpPr>
        <p:spPr>
          <a:xfrm>
            <a:off x="1043608" y="5187280"/>
            <a:ext cx="1878768" cy="68999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Incentivo y genera efectos</a:t>
            </a:r>
            <a:endParaRPr lang="es-MX" dirty="0"/>
          </a:p>
        </p:txBody>
      </p:sp>
      <p:sp>
        <p:nvSpPr>
          <p:cNvPr id="9" name="Rectángulo redondeado 8"/>
          <p:cNvSpPr/>
          <p:nvPr/>
        </p:nvSpPr>
        <p:spPr>
          <a:xfrm>
            <a:off x="402096" y="6226240"/>
            <a:ext cx="1152128" cy="43204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Directos</a:t>
            </a:r>
            <a:endParaRPr lang="es-MX" dirty="0"/>
          </a:p>
        </p:txBody>
      </p:sp>
      <p:sp>
        <p:nvSpPr>
          <p:cNvPr id="10" name="Rectángulo redondeado 9"/>
          <p:cNvSpPr/>
          <p:nvPr/>
        </p:nvSpPr>
        <p:spPr>
          <a:xfrm>
            <a:off x="2525688" y="6189362"/>
            <a:ext cx="1152128" cy="43204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Indirectos</a:t>
            </a:r>
            <a:endParaRPr lang="es-MX" dirty="0"/>
          </a:p>
        </p:txBody>
      </p:sp>
      <p:sp>
        <p:nvSpPr>
          <p:cNvPr id="13" name="Rectángulo redondeado 12"/>
          <p:cNvSpPr/>
          <p:nvPr/>
        </p:nvSpPr>
        <p:spPr>
          <a:xfrm>
            <a:off x="4073860" y="5187280"/>
            <a:ext cx="1152128" cy="43204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Costos</a:t>
            </a:r>
            <a:endParaRPr lang="es-MX" dirty="0"/>
          </a:p>
        </p:txBody>
      </p:sp>
      <p:sp>
        <p:nvSpPr>
          <p:cNvPr id="14" name="Rectángulo redondeado 13"/>
          <p:cNvSpPr/>
          <p:nvPr/>
        </p:nvSpPr>
        <p:spPr>
          <a:xfrm>
            <a:off x="6732240" y="5163180"/>
            <a:ext cx="1465312" cy="45614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Beneficios</a:t>
            </a:r>
            <a:endParaRPr lang="es-MX" dirty="0"/>
          </a:p>
        </p:txBody>
      </p:sp>
      <p:cxnSp>
        <p:nvCxnSpPr>
          <p:cNvPr id="16" name="Conector recto de flecha 15"/>
          <p:cNvCxnSpPr>
            <a:stCxn id="2" idx="2"/>
          </p:cNvCxnSpPr>
          <p:nvPr/>
        </p:nvCxnSpPr>
        <p:spPr>
          <a:xfrm>
            <a:off x="4921188" y="798981"/>
            <a:ext cx="0" cy="3592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/>
          <p:nvPr/>
        </p:nvCxnSpPr>
        <p:spPr>
          <a:xfrm>
            <a:off x="4915930" y="2347039"/>
            <a:ext cx="0" cy="5644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/>
          <p:nvPr/>
        </p:nvCxnSpPr>
        <p:spPr>
          <a:xfrm>
            <a:off x="4921188" y="1530783"/>
            <a:ext cx="0" cy="5644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/>
          <p:nvPr/>
        </p:nvCxnSpPr>
        <p:spPr>
          <a:xfrm>
            <a:off x="1950268" y="4622873"/>
            <a:ext cx="0" cy="5644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/>
          <p:nvPr/>
        </p:nvCxnSpPr>
        <p:spPr>
          <a:xfrm>
            <a:off x="4669482" y="4659166"/>
            <a:ext cx="0" cy="5644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>
            <a:off x="7464896" y="4598773"/>
            <a:ext cx="0" cy="5644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ángulo redondeado 11"/>
          <p:cNvSpPr/>
          <p:nvPr/>
        </p:nvSpPr>
        <p:spPr>
          <a:xfrm>
            <a:off x="6469360" y="4145632"/>
            <a:ext cx="1944216" cy="49567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Vendedores</a:t>
            </a:r>
            <a:endParaRPr lang="es-MX" dirty="0"/>
          </a:p>
        </p:txBody>
      </p:sp>
      <p:sp>
        <p:nvSpPr>
          <p:cNvPr id="7" name="Rectángulo redondeado 6"/>
          <p:cNvSpPr/>
          <p:nvPr/>
        </p:nvSpPr>
        <p:spPr>
          <a:xfrm>
            <a:off x="3677816" y="4145632"/>
            <a:ext cx="1944216" cy="49567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Compradores</a:t>
            </a:r>
            <a:endParaRPr lang="es-MX" dirty="0"/>
          </a:p>
        </p:txBody>
      </p:sp>
      <p:sp>
        <p:nvSpPr>
          <p:cNvPr id="11" name="Rectángulo redondeado 10"/>
          <p:cNvSpPr/>
          <p:nvPr/>
        </p:nvSpPr>
        <p:spPr>
          <a:xfrm>
            <a:off x="978160" y="4163494"/>
            <a:ext cx="1944216" cy="49567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Poderes públicos</a:t>
            </a:r>
            <a:endParaRPr lang="es-MX" dirty="0"/>
          </a:p>
        </p:txBody>
      </p:sp>
      <p:sp>
        <p:nvSpPr>
          <p:cNvPr id="3" name="Rectángulo redondeado 2"/>
          <p:cNvSpPr/>
          <p:nvPr/>
        </p:nvSpPr>
        <p:spPr>
          <a:xfrm>
            <a:off x="2699792" y="1158222"/>
            <a:ext cx="4248472" cy="47057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Los individuos responden a los incentivos</a:t>
            </a:r>
            <a:endParaRPr lang="es-MX" dirty="0"/>
          </a:p>
        </p:txBody>
      </p:sp>
      <p:sp>
        <p:nvSpPr>
          <p:cNvPr id="5" name="Rectángulo redondeado 4"/>
          <p:cNvSpPr/>
          <p:nvPr/>
        </p:nvSpPr>
        <p:spPr>
          <a:xfrm>
            <a:off x="3373016" y="2095190"/>
            <a:ext cx="3096344" cy="43204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Precio</a:t>
            </a:r>
            <a:endParaRPr lang="es-MX" dirty="0"/>
          </a:p>
        </p:txBody>
      </p:sp>
      <p:cxnSp>
        <p:nvCxnSpPr>
          <p:cNvPr id="23" name="Conector recto de flecha 22"/>
          <p:cNvCxnSpPr>
            <a:stCxn id="6" idx="2"/>
          </p:cNvCxnSpPr>
          <p:nvPr/>
        </p:nvCxnSpPr>
        <p:spPr>
          <a:xfrm flipH="1">
            <a:off x="1982992" y="3501008"/>
            <a:ext cx="2841036" cy="644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>
            <a:stCxn id="6" idx="2"/>
            <a:endCxn id="12" idx="0"/>
          </p:cNvCxnSpPr>
          <p:nvPr/>
        </p:nvCxnSpPr>
        <p:spPr>
          <a:xfrm>
            <a:off x="4824028" y="3501008"/>
            <a:ext cx="2617440" cy="644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/>
          <p:cNvCxnSpPr>
            <a:stCxn id="6" idx="2"/>
          </p:cNvCxnSpPr>
          <p:nvPr/>
        </p:nvCxnSpPr>
        <p:spPr>
          <a:xfrm>
            <a:off x="4824028" y="3501008"/>
            <a:ext cx="0" cy="644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>
            <a:stCxn id="8" idx="2"/>
          </p:cNvCxnSpPr>
          <p:nvPr/>
        </p:nvCxnSpPr>
        <p:spPr>
          <a:xfrm flipH="1">
            <a:off x="1043608" y="5877272"/>
            <a:ext cx="939384" cy="3120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>
            <a:stCxn id="8" idx="2"/>
            <a:endCxn id="10" idx="0"/>
          </p:cNvCxnSpPr>
          <p:nvPr/>
        </p:nvCxnSpPr>
        <p:spPr>
          <a:xfrm>
            <a:off x="1982992" y="5877272"/>
            <a:ext cx="1118760" cy="3120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uadroTexto 31"/>
          <p:cNvSpPr txBox="1"/>
          <p:nvPr/>
        </p:nvSpPr>
        <p:spPr>
          <a:xfrm>
            <a:off x="4539356" y="1765478"/>
            <a:ext cx="1105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el</a:t>
            </a:r>
            <a:endParaRPr lang="es-MX" sz="1600" dirty="0"/>
          </a:p>
        </p:txBody>
      </p:sp>
      <p:sp>
        <p:nvSpPr>
          <p:cNvPr id="33" name="CuadroTexto 32"/>
          <p:cNvSpPr txBox="1"/>
          <p:nvPr/>
        </p:nvSpPr>
        <p:spPr>
          <a:xfrm>
            <a:off x="4271392" y="2540231"/>
            <a:ext cx="1105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Influye en</a:t>
            </a:r>
            <a:endParaRPr lang="es-MX" sz="1600" dirty="0"/>
          </a:p>
        </p:txBody>
      </p:sp>
      <p:sp>
        <p:nvSpPr>
          <p:cNvPr id="35" name="CuadroTexto 34"/>
          <p:cNvSpPr txBox="1"/>
          <p:nvPr/>
        </p:nvSpPr>
        <p:spPr>
          <a:xfrm>
            <a:off x="4481881" y="3607989"/>
            <a:ext cx="1105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De los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3413708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649</Words>
  <Application>Microsoft Office PowerPoint</Application>
  <PresentationFormat>Presentación en pantalla (4:3)</PresentationFormat>
  <Paragraphs>127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Berlin Sans FB</vt:lpstr>
      <vt:lpstr>Calibri</vt:lpstr>
      <vt:lpstr>Times New Roman</vt:lpstr>
      <vt:lpstr>Trebuchet MS</vt:lpstr>
      <vt:lpstr>Tema de Office</vt:lpstr>
      <vt:lpstr>UNIVERSIDAD AUTÓNOMA DEL ESTADO DE HIDALGO</vt:lpstr>
      <vt:lpstr>Presentación de PowerPoint</vt:lpstr>
      <vt:lpstr>Tema: Los diez principios de la economía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Sexto Principio </vt:lpstr>
      <vt:lpstr>Séptimo Principio </vt:lpstr>
      <vt:lpstr>Octavo Principio </vt:lpstr>
      <vt:lpstr>Noveno Principio </vt:lpstr>
      <vt:lpstr>Décimo Principio 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JHP</cp:lastModifiedBy>
  <cp:revision>46</cp:revision>
  <cp:lastPrinted>2016-06-08T01:37:26Z</cp:lastPrinted>
  <dcterms:created xsi:type="dcterms:W3CDTF">2014-12-12T16:57:31Z</dcterms:created>
  <dcterms:modified xsi:type="dcterms:W3CDTF">2016-09-28T18:09:46Z</dcterms:modified>
</cp:coreProperties>
</file>