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75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4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ecilia%20Salazar\Documents\2014\clases\Estad&#237;stica\2015_programacion_Estad&#237;ctic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ecilia%20Salazar\Documents\2014\clases\Estad&#237;stica\2015_programacion_Estad&#237;ctic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ecilia%20Salazar\Documents\2014\clases\Estad&#237;stica\2015_programacion_Estad&#237;ctic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ecilia%20Salazar\Documents\2014\clases\Estad&#237;stica\2015_programacion_Estad&#237;ctic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ecilia%20Salazar\Documents\2014\clases\Estad&#237;stica\2015_programacion_Estad&#237;ct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cap="none" dirty="0" err="1" smtClean="0">
                <a:solidFill>
                  <a:schemeClr val="tx1"/>
                </a:solidFill>
              </a:rPr>
              <a:t>Distribución</a:t>
            </a:r>
            <a:r>
              <a:rPr lang="en-US" sz="1200" b="1" cap="none" baseline="0" dirty="0" smtClean="0">
                <a:solidFill>
                  <a:schemeClr val="tx1"/>
                </a:solidFill>
              </a:rPr>
              <a:t> de </a:t>
            </a:r>
            <a:r>
              <a:rPr lang="en-US" sz="1200" b="1" cap="none" baseline="0" dirty="0" err="1" smtClean="0">
                <a:solidFill>
                  <a:schemeClr val="tx1"/>
                </a:solidFill>
              </a:rPr>
              <a:t>frecuencias</a:t>
            </a:r>
            <a:r>
              <a:rPr lang="en-US" sz="1200" b="1" cap="none" baseline="0" dirty="0" smtClean="0">
                <a:solidFill>
                  <a:schemeClr val="tx1"/>
                </a:solidFill>
              </a:rPr>
              <a:t> - </a:t>
            </a:r>
            <a:r>
              <a:rPr lang="en-US" sz="1200" b="1" cap="none" baseline="0" dirty="0" err="1" smtClean="0">
                <a:solidFill>
                  <a:schemeClr val="tx1"/>
                </a:solidFill>
              </a:rPr>
              <a:t>tipo</a:t>
            </a:r>
            <a:r>
              <a:rPr lang="en-US" sz="1200" b="1" cap="none" baseline="0" dirty="0" smtClean="0">
                <a:solidFill>
                  <a:schemeClr val="tx1"/>
                </a:solidFill>
              </a:rPr>
              <a:t> de tele</a:t>
            </a:r>
            <a:endParaRPr lang="en-US" sz="1200" b="1" cap="none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272344416511863"/>
          <c:y val="2.137809603646732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102661719757237"/>
          <c:y val="0.36633387536065015"/>
          <c:w val="0.67228415189010016"/>
          <c:h val="0.56418731252083099"/>
        </c:manualLayout>
      </c:layout>
      <c:pie3DChart>
        <c:varyColors val="1"/>
        <c:ser>
          <c:idx val="0"/>
          <c:order val="0"/>
          <c:tx>
            <c:strRef>
              <c:f>Hoja1!$C$1</c:f>
              <c:strCache>
                <c:ptCount val="1"/>
                <c:pt idx="0">
                  <c:v>f i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8.3358486439195092E-2"/>
                  <c:y val="1.58304170312044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791360454943112"/>
                  <c:y val="8.024424030329548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705205599300086E-2"/>
                  <c:y val="0.13283610382035604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8959098862642202E-2"/>
                  <c:y val="4.1360454943132124E-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3129198135947306"/>
                  <c:y val="1.5389762894562106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2227516203331704"/>
                  <c:y val="1.0474611348093099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No aplica</c:v>
                </c:pt>
                <c:pt idx="1">
                  <c:v>Plasma</c:v>
                </c:pt>
                <c:pt idx="2">
                  <c:v>LCD</c:v>
                </c:pt>
                <c:pt idx="3">
                  <c:v>LED</c:v>
                </c:pt>
                <c:pt idx="4">
                  <c:v>OLED</c:v>
                </c:pt>
                <c:pt idx="5">
                  <c:v>Varios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18</c:v>
                </c:pt>
                <c:pt idx="3">
                  <c:v>26</c:v>
                </c:pt>
                <c:pt idx="4">
                  <c:v>7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Distribución de frecuencias por tipo de televisor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Hoja1!$B$12:$B$17</c:f>
              <c:strCache>
                <c:ptCount val="6"/>
                <c:pt idx="0">
                  <c:v>No aplica</c:v>
                </c:pt>
                <c:pt idx="1">
                  <c:v>Plasma</c:v>
                </c:pt>
                <c:pt idx="2">
                  <c:v>LCD</c:v>
                </c:pt>
                <c:pt idx="3">
                  <c:v>LED</c:v>
                </c:pt>
                <c:pt idx="4">
                  <c:v>OLED</c:v>
                </c:pt>
                <c:pt idx="5">
                  <c:v>Varios</c:v>
                </c:pt>
              </c:strCache>
            </c:strRef>
          </c:cat>
          <c:val>
            <c:numRef>
              <c:f>Hoja1!$C$12:$C$17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18</c:v>
                </c:pt>
                <c:pt idx="3">
                  <c:v>26</c:v>
                </c:pt>
                <c:pt idx="4">
                  <c:v>7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561552"/>
        <c:axId val="152560992"/>
        <c:axId val="0"/>
      </c:bar3DChart>
      <c:catAx>
        <c:axId val="15256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2560992"/>
        <c:crosses val="autoZero"/>
        <c:auto val="1"/>
        <c:lblAlgn val="ctr"/>
        <c:lblOffset val="100"/>
        <c:noMultiLvlLbl val="0"/>
      </c:catAx>
      <c:valAx>
        <c:axId val="15256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256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200" cap="none" baseline="0" dirty="0"/>
              <a:t>Gráfico 1.3 Distribución de frecuencias por tipo de TV- Colonia </a:t>
            </a:r>
            <a:r>
              <a:rPr lang="es-MX" sz="1200" cap="none" baseline="0" dirty="0" smtClean="0"/>
              <a:t>Norte</a:t>
            </a:r>
            <a:endParaRPr lang="es-MX" sz="1200" cap="none" baseline="0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611111111111149E-2"/>
          <c:y val="0.34040791776028023"/>
          <c:w val="0.70365817488533022"/>
          <c:h val="0.5339278822820856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4969943815766516E-3"/>
                  <c:y val="1.48093925236377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44750415573053409"/>
                  <c:y val="-1.74580781568971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849103237095406"/>
                  <c:y val="7.48184601924758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'DATOS TELE'!$K$4:$K$9</c:f>
              <c:strCache>
                <c:ptCount val="6"/>
                <c:pt idx="0">
                  <c:v>No aplica</c:v>
                </c:pt>
                <c:pt idx="1">
                  <c:v>Plasma</c:v>
                </c:pt>
                <c:pt idx="2">
                  <c:v>LCD</c:v>
                </c:pt>
                <c:pt idx="3">
                  <c:v>LED</c:v>
                </c:pt>
                <c:pt idx="4">
                  <c:v>OLED</c:v>
                </c:pt>
                <c:pt idx="5">
                  <c:v>Varios</c:v>
                </c:pt>
              </c:strCache>
            </c:strRef>
          </c:cat>
          <c:val>
            <c:numRef>
              <c:f>'DATOS TELE'!$L$4:$L$9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13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100" cap="none" baseline="0" dirty="0"/>
              <a:t>Gráfico </a:t>
            </a:r>
            <a:r>
              <a:rPr lang="es-MX" sz="1100" cap="none" baseline="0" dirty="0" smtClean="0"/>
              <a:t>1.4 </a:t>
            </a:r>
            <a:r>
              <a:rPr lang="es-MX" sz="1100" cap="none" baseline="0" dirty="0"/>
              <a:t>Distribución de frecuencias por tipo de TV- Colonia </a:t>
            </a:r>
            <a:r>
              <a:rPr lang="es-MX" sz="1100" cap="none" baseline="0" dirty="0" smtClean="0"/>
              <a:t>Sur</a:t>
            </a:r>
            <a:endParaRPr lang="es-MX" sz="1100" cap="none" baseline="0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833333333333326E-2"/>
          <c:y val="0.40340035523554713"/>
          <c:w val="0.7714510517192098"/>
          <c:h val="0.5954018863203623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6.9486220472441046E-2"/>
                  <c:y val="-2.01924759405073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400328083989507"/>
                  <c:y val="-4.063137941090701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2301837270341289E-2"/>
                  <c:y val="-4.89206036745406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5571412948381513E-2"/>
                  <c:y val="-7.56044036162146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20250382764654395"/>
                  <c:y val="-1.3092009332166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255096237970251E-2"/>
                  <c:y val="-5.49146981627297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'DATOS TELE'!$K$4:$K$9</c:f>
              <c:strCache>
                <c:ptCount val="6"/>
                <c:pt idx="0">
                  <c:v>No aplica</c:v>
                </c:pt>
                <c:pt idx="1">
                  <c:v>Plasma</c:v>
                </c:pt>
                <c:pt idx="2">
                  <c:v>LCD</c:v>
                </c:pt>
                <c:pt idx="3">
                  <c:v>LED</c:v>
                </c:pt>
                <c:pt idx="4">
                  <c:v>OLED</c:v>
                </c:pt>
                <c:pt idx="5">
                  <c:v>Varios</c:v>
                </c:pt>
              </c:strCache>
            </c:strRef>
          </c:cat>
          <c:val>
            <c:numRef>
              <c:f>'DATOS TELE'!$M$4:$M$9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11</c:v>
                </c:pt>
                <c:pt idx="3">
                  <c:v>12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200" b="0"/>
              <a:t>Gráfica 1.6 Frecuencia relativa de adultos</a:t>
            </a:r>
            <a:r>
              <a:rPr lang="es-MX" sz="1200" b="0" baseline="0"/>
              <a:t> y niños </a:t>
            </a:r>
            <a:endParaRPr lang="es-MX" sz="1200" b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456036745406846E-2"/>
          <c:y val="0.12800925925925896"/>
          <c:w val="0.80441163604549426"/>
          <c:h val="0.7605398804316130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'DATOS TELE'!$AZ$14</c:f>
              <c:strCache>
                <c:ptCount val="1"/>
                <c:pt idx="0">
                  <c:v>Adultos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'DATOS TELE'!$AY$15:$AY$19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'DATOS TELE'!$AZ$15:$AZ$19</c:f>
              <c:numCache>
                <c:formatCode>0%</c:formatCode>
                <c:ptCount val="5"/>
                <c:pt idx="0">
                  <c:v>0.21666666666666701</c:v>
                </c:pt>
                <c:pt idx="1">
                  <c:v>0.28333333333333299</c:v>
                </c:pt>
                <c:pt idx="2">
                  <c:v>0.36666666666666714</c:v>
                </c:pt>
                <c:pt idx="3">
                  <c:v>8.3333333333333329E-2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'DATOS TELE'!$BA$14</c:f>
              <c:strCache>
                <c:ptCount val="1"/>
                <c:pt idx="0">
                  <c:v>Niños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'DATOS TELE'!$AY$15:$AY$19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'DATOS TELE'!$BA$15:$BA$19</c:f>
              <c:numCache>
                <c:formatCode>0%</c:formatCode>
                <c:ptCount val="5"/>
                <c:pt idx="0">
                  <c:v>0</c:v>
                </c:pt>
                <c:pt idx="1">
                  <c:v>0.26666666666666711</c:v>
                </c:pt>
                <c:pt idx="2">
                  <c:v>0.46666666666666712</c:v>
                </c:pt>
                <c:pt idx="3">
                  <c:v>0.11666666666666703</c:v>
                </c:pt>
                <c:pt idx="4">
                  <c:v>0.15000000000000005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533760"/>
        <c:axId val="156534320"/>
        <c:axId val="116496192"/>
      </c:bar3DChart>
      <c:catAx>
        <c:axId val="15653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6534320"/>
        <c:crosses val="autoZero"/>
        <c:auto val="1"/>
        <c:lblAlgn val="ctr"/>
        <c:lblOffset val="100"/>
        <c:noMultiLvlLbl val="0"/>
      </c:catAx>
      <c:valAx>
        <c:axId val="15653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6533760"/>
        <c:crosses val="autoZero"/>
        <c:crossBetween val="between"/>
      </c:valAx>
      <c:serAx>
        <c:axId val="116496192"/>
        <c:scaling>
          <c:orientation val="minMax"/>
        </c:scaling>
        <c:delete val="1"/>
        <c:axPos val="b"/>
        <c:majorTickMark val="none"/>
        <c:minorTickMark val="none"/>
        <c:tickLblPos val="none"/>
        <c:crossAx val="156534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Gráfica 1.7 Histograma varariable valor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96989744"/>
        <c:axId val="196990304"/>
        <c:axId val="116496816"/>
      </c:bar3DChart>
      <c:catAx>
        <c:axId val="19698974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6990304"/>
        <c:crosses val="autoZero"/>
        <c:auto val="1"/>
        <c:lblAlgn val="ctr"/>
        <c:lblOffset val="100"/>
        <c:noMultiLvlLbl val="0"/>
      </c:catAx>
      <c:valAx>
        <c:axId val="19699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6989744"/>
        <c:crosses val="autoZero"/>
        <c:crossBetween val="between"/>
      </c:valAx>
      <c:serAx>
        <c:axId val="11649681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6990304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Gráfica 1.8 </a:t>
            </a:r>
            <a:r>
              <a:rPr lang="en-US" baseline="0"/>
              <a:t> P</a:t>
            </a:r>
            <a:r>
              <a:rPr lang="en-US"/>
              <a:t>oligono</a:t>
            </a:r>
            <a:r>
              <a:rPr lang="en-US" baseline="0"/>
              <a:t> de frecuencia</a:t>
            </a:r>
            <a:r>
              <a:rPr lang="en-US"/>
              <a:t> varariable valor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ser>
          <c:idx val="6"/>
          <c:order val="2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ser>
          <c:idx val="3"/>
          <c:order val="5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ser>
          <c:idx val="1"/>
          <c:order val="6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ser>
          <c:idx val="0"/>
          <c:order val="7"/>
          <c:tx>
            <c:strRef>
              <c:f>Hoja2!$K$3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Hoja2!$K$4:$K$11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0.483333333333333</c:v>
                </c:pt>
                <c:pt idx="2">
                  <c:v>0.05</c:v>
                </c:pt>
                <c:pt idx="3">
                  <c:v>0.15000000000000005</c:v>
                </c:pt>
                <c:pt idx="4">
                  <c:v>0</c:v>
                </c:pt>
                <c:pt idx="5">
                  <c:v>0</c:v>
                </c:pt>
                <c:pt idx="6">
                  <c:v>0.15000000000000005</c:v>
                </c:pt>
                <c:pt idx="7">
                  <c:v>1.6666666666666708E-2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014640"/>
        <c:axId val="158015200"/>
      </c:lineChart>
      <c:catAx>
        <c:axId val="15801464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8015200"/>
        <c:crosses val="autoZero"/>
        <c:auto val="1"/>
        <c:lblAlgn val="ctr"/>
        <c:lblOffset val="100"/>
        <c:noMultiLvlLbl val="0"/>
      </c:catAx>
      <c:valAx>
        <c:axId val="15801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801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Gráfica 1.9 Ojiva de frecuencia variable valor</a:t>
            </a:r>
            <a:endParaRPr lang="es-MX" sz="14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areaChart>
        <c:grouping val="standar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Hoja2!$J$4:$J$11</c:f>
              <c:numCache>
                <c:formatCode>0</c:formatCode>
                <c:ptCount val="8"/>
                <c:pt idx="0">
                  <c:v>542.5</c:v>
                </c:pt>
                <c:pt idx="1">
                  <c:v>1222.5</c:v>
                </c:pt>
                <c:pt idx="2">
                  <c:v>1902.5</c:v>
                </c:pt>
                <c:pt idx="3">
                  <c:v>2582.5</c:v>
                </c:pt>
                <c:pt idx="4">
                  <c:v>3262.5</c:v>
                </c:pt>
                <c:pt idx="5">
                  <c:v>3942.5</c:v>
                </c:pt>
                <c:pt idx="6">
                  <c:v>4622.5</c:v>
                </c:pt>
                <c:pt idx="7">
                  <c:v>5302.5</c:v>
                </c:pt>
              </c:numCache>
            </c:numRef>
          </c:cat>
          <c:val>
            <c:numRef>
              <c:f>Hoja2!$H$4:$H$11</c:f>
              <c:numCache>
                <c:formatCode>0%</c:formatCode>
                <c:ptCount val="8"/>
                <c:pt idx="0">
                  <c:v>0.15000000000000005</c:v>
                </c:pt>
                <c:pt idx="1">
                  <c:v>0.63333333333333319</c:v>
                </c:pt>
                <c:pt idx="2">
                  <c:v>0.68333333333333302</c:v>
                </c:pt>
                <c:pt idx="3">
                  <c:v>0.83333333333333304</c:v>
                </c:pt>
                <c:pt idx="4">
                  <c:v>0.83333333333333304</c:v>
                </c:pt>
                <c:pt idx="5">
                  <c:v>0.83333333333333304</c:v>
                </c:pt>
                <c:pt idx="6">
                  <c:v>0.98333333333333284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017440"/>
        <c:axId val="158018000"/>
      </c:areaChart>
      <c:catAx>
        <c:axId val="15801744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8018000"/>
        <c:crosses val="autoZero"/>
        <c:auto val="1"/>
        <c:lblAlgn val="ctr"/>
        <c:lblOffset val="100"/>
        <c:noMultiLvlLbl val="0"/>
      </c:catAx>
      <c:valAx>
        <c:axId val="1580180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80174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09D74-F22B-4607-84A1-058195A23E03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C2BEF-17B1-4597-9C26-3D5642872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85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C2BEF-17B1-4597-9C26-3D5642872C27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39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4</a:t>
            </a:r>
            <a:r>
              <a:rPr lang="es-ES" sz="2800" dirty="0" smtClean="0"/>
              <a:t>. Distribución de frecuencias</a:t>
            </a:r>
            <a:br>
              <a:rPr lang="es-ES" sz="2800" dirty="0" smtClean="0"/>
            </a:br>
            <a:r>
              <a:rPr lang="es-ES" sz="2800" dirty="0" smtClean="0"/>
              <a:t>variables cuantitativas discretas</a:t>
            </a:r>
            <a:endParaRPr lang="es-MX" sz="2800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511228" y="1988840"/>
          <a:ext cx="4044120" cy="35985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71539"/>
                <a:gridCol w="720080"/>
                <a:gridCol w="534853"/>
                <a:gridCol w="808824"/>
                <a:gridCol w="808824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Adultos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Niños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</a:rPr>
                        <a:t>Categoría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f</a:t>
                      </a:r>
                      <a:r>
                        <a:rPr lang="es-MX" sz="1600" u="none" strike="noStrike" baseline="-25000">
                          <a:effectLst/>
                        </a:rPr>
                        <a:t>i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P</a:t>
                      </a:r>
                      <a:r>
                        <a:rPr lang="es-MX" sz="1600" u="none" strike="noStrike" baseline="-25000">
                          <a:effectLst/>
                        </a:rPr>
                        <a:t>i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f</a:t>
                      </a:r>
                      <a:r>
                        <a:rPr lang="es-MX" sz="1600" u="none" strike="noStrike" baseline="-25000">
                          <a:effectLst/>
                        </a:rPr>
                        <a:t>i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P</a:t>
                      </a:r>
                      <a:r>
                        <a:rPr lang="es-MX" sz="1600" u="none" strike="noStrike" baseline="-25000">
                          <a:effectLst/>
                        </a:rPr>
                        <a:t>i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13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22%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                      -   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0%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1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17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28%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                     16 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27%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2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22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37%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                     28 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47%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3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5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8%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                       7 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12%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3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5%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                       9 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15%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Total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60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100%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</a:rPr>
                        <a:t>60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</a:rPr>
                        <a:t>100%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10</a:t>
            </a:fld>
            <a:endParaRPr lang="es-ES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932041" y="2136775"/>
          <a:ext cx="4032448" cy="3767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70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5</a:t>
            </a:r>
            <a:r>
              <a:rPr lang="es-ES" sz="2800" dirty="0" smtClean="0"/>
              <a:t>. Distribución de frecuencias</a:t>
            </a:r>
            <a:br>
              <a:rPr lang="es-ES" sz="2800" dirty="0" smtClean="0"/>
            </a:br>
            <a:r>
              <a:rPr lang="es-ES" sz="2800" dirty="0" smtClean="0"/>
              <a:t>variables cuantitativas continuas</a:t>
            </a:r>
            <a:endParaRPr lang="es-MX" sz="28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Es probable que ningún valor se repita </a:t>
            </a:r>
          </a:p>
          <a:p>
            <a:r>
              <a:rPr lang="es-ES" dirty="0" smtClean="0"/>
              <a:t>Distribución de frecuencias: agrupación de datos en clases (grupos)</a:t>
            </a:r>
          </a:p>
          <a:p>
            <a:r>
              <a:rPr lang="es-ES" dirty="0" smtClean="0"/>
              <a:t>Uso de intervalos de clase </a:t>
            </a:r>
          </a:p>
          <a:p>
            <a:r>
              <a:rPr lang="es-ES" dirty="0" smtClean="0"/>
              <a:t>Procedimiento: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Ordenar los datos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Identificar valor máximo y valor mínimo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Determinar la amplitud o rango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Determinar el número de clases </a:t>
            </a:r>
          </a:p>
          <a:p>
            <a:pPr marL="800100" lvl="1" indent="-342900">
              <a:buFont typeface="+mj-lt"/>
              <a:buAutoNum type="arabicPeriod"/>
            </a:pPr>
            <a:endParaRPr lang="es-MX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LS= limite superior de la muestra (H)</a:t>
            </a:r>
          </a:p>
          <a:p>
            <a:r>
              <a:rPr lang="es-ES" dirty="0" smtClean="0"/>
              <a:t>LI= limite inferiores de la muestra (L)</a:t>
            </a:r>
          </a:p>
          <a:p>
            <a:r>
              <a:rPr lang="es-ES" dirty="0" err="1" smtClean="0"/>
              <a:t>Ls</a:t>
            </a:r>
            <a:r>
              <a:rPr lang="es-ES" dirty="0" smtClean="0"/>
              <a:t>= </a:t>
            </a:r>
            <a:r>
              <a:rPr lang="es-ES" dirty="0"/>
              <a:t>limite superior de la </a:t>
            </a:r>
            <a:r>
              <a:rPr lang="es-ES" dirty="0" smtClean="0"/>
              <a:t>clase</a:t>
            </a:r>
            <a:endParaRPr lang="es-ES" dirty="0"/>
          </a:p>
          <a:p>
            <a:r>
              <a:rPr lang="es-ES" dirty="0" smtClean="0"/>
              <a:t>Li= </a:t>
            </a:r>
            <a:r>
              <a:rPr lang="es-ES" dirty="0"/>
              <a:t>limite </a:t>
            </a:r>
            <a:r>
              <a:rPr lang="es-ES" dirty="0" smtClean="0"/>
              <a:t>inferiores </a:t>
            </a:r>
            <a:r>
              <a:rPr lang="es-ES" dirty="0"/>
              <a:t>de </a:t>
            </a:r>
            <a:r>
              <a:rPr lang="es-ES" dirty="0" smtClean="0"/>
              <a:t>la clase</a:t>
            </a:r>
          </a:p>
          <a:p>
            <a:r>
              <a:rPr lang="es-ES" dirty="0" smtClean="0"/>
              <a:t>R= amplitud/rango</a:t>
            </a:r>
          </a:p>
          <a:p>
            <a:r>
              <a:rPr lang="es-ES" dirty="0"/>
              <a:t>c</a:t>
            </a:r>
            <a:r>
              <a:rPr lang="es-ES" dirty="0" smtClean="0"/>
              <a:t>= ancho de clase</a:t>
            </a:r>
          </a:p>
          <a:p>
            <a:r>
              <a:rPr lang="es-ES" dirty="0" smtClean="0"/>
              <a:t>N=numero total de datos de la población</a:t>
            </a:r>
          </a:p>
          <a:p>
            <a:r>
              <a:rPr lang="es-ES" dirty="0" smtClean="0"/>
              <a:t>n= número total de datos de la muestra</a:t>
            </a:r>
            <a:endParaRPr lang="es-MX" dirty="0"/>
          </a:p>
          <a:p>
            <a:r>
              <a:rPr lang="es-ES" dirty="0"/>
              <a:t>k</a:t>
            </a:r>
            <a:r>
              <a:rPr lang="es-ES" dirty="0" smtClean="0"/>
              <a:t>= número de clases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512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5</a:t>
            </a:r>
            <a:r>
              <a:rPr lang="es-ES" sz="2800" dirty="0" smtClean="0"/>
              <a:t>. Distribución de frecuencias</a:t>
            </a:r>
            <a:br>
              <a:rPr lang="es-ES" sz="2800" dirty="0" smtClean="0"/>
            </a:br>
            <a:r>
              <a:rPr lang="es-ES" sz="2800" dirty="0" smtClean="0"/>
              <a:t>variables cuantitativas continuas</a:t>
            </a:r>
            <a:endParaRPr lang="es-MX" sz="28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Variable: valor del hogar</a:t>
            </a:r>
          </a:p>
          <a:p>
            <a:r>
              <a:rPr lang="es-ES" sz="2000" dirty="0" smtClean="0"/>
              <a:t>LS= 5632</a:t>
            </a:r>
          </a:p>
          <a:p>
            <a:r>
              <a:rPr lang="es-ES" sz="2000" dirty="0" smtClean="0"/>
              <a:t>LI= 203</a:t>
            </a:r>
          </a:p>
          <a:p>
            <a:r>
              <a:rPr lang="es-ES" sz="2000" dirty="0"/>
              <a:t>r</a:t>
            </a:r>
            <a:r>
              <a:rPr lang="es-ES" sz="2000" dirty="0" smtClean="0"/>
              <a:t>= 5429</a:t>
            </a:r>
          </a:p>
          <a:p>
            <a:r>
              <a:rPr lang="es-ES" sz="2000" dirty="0" smtClean="0"/>
              <a:t>n= 60</a:t>
            </a:r>
          </a:p>
          <a:p>
            <a:r>
              <a:rPr lang="es-ES" sz="2000" dirty="0" smtClean="0"/>
              <a:t>k= √60= 7.746= 8 clases</a:t>
            </a:r>
          </a:p>
          <a:p>
            <a:r>
              <a:rPr lang="es-ES" sz="2000" dirty="0" smtClean="0"/>
              <a:t>C= 679</a:t>
            </a:r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Marcador de contenido 8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ES" sz="2000" b="1" dirty="0" smtClean="0"/>
                  <a:t>Rango = LS – LI</a:t>
                </a:r>
              </a:p>
              <a:p>
                <a:pPr lvl="1"/>
                <a:r>
                  <a:rPr lang="es-ES" sz="2000" dirty="0" smtClean="0"/>
                  <a:t>Rango = 5632 – 203</a:t>
                </a:r>
                <a:endParaRPr lang="es-ES" sz="2000" b="1" dirty="0" smtClean="0">
                  <a:ea typeface="Cambria Math" panose="02040503050406030204" pitchFamily="18" charset="0"/>
                </a:endParaRPr>
              </a:p>
              <a:p>
                <a:r>
                  <a:rPr lang="es-ES" sz="2000" b="1" dirty="0"/>
                  <a:t>k</a:t>
                </a:r>
                <a:r>
                  <a:rPr lang="es-ES" sz="2000" b="1" dirty="0" smtClean="0"/>
                  <a:t>= forma arbitraria (5 y 20)</a:t>
                </a:r>
                <a:r>
                  <a:rPr lang="es-MX" sz="2000" b="1" dirty="0" smtClean="0"/>
                  <a:t>, respetando lo siguiente:</a:t>
                </a:r>
              </a:p>
              <a:p>
                <a:pPr lvl="1"/>
                <a:endParaRPr lang="es-ES" sz="2000" b="1" dirty="0" smtClean="0">
                  <a:ea typeface="Cambria Math" panose="02040503050406030204" pitchFamily="18" charset="0"/>
                </a:endParaRPr>
              </a:p>
              <a:p>
                <a:r>
                  <a:rPr lang="es-ES" sz="2000" b="1" dirty="0"/>
                  <a:t>k= </a:t>
                </a:r>
                <a:endParaRPr lang="es-ES" sz="2000" b="1" dirty="0" smtClean="0"/>
              </a:p>
              <a:p>
                <a:pPr lvl="1"/>
                <a:r>
                  <a:rPr lang="es-ES" sz="2000" dirty="0" smtClean="0"/>
                  <a:t>k= </a:t>
                </a:r>
              </a:p>
              <a:p>
                <a:r>
                  <a:rPr lang="es-ES" sz="2000" b="1" dirty="0" smtClean="0"/>
                  <a:t>c= r/k</a:t>
                </a:r>
              </a:p>
              <a:p>
                <a:pPr lvl="1"/>
                <a:r>
                  <a:rPr lang="es-ES" sz="2000" dirty="0" smtClean="0"/>
                  <a:t>5429/8=678.63</a:t>
                </a:r>
              </a:p>
            </p:txBody>
          </p:sp>
        </mc:Choice>
        <mc:Fallback xmlns="">
          <p:sp>
            <p:nvSpPr>
              <p:cNvPr id="9" name="Marcador de contenido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871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5</a:t>
            </a:r>
            <a:r>
              <a:rPr lang="es-ES" sz="2800" dirty="0" smtClean="0"/>
              <a:t>. </a:t>
            </a:r>
            <a:r>
              <a:rPr lang="es-ES" sz="2800" dirty="0"/>
              <a:t>Distribución de frecuencias</a:t>
            </a:r>
            <a:br>
              <a:rPr lang="es-ES" sz="2800" dirty="0"/>
            </a:br>
            <a:r>
              <a:rPr lang="es-ES" sz="2800" dirty="0"/>
              <a:t>variables cuantitativas continuas</a:t>
            </a:r>
            <a:endParaRPr lang="es-MX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contenido 9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s-ES" dirty="0" smtClean="0"/>
                  <a:t>Marca de clase</a:t>
                </a:r>
              </a:p>
              <a:p>
                <a:pPr lvl="1"/>
                <a:r>
                  <a:rPr lang="es-ES" dirty="0" smtClean="0"/>
                  <a:t>Punto central del intervalo de clase que refleja la magnitud de las observaciones.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𝑙𝑖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𝑙𝑠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0" name="Marcador de contenido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 cstate="print"/>
                <a:stretch>
                  <a:fillRect l="-1336" t="-971" r="-7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13</a:t>
            </a:fld>
            <a:endParaRPr lang="es-ES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sz="half" idx="1"/>
          </p:nvPr>
        </p:nvGraphicFramePr>
        <p:xfrm>
          <a:off x="1943100" y="2136775"/>
          <a:ext cx="3197222" cy="29597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746"/>
                <a:gridCol w="456746"/>
                <a:gridCol w="456746"/>
                <a:gridCol w="456746"/>
                <a:gridCol w="456746"/>
                <a:gridCol w="456746"/>
                <a:gridCol w="456746"/>
              </a:tblGrid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Intervalo de clase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fi</a:t>
                      </a:r>
                      <a:endParaRPr lang="es-MX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fa</a:t>
                      </a:r>
                      <a:endParaRPr lang="es-MX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Fi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Fa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Clases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Li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Ls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203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882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15%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883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1562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48%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38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63%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1563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2242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41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68%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2243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2922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83%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2923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3602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83%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3603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4282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83%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4283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4962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59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98%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4963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5642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60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4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100%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335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5</a:t>
            </a:r>
            <a:r>
              <a:rPr lang="es-ES" sz="2800" dirty="0" smtClean="0"/>
              <a:t>. </a:t>
            </a:r>
            <a:r>
              <a:rPr lang="es-ES" sz="2800" dirty="0"/>
              <a:t>Distribución de frecuencias</a:t>
            </a:r>
            <a:br>
              <a:rPr lang="es-ES" sz="2800" dirty="0"/>
            </a:br>
            <a:r>
              <a:rPr lang="es-ES" sz="2800" dirty="0"/>
              <a:t>variables cuantitativas continuas</a:t>
            </a:r>
            <a:endParaRPr lang="es-MX" sz="28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14</a:t>
            </a:fld>
            <a:endParaRPr lang="es-ES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7215111"/>
              </p:ext>
            </p:extLst>
          </p:nvPr>
        </p:nvGraphicFramePr>
        <p:xfrm>
          <a:off x="1403648" y="2060848"/>
          <a:ext cx="309634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Marcador de contenido 1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727575" y="1772816"/>
          <a:ext cx="4236913" cy="3767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30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5</a:t>
            </a:r>
            <a:r>
              <a:rPr lang="es-ES" sz="2800" dirty="0" smtClean="0"/>
              <a:t>. </a:t>
            </a:r>
            <a:r>
              <a:rPr lang="es-ES" sz="2800" dirty="0"/>
              <a:t>Distribución de frecuencias</a:t>
            </a:r>
            <a:br>
              <a:rPr lang="es-ES" sz="2800" dirty="0"/>
            </a:br>
            <a:r>
              <a:rPr lang="es-ES" sz="2800" dirty="0"/>
              <a:t>variables cuantitativas continuas</a:t>
            </a:r>
            <a:endParaRPr lang="es-MX" sz="28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15</a:t>
            </a:fld>
            <a:endParaRPr lang="es-ES"/>
          </a:p>
        </p:txBody>
      </p:sp>
      <p:grpSp>
        <p:nvGrpSpPr>
          <p:cNvPr id="11" name="Grupo 10"/>
          <p:cNvGrpSpPr/>
          <p:nvPr/>
        </p:nvGrpSpPr>
        <p:grpSpPr>
          <a:xfrm>
            <a:off x="5445077" y="4002613"/>
            <a:ext cx="1512167" cy="432048"/>
            <a:chOff x="3155325" y="3116645"/>
            <a:chExt cx="3026534" cy="1242828"/>
          </a:xfrm>
        </p:grpSpPr>
        <p:cxnSp>
          <p:nvCxnSpPr>
            <p:cNvPr id="12" name="Conector recto 11"/>
            <p:cNvCxnSpPr>
              <a:stCxn id="13" idx="0"/>
            </p:cNvCxnSpPr>
            <p:nvPr/>
          </p:nvCxnSpPr>
          <p:spPr>
            <a:xfrm>
              <a:off x="3155325" y="4327302"/>
              <a:ext cx="3026533" cy="32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orma libre 12"/>
            <p:cNvSpPr/>
            <p:nvPr/>
          </p:nvSpPr>
          <p:spPr>
            <a:xfrm>
              <a:off x="3155325" y="3116645"/>
              <a:ext cx="3026534" cy="1236415"/>
            </a:xfrm>
            <a:custGeom>
              <a:avLst/>
              <a:gdLst>
                <a:gd name="connsiteX0" fmla="*/ 0 w 4018208"/>
                <a:gd name="connsiteY0" fmla="*/ 1919572 h 2109541"/>
                <a:gd name="connsiteX1" fmla="*/ 1107583 w 4018208"/>
                <a:gd name="connsiteY1" fmla="*/ 1687753 h 2109541"/>
                <a:gd name="connsiteX2" fmla="*/ 1867437 w 4018208"/>
                <a:gd name="connsiteY2" fmla="*/ 620 h 2109541"/>
                <a:gd name="connsiteX3" fmla="*/ 2794715 w 4018208"/>
                <a:gd name="connsiteY3" fmla="*/ 1893815 h 2109541"/>
                <a:gd name="connsiteX4" fmla="*/ 4018208 w 4018208"/>
                <a:gd name="connsiteY4" fmla="*/ 2074119 h 2109541"/>
                <a:gd name="connsiteX0" fmla="*/ 0 w 4018208"/>
                <a:gd name="connsiteY0" fmla="*/ 1918955 h 2073502"/>
                <a:gd name="connsiteX1" fmla="*/ 1107583 w 4018208"/>
                <a:gd name="connsiteY1" fmla="*/ 1687136 h 2073502"/>
                <a:gd name="connsiteX2" fmla="*/ 1867437 w 4018208"/>
                <a:gd name="connsiteY2" fmla="*/ 3 h 2073502"/>
                <a:gd name="connsiteX3" fmla="*/ 2743199 w 4018208"/>
                <a:gd name="connsiteY3" fmla="*/ 1674257 h 2073502"/>
                <a:gd name="connsiteX4" fmla="*/ 4018208 w 4018208"/>
                <a:gd name="connsiteY4" fmla="*/ 2073502 h 2073502"/>
                <a:gd name="connsiteX0" fmla="*/ 0 w 4043965"/>
                <a:gd name="connsiteY0" fmla="*/ 1918955 h 1949560"/>
                <a:gd name="connsiteX1" fmla="*/ 1107583 w 4043965"/>
                <a:gd name="connsiteY1" fmla="*/ 1687136 h 1949560"/>
                <a:gd name="connsiteX2" fmla="*/ 1867437 w 4043965"/>
                <a:gd name="connsiteY2" fmla="*/ 3 h 1949560"/>
                <a:gd name="connsiteX3" fmla="*/ 2743199 w 4043965"/>
                <a:gd name="connsiteY3" fmla="*/ 1674257 h 1949560"/>
                <a:gd name="connsiteX4" fmla="*/ 4043965 w 4043965"/>
                <a:gd name="connsiteY4" fmla="*/ 1880319 h 1949560"/>
                <a:gd name="connsiteX0" fmla="*/ 0 w 4043965"/>
                <a:gd name="connsiteY0" fmla="*/ 1918993 h 1949598"/>
                <a:gd name="connsiteX1" fmla="*/ 1107583 w 4043965"/>
                <a:gd name="connsiteY1" fmla="*/ 1687174 h 1949598"/>
                <a:gd name="connsiteX2" fmla="*/ 1867437 w 4043965"/>
                <a:gd name="connsiteY2" fmla="*/ 41 h 1949598"/>
                <a:gd name="connsiteX3" fmla="*/ 3013655 w 4043965"/>
                <a:gd name="connsiteY3" fmla="*/ 1635658 h 1949598"/>
                <a:gd name="connsiteX4" fmla="*/ 4043965 w 4043965"/>
                <a:gd name="connsiteY4" fmla="*/ 1880357 h 1949598"/>
                <a:gd name="connsiteX0" fmla="*/ 0 w 4043965"/>
                <a:gd name="connsiteY0" fmla="*/ 1918952 h 1938244"/>
                <a:gd name="connsiteX1" fmla="*/ 785611 w 4043965"/>
                <a:gd name="connsiteY1" fmla="*/ 1635617 h 1938244"/>
                <a:gd name="connsiteX2" fmla="*/ 1867437 w 4043965"/>
                <a:gd name="connsiteY2" fmla="*/ 0 h 1938244"/>
                <a:gd name="connsiteX3" fmla="*/ 3013655 w 4043965"/>
                <a:gd name="connsiteY3" fmla="*/ 1635617 h 1938244"/>
                <a:gd name="connsiteX4" fmla="*/ 4043965 w 4043965"/>
                <a:gd name="connsiteY4" fmla="*/ 1880316 h 193824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1867437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880326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880326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142443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62 h 1938254"/>
                <a:gd name="connsiteX1" fmla="*/ 837127 w 4043965"/>
                <a:gd name="connsiteY1" fmla="*/ 1635627 h 1938254"/>
                <a:gd name="connsiteX2" fmla="*/ 2021984 w 4043965"/>
                <a:gd name="connsiteY2" fmla="*/ 10 h 1938254"/>
                <a:gd name="connsiteX3" fmla="*/ 3142443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52 h 1934545"/>
                <a:gd name="connsiteX1" fmla="*/ 1957589 w 4043965"/>
                <a:gd name="connsiteY1" fmla="*/ 1609859 h 1934545"/>
                <a:gd name="connsiteX2" fmla="*/ 2021984 w 4043965"/>
                <a:gd name="connsiteY2" fmla="*/ 0 h 1934545"/>
                <a:gd name="connsiteX3" fmla="*/ 3142443 w 4043965"/>
                <a:gd name="connsiteY3" fmla="*/ 1609860 h 1934545"/>
                <a:gd name="connsiteX4" fmla="*/ 4043965 w 4043965"/>
                <a:gd name="connsiteY4" fmla="*/ 1931831 h 1934545"/>
                <a:gd name="connsiteX0" fmla="*/ 0 w 4043965"/>
                <a:gd name="connsiteY0" fmla="*/ 1223493 h 1236372"/>
                <a:gd name="connsiteX1" fmla="*/ 1957589 w 4043965"/>
                <a:gd name="connsiteY1" fmla="*/ 914400 h 1236372"/>
                <a:gd name="connsiteX2" fmla="*/ 2653049 w 4043965"/>
                <a:gd name="connsiteY2" fmla="*/ 0 h 1236372"/>
                <a:gd name="connsiteX3" fmla="*/ 3142443 w 4043965"/>
                <a:gd name="connsiteY3" fmla="*/ 914401 h 1236372"/>
                <a:gd name="connsiteX4" fmla="*/ 4043965 w 4043965"/>
                <a:gd name="connsiteY4" fmla="*/ 1236372 h 1236372"/>
                <a:gd name="connsiteX0" fmla="*/ 0 w 4043965"/>
                <a:gd name="connsiteY0" fmla="*/ 1223493 h 1236372"/>
                <a:gd name="connsiteX1" fmla="*/ 1957589 w 4043965"/>
                <a:gd name="connsiteY1" fmla="*/ 914400 h 1236372"/>
                <a:gd name="connsiteX2" fmla="*/ 2653049 w 4043965"/>
                <a:gd name="connsiteY2" fmla="*/ 0 h 1236372"/>
                <a:gd name="connsiteX3" fmla="*/ 3657598 w 4043965"/>
                <a:gd name="connsiteY3" fmla="*/ 914401 h 1236372"/>
                <a:gd name="connsiteX4" fmla="*/ 4043965 w 4043965"/>
                <a:gd name="connsiteY4" fmla="*/ 1236372 h 1236372"/>
                <a:gd name="connsiteX0" fmla="*/ 0 w 4043965"/>
                <a:gd name="connsiteY0" fmla="*/ 1223493 h 1236372"/>
                <a:gd name="connsiteX1" fmla="*/ 1957589 w 4043965"/>
                <a:gd name="connsiteY1" fmla="*/ 914400 h 1236372"/>
                <a:gd name="connsiteX2" fmla="*/ 2962142 w 4043965"/>
                <a:gd name="connsiteY2" fmla="*/ 0 h 1236372"/>
                <a:gd name="connsiteX3" fmla="*/ 3657598 w 4043965"/>
                <a:gd name="connsiteY3" fmla="*/ 914401 h 1236372"/>
                <a:gd name="connsiteX4" fmla="*/ 4043965 w 4043965"/>
                <a:gd name="connsiteY4" fmla="*/ 1236372 h 1236372"/>
                <a:gd name="connsiteX0" fmla="*/ 0 w 4043965"/>
                <a:gd name="connsiteY0" fmla="*/ 1223569 h 1236448"/>
                <a:gd name="connsiteX1" fmla="*/ 2189408 w 4043965"/>
                <a:gd name="connsiteY1" fmla="*/ 965992 h 1236448"/>
                <a:gd name="connsiteX2" fmla="*/ 2962142 w 4043965"/>
                <a:gd name="connsiteY2" fmla="*/ 76 h 1236448"/>
                <a:gd name="connsiteX3" fmla="*/ 3657598 w 4043965"/>
                <a:gd name="connsiteY3" fmla="*/ 914477 h 1236448"/>
                <a:gd name="connsiteX4" fmla="*/ 4043965 w 4043965"/>
                <a:gd name="connsiteY4" fmla="*/ 1236448 h 1236448"/>
                <a:gd name="connsiteX0" fmla="*/ 0 w 3026534"/>
                <a:gd name="connsiteY0" fmla="*/ 1210690 h 1236448"/>
                <a:gd name="connsiteX1" fmla="*/ 1171977 w 3026534"/>
                <a:gd name="connsiteY1" fmla="*/ 965992 h 1236448"/>
                <a:gd name="connsiteX2" fmla="*/ 1944711 w 3026534"/>
                <a:gd name="connsiteY2" fmla="*/ 76 h 1236448"/>
                <a:gd name="connsiteX3" fmla="*/ 2640167 w 3026534"/>
                <a:gd name="connsiteY3" fmla="*/ 914477 h 1236448"/>
                <a:gd name="connsiteX4" fmla="*/ 3026534 w 3026534"/>
                <a:gd name="connsiteY4" fmla="*/ 1236448 h 1236448"/>
                <a:gd name="connsiteX0" fmla="*/ 0 w 3026534"/>
                <a:gd name="connsiteY0" fmla="*/ 1210657 h 1236415"/>
                <a:gd name="connsiteX1" fmla="*/ 1171977 w 3026534"/>
                <a:gd name="connsiteY1" fmla="*/ 965959 h 1236415"/>
                <a:gd name="connsiteX2" fmla="*/ 1944711 w 3026534"/>
                <a:gd name="connsiteY2" fmla="*/ 43 h 1236415"/>
                <a:gd name="connsiteX3" fmla="*/ 2601530 w 3026534"/>
                <a:gd name="connsiteY3" fmla="*/ 927323 h 1236415"/>
                <a:gd name="connsiteX4" fmla="*/ 3026534 w 3026534"/>
                <a:gd name="connsiteY4" fmla="*/ 1236415 h 1236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6534" h="1236415">
                  <a:moveTo>
                    <a:pt x="0" y="1210657"/>
                  </a:moveTo>
                  <a:cubicBezTo>
                    <a:pt x="398172" y="1254660"/>
                    <a:pt x="847859" y="1167728"/>
                    <a:pt x="1171977" y="965959"/>
                  </a:cubicBezTo>
                  <a:cubicBezTo>
                    <a:pt x="1496096" y="764190"/>
                    <a:pt x="1706452" y="6482"/>
                    <a:pt x="1944711" y="43"/>
                  </a:cubicBezTo>
                  <a:cubicBezTo>
                    <a:pt x="2182970" y="-6396"/>
                    <a:pt x="2421226" y="721261"/>
                    <a:pt x="2601530" y="927323"/>
                  </a:cubicBezTo>
                  <a:cubicBezTo>
                    <a:pt x="2781834" y="1133385"/>
                    <a:pt x="2790421" y="1225683"/>
                    <a:pt x="3026534" y="123641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 flipH="1">
            <a:off x="5029906" y="4977057"/>
            <a:ext cx="1662952" cy="312355"/>
            <a:chOff x="3155325" y="3116645"/>
            <a:chExt cx="3026534" cy="1242828"/>
          </a:xfrm>
        </p:grpSpPr>
        <p:cxnSp>
          <p:nvCxnSpPr>
            <p:cNvPr id="15" name="Conector recto 14"/>
            <p:cNvCxnSpPr>
              <a:stCxn id="16" idx="0"/>
            </p:cNvCxnSpPr>
            <p:nvPr/>
          </p:nvCxnSpPr>
          <p:spPr>
            <a:xfrm>
              <a:off x="3155325" y="4327302"/>
              <a:ext cx="3026533" cy="32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orma libre 15"/>
            <p:cNvSpPr/>
            <p:nvPr/>
          </p:nvSpPr>
          <p:spPr>
            <a:xfrm>
              <a:off x="3155325" y="3116645"/>
              <a:ext cx="3026534" cy="1236415"/>
            </a:xfrm>
            <a:custGeom>
              <a:avLst/>
              <a:gdLst>
                <a:gd name="connsiteX0" fmla="*/ 0 w 4018208"/>
                <a:gd name="connsiteY0" fmla="*/ 1919572 h 2109541"/>
                <a:gd name="connsiteX1" fmla="*/ 1107583 w 4018208"/>
                <a:gd name="connsiteY1" fmla="*/ 1687753 h 2109541"/>
                <a:gd name="connsiteX2" fmla="*/ 1867437 w 4018208"/>
                <a:gd name="connsiteY2" fmla="*/ 620 h 2109541"/>
                <a:gd name="connsiteX3" fmla="*/ 2794715 w 4018208"/>
                <a:gd name="connsiteY3" fmla="*/ 1893815 h 2109541"/>
                <a:gd name="connsiteX4" fmla="*/ 4018208 w 4018208"/>
                <a:gd name="connsiteY4" fmla="*/ 2074119 h 2109541"/>
                <a:gd name="connsiteX0" fmla="*/ 0 w 4018208"/>
                <a:gd name="connsiteY0" fmla="*/ 1918955 h 2073502"/>
                <a:gd name="connsiteX1" fmla="*/ 1107583 w 4018208"/>
                <a:gd name="connsiteY1" fmla="*/ 1687136 h 2073502"/>
                <a:gd name="connsiteX2" fmla="*/ 1867437 w 4018208"/>
                <a:gd name="connsiteY2" fmla="*/ 3 h 2073502"/>
                <a:gd name="connsiteX3" fmla="*/ 2743199 w 4018208"/>
                <a:gd name="connsiteY3" fmla="*/ 1674257 h 2073502"/>
                <a:gd name="connsiteX4" fmla="*/ 4018208 w 4018208"/>
                <a:gd name="connsiteY4" fmla="*/ 2073502 h 2073502"/>
                <a:gd name="connsiteX0" fmla="*/ 0 w 4043965"/>
                <a:gd name="connsiteY0" fmla="*/ 1918955 h 1949560"/>
                <a:gd name="connsiteX1" fmla="*/ 1107583 w 4043965"/>
                <a:gd name="connsiteY1" fmla="*/ 1687136 h 1949560"/>
                <a:gd name="connsiteX2" fmla="*/ 1867437 w 4043965"/>
                <a:gd name="connsiteY2" fmla="*/ 3 h 1949560"/>
                <a:gd name="connsiteX3" fmla="*/ 2743199 w 4043965"/>
                <a:gd name="connsiteY3" fmla="*/ 1674257 h 1949560"/>
                <a:gd name="connsiteX4" fmla="*/ 4043965 w 4043965"/>
                <a:gd name="connsiteY4" fmla="*/ 1880319 h 1949560"/>
                <a:gd name="connsiteX0" fmla="*/ 0 w 4043965"/>
                <a:gd name="connsiteY0" fmla="*/ 1918993 h 1949598"/>
                <a:gd name="connsiteX1" fmla="*/ 1107583 w 4043965"/>
                <a:gd name="connsiteY1" fmla="*/ 1687174 h 1949598"/>
                <a:gd name="connsiteX2" fmla="*/ 1867437 w 4043965"/>
                <a:gd name="connsiteY2" fmla="*/ 41 h 1949598"/>
                <a:gd name="connsiteX3" fmla="*/ 3013655 w 4043965"/>
                <a:gd name="connsiteY3" fmla="*/ 1635658 h 1949598"/>
                <a:gd name="connsiteX4" fmla="*/ 4043965 w 4043965"/>
                <a:gd name="connsiteY4" fmla="*/ 1880357 h 1949598"/>
                <a:gd name="connsiteX0" fmla="*/ 0 w 4043965"/>
                <a:gd name="connsiteY0" fmla="*/ 1918952 h 1938244"/>
                <a:gd name="connsiteX1" fmla="*/ 785611 w 4043965"/>
                <a:gd name="connsiteY1" fmla="*/ 1635617 h 1938244"/>
                <a:gd name="connsiteX2" fmla="*/ 1867437 w 4043965"/>
                <a:gd name="connsiteY2" fmla="*/ 0 h 1938244"/>
                <a:gd name="connsiteX3" fmla="*/ 3013655 w 4043965"/>
                <a:gd name="connsiteY3" fmla="*/ 1635617 h 1938244"/>
                <a:gd name="connsiteX4" fmla="*/ 4043965 w 4043965"/>
                <a:gd name="connsiteY4" fmla="*/ 1880316 h 193824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1867437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880326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880326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142443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62 h 1938254"/>
                <a:gd name="connsiteX1" fmla="*/ 837127 w 4043965"/>
                <a:gd name="connsiteY1" fmla="*/ 1635627 h 1938254"/>
                <a:gd name="connsiteX2" fmla="*/ 2021984 w 4043965"/>
                <a:gd name="connsiteY2" fmla="*/ 10 h 1938254"/>
                <a:gd name="connsiteX3" fmla="*/ 3142443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52 h 1934545"/>
                <a:gd name="connsiteX1" fmla="*/ 1957589 w 4043965"/>
                <a:gd name="connsiteY1" fmla="*/ 1609859 h 1934545"/>
                <a:gd name="connsiteX2" fmla="*/ 2021984 w 4043965"/>
                <a:gd name="connsiteY2" fmla="*/ 0 h 1934545"/>
                <a:gd name="connsiteX3" fmla="*/ 3142443 w 4043965"/>
                <a:gd name="connsiteY3" fmla="*/ 1609860 h 1934545"/>
                <a:gd name="connsiteX4" fmla="*/ 4043965 w 4043965"/>
                <a:gd name="connsiteY4" fmla="*/ 1931831 h 1934545"/>
                <a:gd name="connsiteX0" fmla="*/ 0 w 4043965"/>
                <a:gd name="connsiteY0" fmla="*/ 1223493 h 1236372"/>
                <a:gd name="connsiteX1" fmla="*/ 1957589 w 4043965"/>
                <a:gd name="connsiteY1" fmla="*/ 914400 h 1236372"/>
                <a:gd name="connsiteX2" fmla="*/ 2653049 w 4043965"/>
                <a:gd name="connsiteY2" fmla="*/ 0 h 1236372"/>
                <a:gd name="connsiteX3" fmla="*/ 3142443 w 4043965"/>
                <a:gd name="connsiteY3" fmla="*/ 914401 h 1236372"/>
                <a:gd name="connsiteX4" fmla="*/ 4043965 w 4043965"/>
                <a:gd name="connsiteY4" fmla="*/ 1236372 h 1236372"/>
                <a:gd name="connsiteX0" fmla="*/ 0 w 4043965"/>
                <a:gd name="connsiteY0" fmla="*/ 1223493 h 1236372"/>
                <a:gd name="connsiteX1" fmla="*/ 1957589 w 4043965"/>
                <a:gd name="connsiteY1" fmla="*/ 914400 h 1236372"/>
                <a:gd name="connsiteX2" fmla="*/ 2653049 w 4043965"/>
                <a:gd name="connsiteY2" fmla="*/ 0 h 1236372"/>
                <a:gd name="connsiteX3" fmla="*/ 3657598 w 4043965"/>
                <a:gd name="connsiteY3" fmla="*/ 914401 h 1236372"/>
                <a:gd name="connsiteX4" fmla="*/ 4043965 w 4043965"/>
                <a:gd name="connsiteY4" fmla="*/ 1236372 h 1236372"/>
                <a:gd name="connsiteX0" fmla="*/ 0 w 4043965"/>
                <a:gd name="connsiteY0" fmla="*/ 1223493 h 1236372"/>
                <a:gd name="connsiteX1" fmla="*/ 1957589 w 4043965"/>
                <a:gd name="connsiteY1" fmla="*/ 914400 h 1236372"/>
                <a:gd name="connsiteX2" fmla="*/ 2962142 w 4043965"/>
                <a:gd name="connsiteY2" fmla="*/ 0 h 1236372"/>
                <a:gd name="connsiteX3" fmla="*/ 3657598 w 4043965"/>
                <a:gd name="connsiteY3" fmla="*/ 914401 h 1236372"/>
                <a:gd name="connsiteX4" fmla="*/ 4043965 w 4043965"/>
                <a:gd name="connsiteY4" fmla="*/ 1236372 h 1236372"/>
                <a:gd name="connsiteX0" fmla="*/ 0 w 4043965"/>
                <a:gd name="connsiteY0" fmla="*/ 1223569 h 1236448"/>
                <a:gd name="connsiteX1" fmla="*/ 2189408 w 4043965"/>
                <a:gd name="connsiteY1" fmla="*/ 965992 h 1236448"/>
                <a:gd name="connsiteX2" fmla="*/ 2962142 w 4043965"/>
                <a:gd name="connsiteY2" fmla="*/ 76 h 1236448"/>
                <a:gd name="connsiteX3" fmla="*/ 3657598 w 4043965"/>
                <a:gd name="connsiteY3" fmla="*/ 914477 h 1236448"/>
                <a:gd name="connsiteX4" fmla="*/ 4043965 w 4043965"/>
                <a:gd name="connsiteY4" fmla="*/ 1236448 h 1236448"/>
                <a:gd name="connsiteX0" fmla="*/ 0 w 3026534"/>
                <a:gd name="connsiteY0" fmla="*/ 1210690 h 1236448"/>
                <a:gd name="connsiteX1" fmla="*/ 1171977 w 3026534"/>
                <a:gd name="connsiteY1" fmla="*/ 965992 h 1236448"/>
                <a:gd name="connsiteX2" fmla="*/ 1944711 w 3026534"/>
                <a:gd name="connsiteY2" fmla="*/ 76 h 1236448"/>
                <a:gd name="connsiteX3" fmla="*/ 2640167 w 3026534"/>
                <a:gd name="connsiteY3" fmla="*/ 914477 h 1236448"/>
                <a:gd name="connsiteX4" fmla="*/ 3026534 w 3026534"/>
                <a:gd name="connsiteY4" fmla="*/ 1236448 h 1236448"/>
                <a:gd name="connsiteX0" fmla="*/ 0 w 3026534"/>
                <a:gd name="connsiteY0" fmla="*/ 1210657 h 1236415"/>
                <a:gd name="connsiteX1" fmla="*/ 1171977 w 3026534"/>
                <a:gd name="connsiteY1" fmla="*/ 965959 h 1236415"/>
                <a:gd name="connsiteX2" fmla="*/ 1944711 w 3026534"/>
                <a:gd name="connsiteY2" fmla="*/ 43 h 1236415"/>
                <a:gd name="connsiteX3" fmla="*/ 2601530 w 3026534"/>
                <a:gd name="connsiteY3" fmla="*/ 927323 h 1236415"/>
                <a:gd name="connsiteX4" fmla="*/ 3026534 w 3026534"/>
                <a:gd name="connsiteY4" fmla="*/ 1236415 h 1236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6534" h="1236415">
                  <a:moveTo>
                    <a:pt x="0" y="1210657"/>
                  </a:moveTo>
                  <a:cubicBezTo>
                    <a:pt x="398172" y="1254660"/>
                    <a:pt x="847859" y="1167728"/>
                    <a:pt x="1171977" y="965959"/>
                  </a:cubicBezTo>
                  <a:cubicBezTo>
                    <a:pt x="1496096" y="764190"/>
                    <a:pt x="1706452" y="6482"/>
                    <a:pt x="1944711" y="43"/>
                  </a:cubicBezTo>
                  <a:cubicBezTo>
                    <a:pt x="2182970" y="-6396"/>
                    <a:pt x="2421226" y="721261"/>
                    <a:pt x="2601530" y="927323"/>
                  </a:cubicBezTo>
                  <a:cubicBezTo>
                    <a:pt x="2781834" y="1133385"/>
                    <a:pt x="2790421" y="1225683"/>
                    <a:pt x="3026534" y="123641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3476600" y="5739292"/>
            <a:ext cx="2724561" cy="504058"/>
            <a:chOff x="2339752" y="1556792"/>
            <a:chExt cx="2724561" cy="504058"/>
          </a:xfrm>
        </p:grpSpPr>
        <p:grpSp>
          <p:nvGrpSpPr>
            <p:cNvPr id="18" name="Grupo 17"/>
            <p:cNvGrpSpPr/>
            <p:nvPr/>
          </p:nvGrpSpPr>
          <p:grpSpPr>
            <a:xfrm>
              <a:off x="2339752" y="1556792"/>
              <a:ext cx="1441022" cy="504058"/>
              <a:chOff x="2339752" y="1556792"/>
              <a:chExt cx="1441022" cy="504058"/>
            </a:xfrm>
          </p:grpSpPr>
          <p:cxnSp>
            <p:nvCxnSpPr>
              <p:cNvPr id="22" name="Conector recto 21"/>
              <p:cNvCxnSpPr/>
              <p:nvPr/>
            </p:nvCxnSpPr>
            <p:spPr>
              <a:xfrm flipV="1">
                <a:off x="2411759" y="2058095"/>
                <a:ext cx="1369015" cy="275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Forma libre 22"/>
              <p:cNvSpPr/>
              <p:nvPr/>
            </p:nvSpPr>
            <p:spPr>
              <a:xfrm>
                <a:off x="2339752" y="1556792"/>
                <a:ext cx="1393834" cy="493235"/>
              </a:xfrm>
              <a:custGeom>
                <a:avLst/>
                <a:gdLst>
                  <a:gd name="connsiteX0" fmla="*/ 0 w 4018208"/>
                  <a:gd name="connsiteY0" fmla="*/ 1919572 h 2109541"/>
                  <a:gd name="connsiteX1" fmla="*/ 1107583 w 4018208"/>
                  <a:gd name="connsiteY1" fmla="*/ 1687753 h 2109541"/>
                  <a:gd name="connsiteX2" fmla="*/ 1867437 w 4018208"/>
                  <a:gd name="connsiteY2" fmla="*/ 620 h 2109541"/>
                  <a:gd name="connsiteX3" fmla="*/ 2794715 w 4018208"/>
                  <a:gd name="connsiteY3" fmla="*/ 1893815 h 2109541"/>
                  <a:gd name="connsiteX4" fmla="*/ 4018208 w 4018208"/>
                  <a:gd name="connsiteY4" fmla="*/ 2074119 h 2109541"/>
                  <a:gd name="connsiteX0" fmla="*/ 0 w 4018208"/>
                  <a:gd name="connsiteY0" fmla="*/ 1918955 h 2073502"/>
                  <a:gd name="connsiteX1" fmla="*/ 1107583 w 4018208"/>
                  <a:gd name="connsiteY1" fmla="*/ 1687136 h 2073502"/>
                  <a:gd name="connsiteX2" fmla="*/ 1867437 w 4018208"/>
                  <a:gd name="connsiteY2" fmla="*/ 3 h 2073502"/>
                  <a:gd name="connsiteX3" fmla="*/ 2743199 w 4018208"/>
                  <a:gd name="connsiteY3" fmla="*/ 1674257 h 2073502"/>
                  <a:gd name="connsiteX4" fmla="*/ 4018208 w 4018208"/>
                  <a:gd name="connsiteY4" fmla="*/ 2073502 h 2073502"/>
                  <a:gd name="connsiteX0" fmla="*/ 0 w 4043965"/>
                  <a:gd name="connsiteY0" fmla="*/ 1918955 h 1949560"/>
                  <a:gd name="connsiteX1" fmla="*/ 1107583 w 4043965"/>
                  <a:gd name="connsiteY1" fmla="*/ 1687136 h 1949560"/>
                  <a:gd name="connsiteX2" fmla="*/ 1867437 w 4043965"/>
                  <a:gd name="connsiteY2" fmla="*/ 3 h 1949560"/>
                  <a:gd name="connsiteX3" fmla="*/ 2743199 w 4043965"/>
                  <a:gd name="connsiteY3" fmla="*/ 1674257 h 1949560"/>
                  <a:gd name="connsiteX4" fmla="*/ 4043965 w 4043965"/>
                  <a:gd name="connsiteY4" fmla="*/ 1880319 h 1949560"/>
                  <a:gd name="connsiteX0" fmla="*/ 0 w 4043965"/>
                  <a:gd name="connsiteY0" fmla="*/ 1918993 h 1949598"/>
                  <a:gd name="connsiteX1" fmla="*/ 1107583 w 4043965"/>
                  <a:gd name="connsiteY1" fmla="*/ 1687174 h 1949598"/>
                  <a:gd name="connsiteX2" fmla="*/ 1867437 w 4043965"/>
                  <a:gd name="connsiteY2" fmla="*/ 41 h 1949598"/>
                  <a:gd name="connsiteX3" fmla="*/ 3013655 w 4043965"/>
                  <a:gd name="connsiteY3" fmla="*/ 1635658 h 1949598"/>
                  <a:gd name="connsiteX4" fmla="*/ 4043965 w 4043965"/>
                  <a:gd name="connsiteY4" fmla="*/ 1880357 h 1949598"/>
                  <a:gd name="connsiteX0" fmla="*/ 0 w 4043965"/>
                  <a:gd name="connsiteY0" fmla="*/ 1918952 h 1938244"/>
                  <a:gd name="connsiteX1" fmla="*/ 785611 w 4043965"/>
                  <a:gd name="connsiteY1" fmla="*/ 1635617 h 1938244"/>
                  <a:gd name="connsiteX2" fmla="*/ 1867437 w 4043965"/>
                  <a:gd name="connsiteY2" fmla="*/ 0 h 1938244"/>
                  <a:gd name="connsiteX3" fmla="*/ 3013655 w 4043965"/>
                  <a:gd name="connsiteY3" fmla="*/ 1635617 h 1938244"/>
                  <a:gd name="connsiteX4" fmla="*/ 4043965 w 4043965"/>
                  <a:gd name="connsiteY4" fmla="*/ 1880316 h 193824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1867437 w 4043965"/>
                  <a:gd name="connsiteY2" fmla="*/ 10 h 1938254"/>
                  <a:gd name="connsiteX3" fmla="*/ 3284111 w 4043965"/>
                  <a:gd name="connsiteY3" fmla="*/ 1609870 h 1938254"/>
                  <a:gd name="connsiteX4" fmla="*/ 4043965 w 4043965"/>
                  <a:gd name="connsiteY4" fmla="*/ 1880326 h 193825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2021984 w 4043965"/>
                  <a:gd name="connsiteY2" fmla="*/ 10 h 1938254"/>
                  <a:gd name="connsiteX3" fmla="*/ 3284111 w 4043965"/>
                  <a:gd name="connsiteY3" fmla="*/ 1609870 h 1938254"/>
                  <a:gd name="connsiteX4" fmla="*/ 4043965 w 4043965"/>
                  <a:gd name="connsiteY4" fmla="*/ 1880326 h 193825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2021984 w 4043965"/>
                  <a:gd name="connsiteY2" fmla="*/ 10 h 1938254"/>
                  <a:gd name="connsiteX3" fmla="*/ 3284111 w 4043965"/>
                  <a:gd name="connsiteY3" fmla="*/ 1609870 h 1938254"/>
                  <a:gd name="connsiteX4" fmla="*/ 4043965 w 4043965"/>
                  <a:gd name="connsiteY4" fmla="*/ 1931841 h 193825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2021984 w 4043965"/>
                  <a:gd name="connsiteY2" fmla="*/ 10 h 1938254"/>
                  <a:gd name="connsiteX3" fmla="*/ 3142443 w 4043965"/>
                  <a:gd name="connsiteY3" fmla="*/ 1609870 h 1938254"/>
                  <a:gd name="connsiteX4" fmla="*/ 4043965 w 4043965"/>
                  <a:gd name="connsiteY4" fmla="*/ 1931841 h 1938254"/>
                  <a:gd name="connsiteX0" fmla="*/ 0 w 4043965"/>
                  <a:gd name="connsiteY0" fmla="*/ 1918962 h 1938254"/>
                  <a:gd name="connsiteX1" fmla="*/ 837127 w 4043965"/>
                  <a:gd name="connsiteY1" fmla="*/ 1635627 h 1938254"/>
                  <a:gd name="connsiteX2" fmla="*/ 2021984 w 4043965"/>
                  <a:gd name="connsiteY2" fmla="*/ 10 h 1938254"/>
                  <a:gd name="connsiteX3" fmla="*/ 3142443 w 4043965"/>
                  <a:gd name="connsiteY3" fmla="*/ 1609870 h 1938254"/>
                  <a:gd name="connsiteX4" fmla="*/ 4043965 w 4043965"/>
                  <a:gd name="connsiteY4" fmla="*/ 1931841 h 1938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43965" h="1938254">
                    <a:moveTo>
                      <a:pt x="0" y="1918962"/>
                    </a:moveTo>
                    <a:cubicBezTo>
                      <a:pt x="398172" y="1962965"/>
                      <a:pt x="500130" y="1955452"/>
                      <a:pt x="837127" y="1635627"/>
                    </a:cubicBezTo>
                    <a:cubicBezTo>
                      <a:pt x="1174124" y="1315802"/>
                      <a:pt x="1637765" y="4303"/>
                      <a:pt x="2021984" y="10"/>
                    </a:cubicBezTo>
                    <a:cubicBezTo>
                      <a:pt x="2406203" y="-4283"/>
                      <a:pt x="2805446" y="1287898"/>
                      <a:pt x="3142443" y="1609870"/>
                    </a:cubicBezTo>
                    <a:cubicBezTo>
                      <a:pt x="3479440" y="1931842"/>
                      <a:pt x="3807852" y="1921109"/>
                      <a:pt x="4043965" y="1931841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9" name="Grupo 18"/>
            <p:cNvGrpSpPr/>
            <p:nvPr/>
          </p:nvGrpSpPr>
          <p:grpSpPr>
            <a:xfrm>
              <a:off x="3623291" y="1556792"/>
              <a:ext cx="1441022" cy="504058"/>
              <a:chOff x="2339752" y="1556792"/>
              <a:chExt cx="1441022" cy="504058"/>
            </a:xfrm>
          </p:grpSpPr>
          <p:cxnSp>
            <p:nvCxnSpPr>
              <p:cNvPr id="20" name="Conector recto 19"/>
              <p:cNvCxnSpPr/>
              <p:nvPr/>
            </p:nvCxnSpPr>
            <p:spPr>
              <a:xfrm flipV="1">
                <a:off x="2411759" y="2058095"/>
                <a:ext cx="1369015" cy="275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Forma libre 20"/>
              <p:cNvSpPr/>
              <p:nvPr/>
            </p:nvSpPr>
            <p:spPr>
              <a:xfrm>
                <a:off x="2339752" y="1556792"/>
                <a:ext cx="1393834" cy="493235"/>
              </a:xfrm>
              <a:custGeom>
                <a:avLst/>
                <a:gdLst>
                  <a:gd name="connsiteX0" fmla="*/ 0 w 4018208"/>
                  <a:gd name="connsiteY0" fmla="*/ 1919572 h 2109541"/>
                  <a:gd name="connsiteX1" fmla="*/ 1107583 w 4018208"/>
                  <a:gd name="connsiteY1" fmla="*/ 1687753 h 2109541"/>
                  <a:gd name="connsiteX2" fmla="*/ 1867437 w 4018208"/>
                  <a:gd name="connsiteY2" fmla="*/ 620 h 2109541"/>
                  <a:gd name="connsiteX3" fmla="*/ 2794715 w 4018208"/>
                  <a:gd name="connsiteY3" fmla="*/ 1893815 h 2109541"/>
                  <a:gd name="connsiteX4" fmla="*/ 4018208 w 4018208"/>
                  <a:gd name="connsiteY4" fmla="*/ 2074119 h 2109541"/>
                  <a:gd name="connsiteX0" fmla="*/ 0 w 4018208"/>
                  <a:gd name="connsiteY0" fmla="*/ 1918955 h 2073502"/>
                  <a:gd name="connsiteX1" fmla="*/ 1107583 w 4018208"/>
                  <a:gd name="connsiteY1" fmla="*/ 1687136 h 2073502"/>
                  <a:gd name="connsiteX2" fmla="*/ 1867437 w 4018208"/>
                  <a:gd name="connsiteY2" fmla="*/ 3 h 2073502"/>
                  <a:gd name="connsiteX3" fmla="*/ 2743199 w 4018208"/>
                  <a:gd name="connsiteY3" fmla="*/ 1674257 h 2073502"/>
                  <a:gd name="connsiteX4" fmla="*/ 4018208 w 4018208"/>
                  <a:gd name="connsiteY4" fmla="*/ 2073502 h 2073502"/>
                  <a:gd name="connsiteX0" fmla="*/ 0 w 4043965"/>
                  <a:gd name="connsiteY0" fmla="*/ 1918955 h 1949560"/>
                  <a:gd name="connsiteX1" fmla="*/ 1107583 w 4043965"/>
                  <a:gd name="connsiteY1" fmla="*/ 1687136 h 1949560"/>
                  <a:gd name="connsiteX2" fmla="*/ 1867437 w 4043965"/>
                  <a:gd name="connsiteY2" fmla="*/ 3 h 1949560"/>
                  <a:gd name="connsiteX3" fmla="*/ 2743199 w 4043965"/>
                  <a:gd name="connsiteY3" fmla="*/ 1674257 h 1949560"/>
                  <a:gd name="connsiteX4" fmla="*/ 4043965 w 4043965"/>
                  <a:gd name="connsiteY4" fmla="*/ 1880319 h 1949560"/>
                  <a:gd name="connsiteX0" fmla="*/ 0 w 4043965"/>
                  <a:gd name="connsiteY0" fmla="*/ 1918993 h 1949598"/>
                  <a:gd name="connsiteX1" fmla="*/ 1107583 w 4043965"/>
                  <a:gd name="connsiteY1" fmla="*/ 1687174 h 1949598"/>
                  <a:gd name="connsiteX2" fmla="*/ 1867437 w 4043965"/>
                  <a:gd name="connsiteY2" fmla="*/ 41 h 1949598"/>
                  <a:gd name="connsiteX3" fmla="*/ 3013655 w 4043965"/>
                  <a:gd name="connsiteY3" fmla="*/ 1635658 h 1949598"/>
                  <a:gd name="connsiteX4" fmla="*/ 4043965 w 4043965"/>
                  <a:gd name="connsiteY4" fmla="*/ 1880357 h 1949598"/>
                  <a:gd name="connsiteX0" fmla="*/ 0 w 4043965"/>
                  <a:gd name="connsiteY0" fmla="*/ 1918952 h 1938244"/>
                  <a:gd name="connsiteX1" fmla="*/ 785611 w 4043965"/>
                  <a:gd name="connsiteY1" fmla="*/ 1635617 h 1938244"/>
                  <a:gd name="connsiteX2" fmla="*/ 1867437 w 4043965"/>
                  <a:gd name="connsiteY2" fmla="*/ 0 h 1938244"/>
                  <a:gd name="connsiteX3" fmla="*/ 3013655 w 4043965"/>
                  <a:gd name="connsiteY3" fmla="*/ 1635617 h 1938244"/>
                  <a:gd name="connsiteX4" fmla="*/ 4043965 w 4043965"/>
                  <a:gd name="connsiteY4" fmla="*/ 1880316 h 193824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1867437 w 4043965"/>
                  <a:gd name="connsiteY2" fmla="*/ 10 h 1938254"/>
                  <a:gd name="connsiteX3" fmla="*/ 3284111 w 4043965"/>
                  <a:gd name="connsiteY3" fmla="*/ 1609870 h 1938254"/>
                  <a:gd name="connsiteX4" fmla="*/ 4043965 w 4043965"/>
                  <a:gd name="connsiteY4" fmla="*/ 1880326 h 193825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2021984 w 4043965"/>
                  <a:gd name="connsiteY2" fmla="*/ 10 h 1938254"/>
                  <a:gd name="connsiteX3" fmla="*/ 3284111 w 4043965"/>
                  <a:gd name="connsiteY3" fmla="*/ 1609870 h 1938254"/>
                  <a:gd name="connsiteX4" fmla="*/ 4043965 w 4043965"/>
                  <a:gd name="connsiteY4" fmla="*/ 1880326 h 193825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2021984 w 4043965"/>
                  <a:gd name="connsiteY2" fmla="*/ 10 h 1938254"/>
                  <a:gd name="connsiteX3" fmla="*/ 3284111 w 4043965"/>
                  <a:gd name="connsiteY3" fmla="*/ 1609870 h 1938254"/>
                  <a:gd name="connsiteX4" fmla="*/ 4043965 w 4043965"/>
                  <a:gd name="connsiteY4" fmla="*/ 1931841 h 1938254"/>
                  <a:gd name="connsiteX0" fmla="*/ 0 w 4043965"/>
                  <a:gd name="connsiteY0" fmla="*/ 1918962 h 1938254"/>
                  <a:gd name="connsiteX1" fmla="*/ 785611 w 4043965"/>
                  <a:gd name="connsiteY1" fmla="*/ 1635627 h 1938254"/>
                  <a:gd name="connsiteX2" fmla="*/ 2021984 w 4043965"/>
                  <a:gd name="connsiteY2" fmla="*/ 10 h 1938254"/>
                  <a:gd name="connsiteX3" fmla="*/ 3142443 w 4043965"/>
                  <a:gd name="connsiteY3" fmla="*/ 1609870 h 1938254"/>
                  <a:gd name="connsiteX4" fmla="*/ 4043965 w 4043965"/>
                  <a:gd name="connsiteY4" fmla="*/ 1931841 h 1938254"/>
                  <a:gd name="connsiteX0" fmla="*/ 0 w 4043965"/>
                  <a:gd name="connsiteY0" fmla="*/ 1918962 h 1938254"/>
                  <a:gd name="connsiteX1" fmla="*/ 837127 w 4043965"/>
                  <a:gd name="connsiteY1" fmla="*/ 1635627 h 1938254"/>
                  <a:gd name="connsiteX2" fmla="*/ 2021984 w 4043965"/>
                  <a:gd name="connsiteY2" fmla="*/ 10 h 1938254"/>
                  <a:gd name="connsiteX3" fmla="*/ 3142443 w 4043965"/>
                  <a:gd name="connsiteY3" fmla="*/ 1609870 h 1938254"/>
                  <a:gd name="connsiteX4" fmla="*/ 4043965 w 4043965"/>
                  <a:gd name="connsiteY4" fmla="*/ 1931841 h 1938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43965" h="1938254">
                    <a:moveTo>
                      <a:pt x="0" y="1918962"/>
                    </a:moveTo>
                    <a:cubicBezTo>
                      <a:pt x="398172" y="1962965"/>
                      <a:pt x="500130" y="1955452"/>
                      <a:pt x="837127" y="1635627"/>
                    </a:cubicBezTo>
                    <a:cubicBezTo>
                      <a:pt x="1174124" y="1315802"/>
                      <a:pt x="1637765" y="4303"/>
                      <a:pt x="2021984" y="10"/>
                    </a:cubicBezTo>
                    <a:cubicBezTo>
                      <a:pt x="2406203" y="-4283"/>
                      <a:pt x="2805446" y="1287898"/>
                      <a:pt x="3142443" y="1609870"/>
                    </a:cubicBezTo>
                    <a:cubicBezTo>
                      <a:pt x="3479440" y="1931842"/>
                      <a:pt x="3807852" y="1921109"/>
                      <a:pt x="4043965" y="1931841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</p:grpSp>
      <p:grpSp>
        <p:nvGrpSpPr>
          <p:cNvPr id="24" name="Grupo 23"/>
          <p:cNvGrpSpPr/>
          <p:nvPr/>
        </p:nvGrpSpPr>
        <p:grpSpPr>
          <a:xfrm>
            <a:off x="3261463" y="3326390"/>
            <a:ext cx="1441022" cy="744512"/>
            <a:chOff x="2339752" y="1556792"/>
            <a:chExt cx="1441022" cy="504058"/>
          </a:xfrm>
        </p:grpSpPr>
        <p:cxnSp>
          <p:nvCxnSpPr>
            <p:cNvPr id="25" name="Conector recto 24"/>
            <p:cNvCxnSpPr/>
            <p:nvPr/>
          </p:nvCxnSpPr>
          <p:spPr>
            <a:xfrm flipV="1">
              <a:off x="2411759" y="2058095"/>
              <a:ext cx="1369015" cy="2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orma libre 25"/>
            <p:cNvSpPr/>
            <p:nvPr/>
          </p:nvSpPr>
          <p:spPr>
            <a:xfrm>
              <a:off x="2339752" y="1556792"/>
              <a:ext cx="1393834" cy="493235"/>
            </a:xfrm>
            <a:custGeom>
              <a:avLst/>
              <a:gdLst>
                <a:gd name="connsiteX0" fmla="*/ 0 w 4018208"/>
                <a:gd name="connsiteY0" fmla="*/ 1919572 h 2109541"/>
                <a:gd name="connsiteX1" fmla="*/ 1107583 w 4018208"/>
                <a:gd name="connsiteY1" fmla="*/ 1687753 h 2109541"/>
                <a:gd name="connsiteX2" fmla="*/ 1867437 w 4018208"/>
                <a:gd name="connsiteY2" fmla="*/ 620 h 2109541"/>
                <a:gd name="connsiteX3" fmla="*/ 2794715 w 4018208"/>
                <a:gd name="connsiteY3" fmla="*/ 1893815 h 2109541"/>
                <a:gd name="connsiteX4" fmla="*/ 4018208 w 4018208"/>
                <a:gd name="connsiteY4" fmla="*/ 2074119 h 2109541"/>
                <a:gd name="connsiteX0" fmla="*/ 0 w 4018208"/>
                <a:gd name="connsiteY0" fmla="*/ 1918955 h 2073502"/>
                <a:gd name="connsiteX1" fmla="*/ 1107583 w 4018208"/>
                <a:gd name="connsiteY1" fmla="*/ 1687136 h 2073502"/>
                <a:gd name="connsiteX2" fmla="*/ 1867437 w 4018208"/>
                <a:gd name="connsiteY2" fmla="*/ 3 h 2073502"/>
                <a:gd name="connsiteX3" fmla="*/ 2743199 w 4018208"/>
                <a:gd name="connsiteY3" fmla="*/ 1674257 h 2073502"/>
                <a:gd name="connsiteX4" fmla="*/ 4018208 w 4018208"/>
                <a:gd name="connsiteY4" fmla="*/ 2073502 h 2073502"/>
                <a:gd name="connsiteX0" fmla="*/ 0 w 4043965"/>
                <a:gd name="connsiteY0" fmla="*/ 1918955 h 1949560"/>
                <a:gd name="connsiteX1" fmla="*/ 1107583 w 4043965"/>
                <a:gd name="connsiteY1" fmla="*/ 1687136 h 1949560"/>
                <a:gd name="connsiteX2" fmla="*/ 1867437 w 4043965"/>
                <a:gd name="connsiteY2" fmla="*/ 3 h 1949560"/>
                <a:gd name="connsiteX3" fmla="*/ 2743199 w 4043965"/>
                <a:gd name="connsiteY3" fmla="*/ 1674257 h 1949560"/>
                <a:gd name="connsiteX4" fmla="*/ 4043965 w 4043965"/>
                <a:gd name="connsiteY4" fmla="*/ 1880319 h 1949560"/>
                <a:gd name="connsiteX0" fmla="*/ 0 w 4043965"/>
                <a:gd name="connsiteY0" fmla="*/ 1918993 h 1949598"/>
                <a:gd name="connsiteX1" fmla="*/ 1107583 w 4043965"/>
                <a:gd name="connsiteY1" fmla="*/ 1687174 h 1949598"/>
                <a:gd name="connsiteX2" fmla="*/ 1867437 w 4043965"/>
                <a:gd name="connsiteY2" fmla="*/ 41 h 1949598"/>
                <a:gd name="connsiteX3" fmla="*/ 3013655 w 4043965"/>
                <a:gd name="connsiteY3" fmla="*/ 1635658 h 1949598"/>
                <a:gd name="connsiteX4" fmla="*/ 4043965 w 4043965"/>
                <a:gd name="connsiteY4" fmla="*/ 1880357 h 1949598"/>
                <a:gd name="connsiteX0" fmla="*/ 0 w 4043965"/>
                <a:gd name="connsiteY0" fmla="*/ 1918952 h 1938244"/>
                <a:gd name="connsiteX1" fmla="*/ 785611 w 4043965"/>
                <a:gd name="connsiteY1" fmla="*/ 1635617 h 1938244"/>
                <a:gd name="connsiteX2" fmla="*/ 1867437 w 4043965"/>
                <a:gd name="connsiteY2" fmla="*/ 0 h 1938244"/>
                <a:gd name="connsiteX3" fmla="*/ 3013655 w 4043965"/>
                <a:gd name="connsiteY3" fmla="*/ 1635617 h 1938244"/>
                <a:gd name="connsiteX4" fmla="*/ 4043965 w 4043965"/>
                <a:gd name="connsiteY4" fmla="*/ 1880316 h 193824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1867437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880326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880326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284111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62 h 1938254"/>
                <a:gd name="connsiteX1" fmla="*/ 785611 w 4043965"/>
                <a:gd name="connsiteY1" fmla="*/ 1635627 h 1938254"/>
                <a:gd name="connsiteX2" fmla="*/ 2021984 w 4043965"/>
                <a:gd name="connsiteY2" fmla="*/ 10 h 1938254"/>
                <a:gd name="connsiteX3" fmla="*/ 3142443 w 4043965"/>
                <a:gd name="connsiteY3" fmla="*/ 1609870 h 1938254"/>
                <a:gd name="connsiteX4" fmla="*/ 4043965 w 4043965"/>
                <a:gd name="connsiteY4" fmla="*/ 1931841 h 1938254"/>
                <a:gd name="connsiteX0" fmla="*/ 0 w 4043965"/>
                <a:gd name="connsiteY0" fmla="*/ 1918962 h 1938254"/>
                <a:gd name="connsiteX1" fmla="*/ 837127 w 4043965"/>
                <a:gd name="connsiteY1" fmla="*/ 1635627 h 1938254"/>
                <a:gd name="connsiteX2" fmla="*/ 2021984 w 4043965"/>
                <a:gd name="connsiteY2" fmla="*/ 10 h 1938254"/>
                <a:gd name="connsiteX3" fmla="*/ 3142443 w 4043965"/>
                <a:gd name="connsiteY3" fmla="*/ 1609870 h 1938254"/>
                <a:gd name="connsiteX4" fmla="*/ 4043965 w 4043965"/>
                <a:gd name="connsiteY4" fmla="*/ 1931841 h 1938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43965" h="1938254">
                  <a:moveTo>
                    <a:pt x="0" y="1918962"/>
                  </a:moveTo>
                  <a:cubicBezTo>
                    <a:pt x="398172" y="1962965"/>
                    <a:pt x="500130" y="1955452"/>
                    <a:pt x="837127" y="1635627"/>
                  </a:cubicBezTo>
                  <a:cubicBezTo>
                    <a:pt x="1174124" y="1315802"/>
                    <a:pt x="1637765" y="4303"/>
                    <a:pt x="2021984" y="10"/>
                  </a:cubicBezTo>
                  <a:cubicBezTo>
                    <a:pt x="2406203" y="-4283"/>
                    <a:pt x="2805446" y="1287898"/>
                    <a:pt x="3142443" y="1609870"/>
                  </a:cubicBezTo>
                  <a:cubicBezTo>
                    <a:pt x="3479440" y="1931842"/>
                    <a:pt x="3807852" y="1921109"/>
                    <a:pt x="4043965" y="193184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9" name="CuadroTexto 48"/>
          <p:cNvSpPr txBox="1"/>
          <p:nvPr/>
        </p:nvSpPr>
        <p:spPr>
          <a:xfrm>
            <a:off x="6750858" y="3909851"/>
            <a:ext cx="1893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Edad de europeos</a:t>
            </a:r>
            <a:endParaRPr lang="es-MX" dirty="0"/>
          </a:p>
        </p:txBody>
      </p:sp>
      <p:sp>
        <p:nvSpPr>
          <p:cNvPr id="50" name="CuadroTexto 49"/>
          <p:cNvSpPr txBox="1"/>
          <p:nvPr/>
        </p:nvSpPr>
        <p:spPr>
          <a:xfrm>
            <a:off x="6002174" y="4809410"/>
            <a:ext cx="1893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Ingreso </a:t>
            </a:r>
            <a:endParaRPr lang="es-MX" dirty="0"/>
          </a:p>
        </p:txBody>
      </p:sp>
      <p:sp>
        <p:nvSpPr>
          <p:cNvPr id="51" name="CuadroTexto 50"/>
          <p:cNvSpPr txBox="1"/>
          <p:nvPr/>
        </p:nvSpPr>
        <p:spPr>
          <a:xfrm>
            <a:off x="6372200" y="5795816"/>
            <a:ext cx="1893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Edad de personas en fiesta infantil </a:t>
            </a:r>
            <a:endParaRPr lang="es-MX" sz="1400" dirty="0"/>
          </a:p>
        </p:txBody>
      </p:sp>
      <p:sp>
        <p:nvSpPr>
          <p:cNvPr id="4" name="Rectángulo 3"/>
          <p:cNvSpPr/>
          <p:nvPr/>
        </p:nvSpPr>
        <p:spPr>
          <a:xfrm>
            <a:off x="1318189" y="3131473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b="1" dirty="0"/>
              <a:t>Tipos de distribución:</a:t>
            </a:r>
          </a:p>
          <a:p>
            <a:pPr lvl="1"/>
            <a:r>
              <a:rPr lang="es-ES" dirty="0"/>
              <a:t>Simétrica </a:t>
            </a:r>
            <a:endParaRPr lang="es-ES" dirty="0" smtClean="0"/>
          </a:p>
          <a:p>
            <a:pPr lvl="1"/>
            <a:endParaRPr lang="es-ES" dirty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Asimétrica</a:t>
            </a:r>
            <a:r>
              <a:rPr lang="es-ES" dirty="0"/>
              <a:t>: sesgo a la izquierda y </a:t>
            </a:r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Asimétrica</a:t>
            </a:r>
            <a:r>
              <a:rPr lang="es-ES" dirty="0"/>
              <a:t>: </a:t>
            </a:r>
            <a:r>
              <a:rPr lang="es-ES" dirty="0" smtClean="0"/>
              <a:t>sesgo </a:t>
            </a:r>
            <a:r>
              <a:rPr lang="es-ES" dirty="0"/>
              <a:t>a la derecha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Bimodal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1318189" y="2156018"/>
            <a:ext cx="72040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Curva de la distribución de frecuencia poblacional: </a:t>
            </a:r>
            <a:r>
              <a:rPr lang="es-ES" sz="2000" dirty="0"/>
              <a:t>representación gráfica de las frecuencias poblacionales se le denomina 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391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ítulo 3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5</a:t>
            </a:r>
            <a:r>
              <a:rPr lang="es-ES" sz="2800" dirty="0" smtClean="0"/>
              <a:t>. </a:t>
            </a:r>
            <a:r>
              <a:rPr lang="es-ES" sz="2800" dirty="0"/>
              <a:t>Distribución de frecuencias</a:t>
            </a:r>
            <a:br>
              <a:rPr lang="es-ES" sz="2800" dirty="0"/>
            </a:br>
            <a:r>
              <a:rPr lang="es-ES" sz="2800" dirty="0"/>
              <a:t>variables cuantitativas continuas</a:t>
            </a:r>
            <a:endParaRPr lang="es-MX" sz="2800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1D-5EA4-43DB-BE73-28977AF4C156}" type="slidenum">
              <a:rPr lang="es-ES" smtClean="0"/>
              <a:pPr/>
              <a:t>16</a:t>
            </a:fld>
            <a:endParaRPr lang="es-ES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/>
          </p:nvPr>
        </p:nvGraphicFramePr>
        <p:xfrm>
          <a:off x="2843808" y="2133600"/>
          <a:ext cx="5690592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23528" y="2420888"/>
            <a:ext cx="2476596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sz="1600" dirty="0" smtClean="0">
                <a:latin typeface="+mn-lt"/>
              </a:rPr>
              <a:t>Resulta de graficar las frecuencias acumuladas</a:t>
            </a:r>
          </a:p>
          <a:p>
            <a:pPr marL="342900" indent="-342900">
              <a:buAutoNum type="arabicPeriod"/>
            </a:pPr>
            <a:r>
              <a:rPr lang="es-ES" sz="1600" dirty="0" smtClean="0">
                <a:latin typeface="+mn-lt"/>
              </a:rPr>
              <a:t>Ubicación de medidas de posición (percentiles, </a:t>
            </a:r>
            <a:r>
              <a:rPr lang="es-ES" sz="1600" dirty="0" err="1" smtClean="0">
                <a:latin typeface="+mn-lt"/>
              </a:rPr>
              <a:t>deciles</a:t>
            </a:r>
            <a:r>
              <a:rPr lang="es-ES" sz="1600" dirty="0">
                <a:latin typeface="+mn-lt"/>
              </a:rPr>
              <a:t> </a:t>
            </a:r>
            <a:r>
              <a:rPr lang="es-ES" sz="1600" dirty="0" smtClean="0">
                <a:latin typeface="+mn-lt"/>
              </a:rPr>
              <a:t>y cuartiles) </a:t>
            </a:r>
          </a:p>
          <a:p>
            <a:pPr marL="342900" indent="-342900">
              <a:buAutoNum type="arabicPeriod"/>
            </a:pPr>
            <a:endParaRPr lang="es-ES" sz="1600" dirty="0" smtClean="0">
              <a:latin typeface="+mn-lt"/>
            </a:endParaRPr>
          </a:p>
          <a:p>
            <a:pPr marL="342900" indent="-342900">
              <a:buAutoNum type="arabicPeriod"/>
            </a:pPr>
            <a:endParaRPr lang="es-MX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870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6</a:t>
            </a:r>
            <a:r>
              <a:rPr lang="es-ES" sz="2800" dirty="0" smtClean="0"/>
              <a:t>. Agrupación de variables </a:t>
            </a:r>
            <a:br>
              <a:rPr lang="es-ES" sz="2800" dirty="0" smtClean="0"/>
            </a:br>
            <a:r>
              <a:rPr lang="es-ES" sz="2800" dirty="0" smtClean="0"/>
              <a:t>cualitativa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81623" y="1565267"/>
            <a:ext cx="1873063" cy="3767397"/>
          </a:xfrm>
          <a:solidFill>
            <a:srgbClr val="FDEADA"/>
          </a:solidFill>
        </p:spPr>
        <p:txBody>
          <a:bodyPr>
            <a:normAutofit/>
          </a:bodyPr>
          <a:lstStyle/>
          <a:p>
            <a:r>
              <a:rPr lang="es-ES" sz="1600" dirty="0" smtClean="0"/>
              <a:t>Convertir una variable cuantitativa en categórica (cualitativa)</a:t>
            </a:r>
          </a:p>
          <a:p>
            <a:pPr marL="0" indent="0">
              <a:buNone/>
            </a:pPr>
            <a:endParaRPr lang="es-ES" sz="1600" dirty="0"/>
          </a:p>
          <a:p>
            <a:endParaRPr lang="es-ES" sz="1600" dirty="0" smtClean="0"/>
          </a:p>
          <a:p>
            <a:r>
              <a:rPr lang="es-ES" sz="1600" dirty="0" smtClean="0"/>
              <a:t>Convertir una variable cualitativa en otra cualitativa pero con menos categorías</a:t>
            </a:r>
            <a:endParaRPr lang="es-MX" sz="160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17</a:t>
            </a:fld>
            <a:endParaRPr lang="es-ES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/>
          </p:nvPr>
        </p:nvGraphicFramePr>
        <p:xfrm>
          <a:off x="3998879" y="1412776"/>
          <a:ext cx="1117600" cy="1952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600"/>
              </a:tblGrid>
              <a:tr h="238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u="none" strike="noStrike" dirty="0">
                          <a:effectLst/>
                        </a:rPr>
                        <a:t>Valor hogar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203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259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371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427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539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716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772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828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Flecha derecha 8"/>
          <p:cNvSpPr/>
          <p:nvPr/>
        </p:nvSpPr>
        <p:spPr>
          <a:xfrm>
            <a:off x="5364088" y="2132856"/>
            <a:ext cx="360040" cy="64807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/>
          </p:nvPr>
        </p:nvGraphicFramePr>
        <p:xfrm>
          <a:off x="5940152" y="2304678"/>
          <a:ext cx="2008957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017"/>
                <a:gridCol w="600970"/>
                <a:gridCol w="600970"/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Nivel de valor de la vivienda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li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 err="1">
                          <a:effectLst/>
                        </a:rPr>
                        <a:t>ls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</a:rPr>
                        <a:t>Bajo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203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>
                          <a:effectLst/>
                        </a:rPr>
                        <a:t>2013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</a:rPr>
                        <a:t>Medio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>
                          <a:effectLst/>
                        </a:rPr>
                        <a:t>2013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>
                          <a:effectLst/>
                        </a:rPr>
                        <a:t>3822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 dirty="0">
                          <a:effectLst/>
                        </a:rPr>
                        <a:t>Alto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>
                          <a:effectLst/>
                        </a:rPr>
                        <a:t>3822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5632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5940152" y="1714500"/>
          <a:ext cx="16002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k=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1810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r=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4427984" y="4101857"/>
          <a:ext cx="4359816" cy="11580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4977"/>
                <a:gridCol w="544977"/>
                <a:gridCol w="638238"/>
                <a:gridCol w="451716"/>
                <a:gridCol w="544977"/>
                <a:gridCol w="544977"/>
                <a:gridCol w="544977"/>
                <a:gridCol w="544977"/>
              </a:tblGrid>
              <a:tr h="23160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Tipo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160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Tele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NA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Plasma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LCD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LED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OLED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varios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total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60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u="none" strike="noStrike">
                          <a:effectLst/>
                        </a:rPr>
                        <a:t>No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3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60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u="none" strike="noStrike">
                          <a:effectLst/>
                        </a:rPr>
                        <a:t>Si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u="none" strike="noStrike">
                          <a:effectLst/>
                        </a:rPr>
                        <a:t>25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57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60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u="none" strike="noStrike" dirty="0">
                          <a:effectLst/>
                        </a:rPr>
                        <a:t>Total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4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17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25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60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Flecha derecha 11"/>
          <p:cNvSpPr/>
          <p:nvPr/>
        </p:nvSpPr>
        <p:spPr>
          <a:xfrm>
            <a:off x="3701788" y="4293096"/>
            <a:ext cx="360040" cy="64807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7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6</a:t>
            </a:r>
            <a:r>
              <a:rPr lang="es-ES" sz="2800" dirty="0" smtClean="0"/>
              <a:t>. Ejercicio integrador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rgbClr val="FDEADA"/>
          </a:solidFill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s-ES" sz="1800" dirty="0" smtClean="0"/>
              <a:t>Buscar los datos del Censo Económico 2014</a:t>
            </a:r>
          </a:p>
          <a:p>
            <a:pPr>
              <a:buFont typeface="+mj-lt"/>
              <a:buAutoNum type="arabicPeriod"/>
            </a:pPr>
            <a:r>
              <a:rPr lang="es-ES" sz="1800" dirty="0" smtClean="0"/>
              <a:t>Armar una base de datos con las siguientes variables 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Rama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Número de unidades económicas</a:t>
            </a:r>
          </a:p>
          <a:p>
            <a:pPr lvl="1">
              <a:buFont typeface="+mj-lt"/>
              <a:buAutoNum type="arabicPeriod"/>
            </a:pPr>
            <a:r>
              <a:rPr lang="es-ES" sz="1800" dirty="0"/>
              <a:t>P</a:t>
            </a:r>
            <a:r>
              <a:rPr lang="es-ES" sz="1800" dirty="0" smtClean="0"/>
              <a:t>ersonal ocupado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Total remuneraciones 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Valor agredo censal bruto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Inversión total </a:t>
            </a:r>
          </a:p>
          <a:p>
            <a:pPr>
              <a:buFont typeface="+mj-lt"/>
              <a:buAutoNum type="arabicPeriod"/>
            </a:pPr>
            <a:r>
              <a:rPr lang="es-ES" sz="1800" dirty="0" smtClean="0"/>
              <a:t>Con la variable de personal ocupado, valor agregado censal bruto y total remuneraciones generar las siguientes variables: 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Tamaño de empresa – variable cualitativa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Productividad personal - variable cuantitativa</a:t>
            </a:r>
          </a:p>
          <a:p>
            <a:pPr lvl="1">
              <a:buFont typeface="+mj-lt"/>
              <a:buAutoNum type="arabicPeriod"/>
            </a:pPr>
            <a:r>
              <a:rPr lang="es-ES" sz="1800" dirty="0" smtClean="0"/>
              <a:t>Clasificación de productividad empresarial - variable cualitativa</a:t>
            </a:r>
          </a:p>
          <a:p>
            <a:pPr>
              <a:buFont typeface="+mj-lt"/>
              <a:buAutoNum type="arabicPeriod"/>
            </a:pPr>
            <a:r>
              <a:rPr lang="es-ES" sz="1800" dirty="0" smtClean="0"/>
              <a:t>Por cada una de las variables realizar: gráficas de datos desagrupados, agrupamiento de datos, gráficos de datos agrupados y tablas de contingencia. </a:t>
            </a:r>
          </a:p>
          <a:p>
            <a:pPr>
              <a:buFont typeface="+mj-lt"/>
              <a:buAutoNum type="arabicPeriod"/>
            </a:pPr>
            <a:endParaRPr lang="es-MX" sz="160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09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/>
              <a:t>Lind</a:t>
            </a:r>
            <a:r>
              <a:rPr lang="es-MX" sz="2800" dirty="0" smtClean="0"/>
              <a:t>, D.; </a:t>
            </a:r>
            <a:r>
              <a:rPr lang="es-MX" sz="2800" dirty="0" err="1" smtClean="0"/>
              <a:t>Marchal</a:t>
            </a:r>
            <a:r>
              <a:rPr lang="es-MX" sz="2800" dirty="0" smtClean="0"/>
              <a:t>, W. &amp; </a:t>
            </a:r>
            <a:r>
              <a:rPr lang="es-MX" sz="2800" dirty="0" err="1" smtClean="0"/>
              <a:t>Wathen</a:t>
            </a:r>
            <a:r>
              <a:rPr lang="es-MX" sz="2800" dirty="0" smtClean="0"/>
              <a:t>, S. </a:t>
            </a:r>
            <a:r>
              <a:rPr lang="es-MX" sz="2800" dirty="0"/>
              <a:t>(2000). Estadística aplicada a los negocios y la </a:t>
            </a:r>
            <a:r>
              <a:rPr lang="es-MX" sz="2800" dirty="0" smtClean="0"/>
              <a:t>economía, Ed. Mc Graw Hill.</a:t>
            </a:r>
          </a:p>
          <a:p>
            <a:r>
              <a:rPr lang="es-MX" sz="2800" dirty="0" smtClean="0"/>
              <a:t>Aguirre, V.; Alegría, A., </a:t>
            </a:r>
            <a:r>
              <a:rPr lang="es-MX" sz="2800" dirty="0" err="1" smtClean="0"/>
              <a:t>Artaloitia</a:t>
            </a:r>
            <a:r>
              <a:rPr lang="es-MX" sz="2800" dirty="0" smtClean="0"/>
              <a:t> B. (2006). Fundamentos de probabilidad y estadística. Ed. </a:t>
            </a:r>
            <a:r>
              <a:rPr lang="es-MX" sz="2800" dirty="0" err="1" smtClean="0"/>
              <a:t>Just</a:t>
            </a:r>
            <a:r>
              <a:rPr lang="es-MX" sz="2800" dirty="0" smtClean="0"/>
              <a:t> in Time </a:t>
            </a:r>
            <a:r>
              <a:rPr lang="es-MX" sz="2800" dirty="0" err="1" smtClean="0"/>
              <a:t>Press</a:t>
            </a:r>
            <a:r>
              <a:rPr lang="es-MX" sz="2800" dirty="0" smtClean="0"/>
              <a:t>. </a:t>
            </a:r>
            <a:endParaRPr lang="es-ES" sz="2800" dirty="0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4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Administración</a:t>
            </a:r>
          </a:p>
          <a:p>
            <a:pPr marL="457200" lvl="1" indent="0">
              <a:buNone/>
            </a:pP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Distribución de frecuencias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María </a:t>
            </a:r>
            <a:r>
              <a:rPr lang="es-ES" dirty="0">
                <a:latin typeface="Arial" pitchFamily="34" charset="0"/>
                <a:cs typeface="Arial" pitchFamily="34" charset="0"/>
              </a:rPr>
              <a:t>Dolores Martínez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García,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Blanca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Cecilia Salazar Hernández 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agosto-diciembre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56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sz="3200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3200" b="1" u="sng" dirty="0" err="1" smtClean="0">
                <a:latin typeface="Arial" pitchFamily="34" charset="0"/>
                <a:cs typeface="Arial" pitchFamily="34" charset="0"/>
              </a:rPr>
              <a:t>Distribución</a:t>
            </a:r>
            <a:r>
              <a:rPr lang="fr-FR" sz="3200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fr-FR" sz="3200" b="1" u="sng" dirty="0" err="1" smtClean="0">
                <a:latin typeface="Arial" pitchFamily="34" charset="0"/>
                <a:cs typeface="Arial" pitchFamily="34" charset="0"/>
              </a:rPr>
              <a:t>frecuencia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1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34000"/>
              </a:lnSpc>
              <a:spcBef>
                <a:spcPts val="600"/>
              </a:spcBef>
              <a:buNone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Basic </a:t>
            </a:r>
            <a:r>
              <a:rPr lang="en-US" sz="9600" dirty="0">
                <a:latin typeface="Arial" pitchFamily="34" charset="0"/>
                <a:cs typeface="Arial" pitchFamily="34" charset="0"/>
              </a:rPr>
              <a:t>analysis of information begin with visual displays, these let us to </a:t>
            </a:r>
            <a:r>
              <a:rPr lang="en-US" sz="9600" dirty="0" err="1">
                <a:latin typeface="Arial" pitchFamily="34" charset="0"/>
                <a:cs typeface="Arial" pitchFamily="34" charset="0"/>
              </a:rPr>
              <a:t>organise</a:t>
            </a:r>
            <a:r>
              <a:rPr lang="en-US" sz="9600" dirty="0">
                <a:latin typeface="Arial" pitchFamily="34" charset="0"/>
                <a:cs typeface="Arial" pitchFamily="34" charset="0"/>
              </a:rPr>
              <a:t> and perform </a:t>
            </a:r>
            <a:r>
              <a:rPr lang="en-US" sz="9600" dirty="0" err="1">
                <a:latin typeface="Arial" pitchFamily="34" charset="0"/>
                <a:cs typeface="Arial" pitchFamily="34" charset="0"/>
              </a:rPr>
              <a:t>frecuency</a:t>
            </a:r>
            <a:r>
              <a:rPr lang="en-US" sz="9600" dirty="0">
                <a:latin typeface="Arial" pitchFamily="34" charset="0"/>
                <a:cs typeface="Arial" pitchFamily="34" charset="0"/>
              </a:rPr>
              <a:t> counts. Also we can use graphics and tables to present the information, all these tools can be more useful, when we want to interpret data easily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9600" dirty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34000"/>
              </a:lnSpc>
              <a:spcBef>
                <a:spcPts val="600"/>
              </a:spcBef>
              <a:buNone/>
            </a:pPr>
            <a:r>
              <a:rPr lang="fr-FR" sz="9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9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9600" dirty="0" err="1" smtClean="0">
                <a:latin typeface="Arial" pitchFamily="34" charset="0"/>
                <a:cs typeface="Arial" pitchFamily="34" charset="0"/>
              </a:rPr>
              <a:t>frecuency</a:t>
            </a:r>
            <a:r>
              <a:rPr lang="fr-FR" sz="9600" dirty="0" smtClean="0">
                <a:latin typeface="Arial" pitchFamily="34" charset="0"/>
                <a:cs typeface="Arial" pitchFamily="34" charset="0"/>
              </a:rPr>
              <a:t> distribution, </a:t>
            </a:r>
            <a:r>
              <a:rPr lang="fr-FR" sz="9600" dirty="0" err="1" smtClean="0">
                <a:latin typeface="Arial" pitchFamily="34" charset="0"/>
                <a:cs typeface="Arial" pitchFamily="34" charset="0"/>
              </a:rPr>
              <a:t>discrete</a:t>
            </a:r>
            <a:r>
              <a:rPr lang="fr-FR" sz="9600" dirty="0" smtClean="0">
                <a:latin typeface="Arial" pitchFamily="34" charset="0"/>
                <a:cs typeface="Arial" pitchFamily="34" charset="0"/>
              </a:rPr>
              <a:t> variables, continuos variables and </a:t>
            </a:r>
            <a:r>
              <a:rPr lang="fr-FR" sz="9600" dirty="0" err="1" smtClean="0">
                <a:latin typeface="Arial" pitchFamily="34" charset="0"/>
                <a:cs typeface="Arial" pitchFamily="34" charset="0"/>
              </a:rPr>
              <a:t>graphics</a:t>
            </a:r>
            <a:r>
              <a:rPr lang="fr-FR" sz="9600" dirty="0" smtClean="0">
                <a:latin typeface="Arial" pitchFamily="34" charset="0"/>
                <a:cs typeface="Arial" pitchFamily="34" charset="0"/>
              </a:rPr>
              <a:t>. </a:t>
            </a:r>
            <a:endParaRPr lang="es-MX" sz="9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fecha 1"/>
          <p:cNvSpPr>
            <a:spLocks noGrp="1"/>
          </p:cNvSpPr>
          <p:nvPr>
            <p:ph type="dt" sz="half" idx="10"/>
          </p:nvPr>
        </p:nvSpPr>
        <p:spPr>
          <a:xfrm>
            <a:off x="971600" y="6520259"/>
            <a:ext cx="2133600" cy="365125"/>
          </a:xfrm>
        </p:spPr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476600" y="6525344"/>
            <a:ext cx="2895600" cy="365125"/>
          </a:xfrm>
        </p:spPr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1</a:t>
            </a:r>
            <a:r>
              <a:rPr lang="es-ES" sz="2800" dirty="0" smtClean="0"/>
              <a:t>. Distribución de frecuencias</a:t>
            </a:r>
            <a:endParaRPr lang="es-MX" sz="28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1511660" y="1844824"/>
            <a:ext cx="7355160" cy="4525963"/>
          </a:xfrm>
        </p:spPr>
        <p:txBody>
          <a:bodyPr>
            <a:normAutofit fontScale="70000" lnSpcReduction="20000"/>
          </a:bodyPr>
          <a:lstStyle/>
          <a:p>
            <a:r>
              <a:rPr lang="es-ES" dirty="0">
                <a:solidFill>
                  <a:schemeClr val="tx1"/>
                </a:solidFill>
              </a:rPr>
              <a:t>Caracterizar la variedad de valores que toma una variable sobre la población es a través de la </a:t>
            </a:r>
            <a:r>
              <a:rPr lang="es-ES" b="1" u="sng" dirty="0">
                <a:solidFill>
                  <a:schemeClr val="tx1"/>
                </a:solidFill>
              </a:rPr>
              <a:t>frecuencia</a:t>
            </a:r>
            <a:r>
              <a:rPr lang="es-ES" dirty="0">
                <a:solidFill>
                  <a:schemeClr val="tx1"/>
                </a:solidFill>
              </a:rPr>
              <a:t> con la que ocurren dichos valores.</a:t>
            </a:r>
          </a:p>
          <a:p>
            <a:r>
              <a:rPr lang="es-ES" dirty="0">
                <a:solidFill>
                  <a:schemeClr val="tx1"/>
                </a:solidFill>
              </a:rPr>
              <a:t>Distribución del conjunto de datos  </a:t>
            </a:r>
          </a:p>
          <a:p>
            <a:r>
              <a:rPr lang="es-ES" dirty="0">
                <a:solidFill>
                  <a:schemeClr val="tx1"/>
                </a:solidFill>
              </a:rPr>
              <a:t>Tablas de frecuencia que muestra los posibles valores (categorías) de una variable junto con el número de veces que cada una de ellas es observada </a:t>
            </a:r>
          </a:p>
          <a:p>
            <a:r>
              <a:rPr lang="es-ES" dirty="0">
                <a:solidFill>
                  <a:schemeClr val="tx1"/>
                </a:solidFill>
              </a:rPr>
              <a:t>Frecuencias absolutas (</a:t>
            </a:r>
            <a:r>
              <a:rPr lang="es-ES" i="1" dirty="0">
                <a:solidFill>
                  <a:schemeClr val="tx1"/>
                </a:solidFill>
              </a:rPr>
              <a:t>f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i="1" baseline="-25000" dirty="0">
                <a:solidFill>
                  <a:schemeClr val="tx1"/>
                </a:solidFill>
              </a:rPr>
              <a:t>i</a:t>
            </a:r>
            <a:r>
              <a:rPr lang="es-ES" dirty="0">
                <a:solidFill>
                  <a:schemeClr val="tx1"/>
                </a:solidFill>
              </a:rPr>
              <a:t>) y frecuencias absolutas (</a:t>
            </a:r>
            <a:r>
              <a:rPr lang="es-ES" i="1" dirty="0">
                <a:solidFill>
                  <a:schemeClr val="tx1"/>
                </a:solidFill>
              </a:rPr>
              <a:t>p</a:t>
            </a:r>
            <a:r>
              <a:rPr lang="es-ES" i="1" baseline="-25000" dirty="0">
                <a:solidFill>
                  <a:schemeClr val="tx1"/>
                </a:solidFill>
              </a:rPr>
              <a:t>i</a:t>
            </a:r>
            <a:r>
              <a:rPr lang="es-ES" dirty="0">
                <a:solidFill>
                  <a:schemeClr val="tx1"/>
                </a:solidFill>
              </a:rPr>
              <a:t>)</a:t>
            </a:r>
          </a:p>
          <a:p>
            <a:r>
              <a:rPr lang="es-ES" dirty="0">
                <a:solidFill>
                  <a:schemeClr val="tx1"/>
                </a:solidFill>
              </a:rPr>
              <a:t>Se busca que proporcione un perfil similar a la de la población de donde se tomó.</a:t>
            </a:r>
          </a:p>
          <a:p>
            <a:r>
              <a:rPr lang="es-ES" dirty="0">
                <a:solidFill>
                  <a:schemeClr val="tx1"/>
                </a:solidFill>
              </a:rPr>
              <a:t>Representación gráfica de las frecuencias poblacionales se le denomina curva de la distribución de frecuencia poblacional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Marcador de fecha 1"/>
          <p:cNvSpPr>
            <a:spLocks noGrp="1"/>
          </p:cNvSpPr>
          <p:nvPr>
            <p:ph type="dt" sz="half" idx="10"/>
          </p:nvPr>
        </p:nvSpPr>
        <p:spPr>
          <a:xfrm>
            <a:off x="1124000" y="6515174"/>
            <a:ext cx="2133600" cy="365125"/>
          </a:xfrm>
        </p:spPr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7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629000" y="6520259"/>
            <a:ext cx="2895600" cy="365125"/>
          </a:xfrm>
        </p:spPr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20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2</a:t>
            </a:r>
            <a:r>
              <a:rPr lang="es-ES" sz="2800" dirty="0" smtClean="0"/>
              <a:t>. Distribución de frecuencias</a:t>
            </a:r>
            <a:br>
              <a:rPr lang="es-ES" sz="2800" dirty="0" smtClean="0"/>
            </a:br>
            <a:r>
              <a:rPr lang="es-ES" sz="2800" dirty="0" smtClean="0"/>
              <a:t>Variables cualitativas</a:t>
            </a:r>
            <a:endParaRPr lang="es-MX" sz="2800" dirty="0"/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3287"/>
              </p:ext>
            </p:extLst>
          </p:nvPr>
        </p:nvGraphicFramePr>
        <p:xfrm>
          <a:off x="1378868" y="1988840"/>
          <a:ext cx="7153571" cy="43326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3937"/>
                <a:gridCol w="3645115"/>
                <a:gridCol w="20545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Variable</a:t>
                      </a:r>
                      <a:endParaRPr lang="es-MX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Descripción</a:t>
                      </a:r>
                      <a:endParaRPr lang="es-MX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categorías</a:t>
                      </a:r>
                      <a:endParaRPr lang="es-MX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Colonia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Colonia al que</a:t>
                      </a:r>
                      <a:r>
                        <a:rPr lang="es-ES" sz="1600" baseline="0" dirty="0" smtClean="0"/>
                        <a:t> pertenece el hogar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Norte</a:t>
                      </a:r>
                    </a:p>
                    <a:p>
                      <a:r>
                        <a:rPr lang="es-ES" sz="1600" dirty="0" smtClean="0"/>
                        <a:t>Sur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Teles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Número de televisores en el</a:t>
                      </a:r>
                      <a:r>
                        <a:rPr lang="es-ES" sz="1600" baseline="0" dirty="0" smtClean="0"/>
                        <a:t> hogar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Horas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u="none" strike="noStrike" dirty="0">
                          <a:effectLst/>
                        </a:rPr>
                        <a:t>Número total de horas/semana frente a televisor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Adultos</a:t>
                      </a:r>
                      <a:endParaRPr lang="es-E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Número de adultos en el hogar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Niños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Número de niños en el hogar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Renta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Cantidad</a:t>
                      </a:r>
                      <a:r>
                        <a:rPr lang="es-ES" sz="1600" baseline="0" dirty="0" smtClean="0"/>
                        <a:t> máxima dispuesta a pagar 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Tipo de tele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Tipo de televisor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Plasma,</a:t>
                      </a:r>
                      <a:r>
                        <a:rPr lang="es-ES" sz="1600" baseline="0" dirty="0" smtClean="0"/>
                        <a:t> LCD, </a:t>
                      </a:r>
                    </a:p>
                    <a:p>
                      <a:r>
                        <a:rPr lang="es-ES" sz="1600" baseline="0" dirty="0" smtClean="0"/>
                        <a:t>LED, OLED</a:t>
                      </a:r>
                    </a:p>
                    <a:p>
                      <a:r>
                        <a:rPr lang="es-ES" sz="1600" baseline="0" dirty="0" smtClean="0"/>
                        <a:t>No aplica, Varios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Valor hogar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Valor catastral del hogar en miles de pesos</a:t>
                      </a:r>
                      <a:r>
                        <a:rPr lang="es-ES" sz="1600" baseline="0" dirty="0" smtClean="0"/>
                        <a:t> 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63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8200" y="377825"/>
            <a:ext cx="7772400" cy="1143000"/>
          </a:xfrm>
        </p:spPr>
        <p:txBody>
          <a:bodyPr>
            <a:normAutofit/>
          </a:bodyPr>
          <a:lstStyle/>
          <a:p>
            <a:pPr algn="r"/>
            <a:r>
              <a:rPr lang="es-ES" sz="2800" dirty="0"/>
              <a:t>2. Distribución de frecuencias</a:t>
            </a:r>
            <a:br>
              <a:rPr lang="es-ES" sz="2800" dirty="0"/>
            </a:br>
            <a:r>
              <a:rPr lang="es-ES" sz="2800" dirty="0"/>
              <a:t>Variables cualitativas</a:t>
            </a:r>
            <a:endParaRPr lang="es-MX" sz="28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6</a:t>
            </a:fld>
            <a:endParaRPr lang="es-ES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601141"/>
              </p:ext>
            </p:extLst>
          </p:nvPr>
        </p:nvGraphicFramePr>
        <p:xfrm>
          <a:off x="1532383" y="1511134"/>
          <a:ext cx="3888433" cy="18722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0404"/>
                <a:gridCol w="1390753"/>
                <a:gridCol w="567655"/>
                <a:gridCol w="1059621"/>
              </a:tblGrid>
              <a:tr h="391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Categoría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>
                          <a:effectLst/>
                        </a:rPr>
                        <a:t>Conteo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f </a:t>
                      </a:r>
                      <a:r>
                        <a:rPr lang="es-MX" sz="1200" u="none" strike="noStrike" baseline="-25000" dirty="0">
                          <a:effectLst/>
                        </a:rPr>
                        <a:t>i</a:t>
                      </a:r>
                      <a:endParaRPr lang="es-MX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>
                          <a:effectLst/>
                        </a:rPr>
                        <a:t>p</a:t>
                      </a:r>
                      <a:r>
                        <a:rPr lang="es-MX" sz="1200" u="none" strike="noStrike" baseline="-25000">
                          <a:effectLst/>
                        </a:rPr>
                        <a:t>i</a:t>
                      </a:r>
                      <a:endParaRPr lang="es-MX" sz="12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158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>
                          <a:effectLst/>
                        </a:rPr>
                        <a:t>No aplica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 dirty="0">
                          <a:effectLst/>
                        </a:rPr>
                        <a:t>3.33%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158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>
                          <a:effectLst/>
                        </a:rPr>
                        <a:t>Plasma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>
                          <a:effectLst/>
                        </a:rPr>
                        <a:t>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6.67%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158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>
                          <a:effectLst/>
                        </a:rPr>
                        <a:t>LCD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18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 dirty="0">
                          <a:effectLst/>
                        </a:rPr>
                        <a:t>30.00%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158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>
                          <a:effectLst/>
                        </a:rPr>
                        <a:t>LED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26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43.33%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158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>
                          <a:effectLst/>
                        </a:rPr>
                        <a:t>OLED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11.67%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158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>
                          <a:effectLst/>
                        </a:rPr>
                        <a:t>Varios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</a:rPr>
                        <a:t>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5.00%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11585"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 dirty="0">
                          <a:effectLst/>
                        </a:rPr>
                        <a:t>60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200" u="none" strike="noStrike" dirty="0">
                          <a:effectLst/>
                        </a:rPr>
                        <a:t>100.00%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147215"/>
              </p:ext>
            </p:extLst>
          </p:nvPr>
        </p:nvGraphicFramePr>
        <p:xfrm>
          <a:off x="5714256" y="3766211"/>
          <a:ext cx="309634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1460375" y="1023736"/>
            <a:ext cx="410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Tabla 1.1 Tabla de frecuencia para la variable: tipo de televisor</a:t>
            </a:r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899047"/>
              </p:ext>
            </p:extLst>
          </p:nvPr>
        </p:nvGraphicFramePr>
        <p:xfrm>
          <a:off x="1187624" y="3429000"/>
          <a:ext cx="358693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2. Distribución de frecuencias</a:t>
            </a:r>
            <a:br>
              <a:rPr lang="es-ES" sz="2800" dirty="0"/>
            </a:br>
            <a:r>
              <a:rPr lang="es-ES" sz="2800" dirty="0"/>
              <a:t>Variables cualitativas</a:t>
            </a:r>
            <a:endParaRPr lang="es-MX" sz="28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7</a:t>
            </a:fld>
            <a:endParaRPr lang="es-ES"/>
          </a:p>
        </p:txBody>
      </p:sp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370839"/>
              </p:ext>
            </p:extLst>
          </p:nvPr>
        </p:nvGraphicFramePr>
        <p:xfrm>
          <a:off x="5230416" y="3573016"/>
          <a:ext cx="34563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105263"/>
              </p:ext>
            </p:extLst>
          </p:nvPr>
        </p:nvGraphicFramePr>
        <p:xfrm>
          <a:off x="1232992" y="3638698"/>
          <a:ext cx="3744416" cy="2346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60931"/>
              </p:ext>
            </p:extLst>
          </p:nvPr>
        </p:nvGraphicFramePr>
        <p:xfrm>
          <a:off x="1979712" y="1427437"/>
          <a:ext cx="6048670" cy="204216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9734"/>
                <a:gridCol w="1209734"/>
                <a:gridCol w="1209734"/>
                <a:gridCol w="1209734"/>
                <a:gridCol w="1209734"/>
              </a:tblGrid>
              <a:tr h="110398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Colonia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Colonia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2707">
                <a:tc>
                  <a:txBody>
                    <a:bodyPr/>
                    <a:lstStyle/>
                    <a:p>
                      <a:pPr algn="ctr" fontAlgn="ctr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Norte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>
                          <a:effectLst/>
                        </a:rPr>
                        <a:t>Sur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Norte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effectLst/>
                        </a:rPr>
                        <a:t>Sur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027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Categoría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f</a:t>
                      </a:r>
                      <a:r>
                        <a:rPr lang="es-MX" sz="1200" u="none" strike="noStrike" baseline="-25000">
                          <a:effectLst/>
                        </a:rPr>
                        <a:t>i</a:t>
                      </a:r>
                      <a:endParaRPr lang="es-MX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f</a:t>
                      </a:r>
                      <a:r>
                        <a:rPr lang="es-MX" sz="1200" u="none" strike="noStrike" baseline="-25000">
                          <a:effectLst/>
                        </a:rPr>
                        <a:t>i</a:t>
                      </a:r>
                      <a:endParaRPr lang="es-MX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P</a:t>
                      </a:r>
                      <a:r>
                        <a:rPr lang="es-MX" sz="1200" u="none" strike="noStrike" baseline="-25000">
                          <a:effectLst/>
                        </a:rPr>
                        <a:t>i</a:t>
                      </a:r>
                      <a:endParaRPr lang="es-MX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P</a:t>
                      </a:r>
                      <a:r>
                        <a:rPr lang="es-MX" sz="1200" u="none" strike="noStrike" baseline="-25000">
                          <a:effectLst/>
                        </a:rPr>
                        <a:t>i</a:t>
                      </a:r>
                      <a:endParaRPr lang="es-MX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u="none" strike="noStrike">
                          <a:effectLst/>
                        </a:rPr>
                        <a:t>No aplica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7%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u="none" strike="noStrike">
                          <a:effectLst/>
                        </a:rPr>
                        <a:t>Plasma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10%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u="none" strike="noStrike">
                          <a:effectLst/>
                        </a:rPr>
                        <a:t>LCD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20%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37%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u="none" strike="noStrike">
                          <a:effectLst/>
                        </a:rPr>
                        <a:t>LED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43%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40%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u="none" strike="noStrike">
                          <a:effectLst/>
                        </a:rPr>
                        <a:t>OLED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20%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7%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u="none" strike="noStrike">
                          <a:effectLst/>
                        </a:rPr>
                        <a:t>Varios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7%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u="none" strike="noStrike">
                          <a:effectLst/>
                        </a:rPr>
                        <a:t>Total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30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30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100%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100%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52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3</a:t>
            </a:r>
            <a:r>
              <a:rPr lang="es-ES" sz="2800" dirty="0" smtClean="0"/>
              <a:t>. Distribución de frecuencias</a:t>
            </a:r>
            <a:br>
              <a:rPr lang="es-ES" sz="2800" dirty="0" smtClean="0"/>
            </a:br>
            <a:r>
              <a:rPr lang="es-ES" sz="2800" dirty="0" smtClean="0"/>
              <a:t>variables cuantitativas</a:t>
            </a:r>
            <a:endParaRPr lang="es-MX" sz="2800" dirty="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1376597" y="2124602"/>
            <a:ext cx="3197531" cy="37673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u="sng" dirty="0" smtClean="0"/>
              <a:t>Diagrama de puntos</a:t>
            </a:r>
          </a:p>
          <a:p>
            <a:r>
              <a:rPr lang="es-ES" dirty="0" smtClean="0"/>
              <a:t>Se aprecia el número de veces que se presenta cada medición de un conjunto de datos</a:t>
            </a:r>
          </a:p>
          <a:p>
            <a:r>
              <a:rPr lang="es-ES" dirty="0" smtClean="0"/>
              <a:t>Se pueden apreciar:</a:t>
            </a:r>
          </a:p>
          <a:p>
            <a:pPr lvl="1"/>
            <a:r>
              <a:rPr lang="es-ES" dirty="0" smtClean="0"/>
              <a:t>Observaciones atípicas</a:t>
            </a:r>
          </a:p>
          <a:p>
            <a:pPr lvl="1"/>
            <a:r>
              <a:rPr lang="es-ES" dirty="0" smtClean="0"/>
              <a:t>Huecos</a:t>
            </a:r>
          </a:p>
          <a:p>
            <a:pPr lvl="1"/>
            <a:r>
              <a:rPr lang="es-ES" dirty="0" smtClean="0"/>
              <a:t>Perfil de la distribución</a:t>
            </a:r>
          </a:p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8</a:t>
            </a:fld>
            <a:endParaRPr lang="es-ES"/>
          </a:p>
        </p:txBody>
      </p:sp>
      <p:grpSp>
        <p:nvGrpSpPr>
          <p:cNvPr id="9" name="Grupo 8"/>
          <p:cNvGrpSpPr/>
          <p:nvPr/>
        </p:nvGrpSpPr>
        <p:grpSpPr>
          <a:xfrm>
            <a:off x="4874776" y="2336130"/>
            <a:ext cx="3874148" cy="3059756"/>
            <a:chOff x="4874776" y="2336130"/>
            <a:chExt cx="3874148" cy="3059756"/>
          </a:xfrm>
        </p:grpSpPr>
        <p:cxnSp>
          <p:nvCxnSpPr>
            <p:cNvPr id="13" name="Conector recto 12"/>
            <p:cNvCxnSpPr/>
            <p:nvPr/>
          </p:nvCxnSpPr>
          <p:spPr>
            <a:xfrm>
              <a:off x="5025350" y="4810614"/>
              <a:ext cx="5760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>
              <a:off x="5601414" y="473860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uadroTexto 14"/>
            <p:cNvSpPr txBox="1"/>
            <p:nvPr/>
          </p:nvSpPr>
          <p:spPr>
            <a:xfrm>
              <a:off x="6510659" y="5016186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300</a:t>
              </a:r>
              <a:endParaRPr lang="es-MX" dirty="0"/>
            </a:p>
          </p:txBody>
        </p:sp>
        <p:cxnSp>
          <p:nvCxnSpPr>
            <p:cNvPr id="16" name="Conector recto 15"/>
            <p:cNvCxnSpPr/>
            <p:nvPr/>
          </p:nvCxnSpPr>
          <p:spPr>
            <a:xfrm>
              <a:off x="5025350" y="473860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/>
            <p:cNvSpPr txBox="1"/>
            <p:nvPr/>
          </p:nvSpPr>
          <p:spPr>
            <a:xfrm>
              <a:off x="8218009" y="4955413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600</a:t>
              </a:r>
              <a:endParaRPr lang="es-MX" dirty="0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4875309" y="502655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/>
                <a:t>0</a:t>
              </a:r>
              <a:endParaRPr lang="es-MX" dirty="0"/>
            </a:p>
          </p:txBody>
        </p:sp>
        <p:cxnSp>
          <p:nvCxnSpPr>
            <p:cNvPr id="19" name="Conector recto 18"/>
            <p:cNvCxnSpPr/>
            <p:nvPr/>
          </p:nvCxnSpPr>
          <p:spPr>
            <a:xfrm>
              <a:off x="5601414" y="4810614"/>
              <a:ext cx="5760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6177478" y="473860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6177478" y="4810614"/>
              <a:ext cx="5760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6753542" y="473860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6753542" y="4810614"/>
              <a:ext cx="5760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>
            <a:xfrm>
              <a:off x="7329606" y="473860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7329606" y="4810614"/>
              <a:ext cx="5760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/>
          </p:nvCxnSpPr>
          <p:spPr>
            <a:xfrm>
              <a:off x="7905670" y="473860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/>
            <p:cNvCxnSpPr/>
            <p:nvPr/>
          </p:nvCxnSpPr>
          <p:spPr>
            <a:xfrm>
              <a:off x="7905670" y="4810614"/>
              <a:ext cx="5760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/>
          </p:nvCxnSpPr>
          <p:spPr>
            <a:xfrm>
              <a:off x="8481734" y="473860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onector 28"/>
            <p:cNvSpPr/>
            <p:nvPr/>
          </p:nvSpPr>
          <p:spPr>
            <a:xfrm>
              <a:off x="4989346" y="4635389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0" name="Conector 29"/>
            <p:cNvSpPr/>
            <p:nvPr/>
          </p:nvSpPr>
          <p:spPr>
            <a:xfrm>
              <a:off x="4989346" y="452258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Conector 30"/>
            <p:cNvSpPr/>
            <p:nvPr/>
          </p:nvSpPr>
          <p:spPr>
            <a:xfrm>
              <a:off x="5817438" y="4635389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Conector 31"/>
            <p:cNvSpPr/>
            <p:nvPr/>
          </p:nvSpPr>
          <p:spPr>
            <a:xfrm>
              <a:off x="5817438" y="452258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" name="Conector 32"/>
            <p:cNvSpPr/>
            <p:nvPr/>
          </p:nvSpPr>
          <p:spPr>
            <a:xfrm>
              <a:off x="5817438" y="4419365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Conector 33"/>
            <p:cNvSpPr/>
            <p:nvPr/>
          </p:nvSpPr>
          <p:spPr>
            <a:xfrm>
              <a:off x="5817438" y="430655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5" name="Conector 34"/>
            <p:cNvSpPr/>
            <p:nvPr/>
          </p:nvSpPr>
          <p:spPr>
            <a:xfrm>
              <a:off x="5817438" y="4203341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6" name="Conector 35"/>
            <p:cNvSpPr/>
            <p:nvPr/>
          </p:nvSpPr>
          <p:spPr>
            <a:xfrm>
              <a:off x="5817438" y="4090534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7" name="Conector 36"/>
            <p:cNvSpPr/>
            <p:nvPr/>
          </p:nvSpPr>
          <p:spPr>
            <a:xfrm>
              <a:off x="5961454" y="4630510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8" name="Conector 37"/>
            <p:cNvSpPr/>
            <p:nvPr/>
          </p:nvSpPr>
          <p:spPr>
            <a:xfrm>
              <a:off x="5961454" y="4517703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9" name="Conector 38"/>
            <p:cNvSpPr/>
            <p:nvPr/>
          </p:nvSpPr>
          <p:spPr>
            <a:xfrm>
              <a:off x="5961454" y="4414486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onector 39"/>
            <p:cNvSpPr/>
            <p:nvPr/>
          </p:nvSpPr>
          <p:spPr>
            <a:xfrm>
              <a:off x="6141474" y="4632555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1" name="Conector 40"/>
            <p:cNvSpPr/>
            <p:nvPr/>
          </p:nvSpPr>
          <p:spPr>
            <a:xfrm>
              <a:off x="6141474" y="451974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2" name="Conector 41"/>
            <p:cNvSpPr/>
            <p:nvPr/>
          </p:nvSpPr>
          <p:spPr>
            <a:xfrm>
              <a:off x="6297847" y="463090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3" name="Conector 42"/>
            <p:cNvSpPr/>
            <p:nvPr/>
          </p:nvSpPr>
          <p:spPr>
            <a:xfrm>
              <a:off x="6297847" y="4518101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Conector 43"/>
            <p:cNvSpPr/>
            <p:nvPr/>
          </p:nvSpPr>
          <p:spPr>
            <a:xfrm>
              <a:off x="6297847" y="4414884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Conector 44"/>
            <p:cNvSpPr/>
            <p:nvPr/>
          </p:nvSpPr>
          <p:spPr>
            <a:xfrm>
              <a:off x="6297847" y="4302077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6" name="Conector 45"/>
            <p:cNvSpPr/>
            <p:nvPr/>
          </p:nvSpPr>
          <p:spPr>
            <a:xfrm>
              <a:off x="6297847" y="4198860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7" name="Conector 46"/>
            <p:cNvSpPr/>
            <p:nvPr/>
          </p:nvSpPr>
          <p:spPr>
            <a:xfrm>
              <a:off x="6297847" y="4086053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8" name="Conector 47"/>
            <p:cNvSpPr/>
            <p:nvPr/>
          </p:nvSpPr>
          <p:spPr>
            <a:xfrm>
              <a:off x="6421066" y="463698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9" name="Conector 48"/>
            <p:cNvSpPr/>
            <p:nvPr/>
          </p:nvSpPr>
          <p:spPr>
            <a:xfrm>
              <a:off x="6421066" y="4524175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0" name="Conector 49"/>
            <p:cNvSpPr/>
            <p:nvPr/>
          </p:nvSpPr>
          <p:spPr>
            <a:xfrm>
              <a:off x="6421066" y="442095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Conector 50"/>
            <p:cNvSpPr/>
            <p:nvPr/>
          </p:nvSpPr>
          <p:spPr>
            <a:xfrm>
              <a:off x="6421066" y="4308151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2" name="Conector 51"/>
            <p:cNvSpPr/>
            <p:nvPr/>
          </p:nvSpPr>
          <p:spPr>
            <a:xfrm>
              <a:off x="6421066" y="4204934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3" name="Conector 52"/>
            <p:cNvSpPr/>
            <p:nvPr/>
          </p:nvSpPr>
          <p:spPr>
            <a:xfrm>
              <a:off x="6421066" y="4092127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4" name="Conector 53"/>
            <p:cNvSpPr/>
            <p:nvPr/>
          </p:nvSpPr>
          <p:spPr>
            <a:xfrm>
              <a:off x="6421066" y="3994543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5" name="Conector 54"/>
            <p:cNvSpPr/>
            <p:nvPr/>
          </p:nvSpPr>
          <p:spPr>
            <a:xfrm>
              <a:off x="6421066" y="3881736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6" name="Conector 55"/>
            <p:cNvSpPr/>
            <p:nvPr/>
          </p:nvSpPr>
          <p:spPr>
            <a:xfrm>
              <a:off x="6421066" y="3778519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7" name="Conector 56"/>
            <p:cNvSpPr/>
            <p:nvPr/>
          </p:nvSpPr>
          <p:spPr>
            <a:xfrm>
              <a:off x="6421066" y="366571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8" name="Conector 57"/>
            <p:cNvSpPr/>
            <p:nvPr/>
          </p:nvSpPr>
          <p:spPr>
            <a:xfrm>
              <a:off x="6421066" y="3562495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9" name="Conector 58"/>
            <p:cNvSpPr/>
            <p:nvPr/>
          </p:nvSpPr>
          <p:spPr>
            <a:xfrm>
              <a:off x="6421066" y="344968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0" name="Conector 59"/>
            <p:cNvSpPr/>
            <p:nvPr/>
          </p:nvSpPr>
          <p:spPr>
            <a:xfrm>
              <a:off x="6421066" y="3336713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1" name="Conector 60"/>
            <p:cNvSpPr/>
            <p:nvPr/>
          </p:nvSpPr>
          <p:spPr>
            <a:xfrm>
              <a:off x="6421066" y="3223906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2" name="Conector 61"/>
            <p:cNvSpPr/>
            <p:nvPr/>
          </p:nvSpPr>
          <p:spPr>
            <a:xfrm>
              <a:off x="6421066" y="3120689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3" name="Conector 62"/>
            <p:cNvSpPr/>
            <p:nvPr/>
          </p:nvSpPr>
          <p:spPr>
            <a:xfrm>
              <a:off x="6421066" y="300788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4" name="Conector 63"/>
            <p:cNvSpPr/>
            <p:nvPr/>
          </p:nvSpPr>
          <p:spPr>
            <a:xfrm>
              <a:off x="6549875" y="463698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5" name="Conector 64"/>
            <p:cNvSpPr/>
            <p:nvPr/>
          </p:nvSpPr>
          <p:spPr>
            <a:xfrm>
              <a:off x="6549875" y="4524175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6" name="Conector 65"/>
            <p:cNvSpPr/>
            <p:nvPr/>
          </p:nvSpPr>
          <p:spPr>
            <a:xfrm>
              <a:off x="6549875" y="442095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7" name="Conector 66"/>
            <p:cNvSpPr/>
            <p:nvPr/>
          </p:nvSpPr>
          <p:spPr>
            <a:xfrm>
              <a:off x="6549875" y="4308151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8" name="Conector 67"/>
            <p:cNvSpPr/>
            <p:nvPr/>
          </p:nvSpPr>
          <p:spPr>
            <a:xfrm>
              <a:off x="6549875" y="4204934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9" name="Conector 68"/>
            <p:cNvSpPr/>
            <p:nvPr/>
          </p:nvSpPr>
          <p:spPr>
            <a:xfrm>
              <a:off x="6549875" y="4092127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0" name="Conector 69"/>
            <p:cNvSpPr/>
            <p:nvPr/>
          </p:nvSpPr>
          <p:spPr>
            <a:xfrm>
              <a:off x="6549875" y="3994543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1" name="Conector 70"/>
            <p:cNvSpPr/>
            <p:nvPr/>
          </p:nvSpPr>
          <p:spPr>
            <a:xfrm>
              <a:off x="6549875" y="3881736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Conector 71"/>
            <p:cNvSpPr/>
            <p:nvPr/>
          </p:nvSpPr>
          <p:spPr>
            <a:xfrm>
              <a:off x="6549875" y="3778519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3" name="Conector 72"/>
            <p:cNvSpPr/>
            <p:nvPr/>
          </p:nvSpPr>
          <p:spPr>
            <a:xfrm>
              <a:off x="6717538" y="4626336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4" name="Conector 73"/>
            <p:cNvSpPr/>
            <p:nvPr/>
          </p:nvSpPr>
          <p:spPr>
            <a:xfrm>
              <a:off x="6717538" y="4513529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5" name="Conector 74"/>
            <p:cNvSpPr/>
            <p:nvPr/>
          </p:nvSpPr>
          <p:spPr>
            <a:xfrm>
              <a:off x="6717538" y="441031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6" name="Conector 75"/>
            <p:cNvSpPr/>
            <p:nvPr/>
          </p:nvSpPr>
          <p:spPr>
            <a:xfrm>
              <a:off x="6717538" y="4297505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7" name="Conector 76"/>
            <p:cNvSpPr/>
            <p:nvPr/>
          </p:nvSpPr>
          <p:spPr>
            <a:xfrm>
              <a:off x="6981923" y="4626336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8" name="Conector 77"/>
            <p:cNvSpPr/>
            <p:nvPr/>
          </p:nvSpPr>
          <p:spPr>
            <a:xfrm>
              <a:off x="6981923" y="4513529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9" name="Conector 78"/>
            <p:cNvSpPr/>
            <p:nvPr/>
          </p:nvSpPr>
          <p:spPr>
            <a:xfrm>
              <a:off x="6981923" y="4410312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0" name="Conector 79"/>
            <p:cNvSpPr/>
            <p:nvPr/>
          </p:nvSpPr>
          <p:spPr>
            <a:xfrm>
              <a:off x="7125939" y="4629504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1" name="Conector 80"/>
            <p:cNvSpPr/>
            <p:nvPr/>
          </p:nvSpPr>
          <p:spPr>
            <a:xfrm>
              <a:off x="7125939" y="4516697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Conector 81"/>
            <p:cNvSpPr/>
            <p:nvPr/>
          </p:nvSpPr>
          <p:spPr>
            <a:xfrm>
              <a:off x="7125939" y="4413480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3" name="Conector 82"/>
            <p:cNvSpPr/>
            <p:nvPr/>
          </p:nvSpPr>
          <p:spPr>
            <a:xfrm>
              <a:off x="7537190" y="4627685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4" name="Conector 83"/>
            <p:cNvSpPr/>
            <p:nvPr/>
          </p:nvSpPr>
          <p:spPr>
            <a:xfrm>
              <a:off x="7537190" y="451487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Conector 84"/>
            <p:cNvSpPr/>
            <p:nvPr/>
          </p:nvSpPr>
          <p:spPr>
            <a:xfrm>
              <a:off x="8445730" y="4625324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4874776" y="2336130"/>
              <a:ext cx="2504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 smtClean="0">
                  <a:latin typeface="+mn-lt"/>
                </a:rPr>
                <a:t>Gráfica 1.5 Gráfico de puntos. </a:t>
              </a:r>
            </a:p>
            <a:p>
              <a:r>
                <a:rPr lang="es-ES" sz="1200" dirty="0" smtClean="0">
                  <a:latin typeface="+mn-lt"/>
                </a:rPr>
                <a:t>Cantidad máxima de renta</a:t>
              </a:r>
              <a:endParaRPr lang="es-MX" sz="1200" dirty="0">
                <a:latin typeface="+mn-lt"/>
              </a:endParaRP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82198" y="4256617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2</a:t>
              </a:r>
              <a:endParaRPr lang="es-MX" sz="1200" dirty="0"/>
            </a:p>
          </p:txBody>
        </p:sp>
        <p:sp>
          <p:nvSpPr>
            <p:cNvPr id="86" name="CuadroTexto 85"/>
            <p:cNvSpPr txBox="1"/>
            <p:nvPr/>
          </p:nvSpPr>
          <p:spPr>
            <a:xfrm>
              <a:off x="6200186" y="3819507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6</a:t>
              </a:r>
              <a:endParaRPr lang="es-MX" sz="1200" dirty="0"/>
            </a:p>
          </p:txBody>
        </p:sp>
        <p:sp>
          <p:nvSpPr>
            <p:cNvPr id="87" name="CuadroTexto 86"/>
            <p:cNvSpPr txBox="1"/>
            <p:nvPr/>
          </p:nvSpPr>
          <p:spPr>
            <a:xfrm>
              <a:off x="4907180" y="414395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3</a:t>
              </a:r>
              <a:endParaRPr lang="es-MX" sz="1200" dirty="0"/>
            </a:p>
          </p:txBody>
        </p:sp>
        <p:sp>
          <p:nvSpPr>
            <p:cNvPr id="88" name="CuadroTexto 87"/>
            <p:cNvSpPr txBox="1"/>
            <p:nvPr/>
          </p:nvSpPr>
          <p:spPr>
            <a:xfrm>
              <a:off x="6054485" y="424855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2</a:t>
              </a:r>
              <a:endParaRPr lang="es-MX" sz="1200" dirty="0"/>
            </a:p>
          </p:txBody>
        </p:sp>
        <p:sp>
          <p:nvSpPr>
            <p:cNvPr id="89" name="CuadroTexto 88"/>
            <p:cNvSpPr txBox="1"/>
            <p:nvPr/>
          </p:nvSpPr>
          <p:spPr>
            <a:xfrm>
              <a:off x="5735848" y="384047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6</a:t>
              </a:r>
              <a:endParaRPr lang="es-MX" sz="1200" dirty="0"/>
            </a:p>
          </p:txBody>
        </p:sp>
        <p:sp>
          <p:nvSpPr>
            <p:cNvPr id="90" name="Conector 89"/>
            <p:cNvSpPr/>
            <p:nvPr/>
          </p:nvSpPr>
          <p:spPr>
            <a:xfrm>
              <a:off x="4992954" y="4420958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1" name="Conector 90"/>
            <p:cNvSpPr/>
            <p:nvPr/>
          </p:nvSpPr>
          <p:spPr>
            <a:xfrm>
              <a:off x="5677642" y="4620157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2" name="Conector 91"/>
            <p:cNvSpPr/>
            <p:nvPr/>
          </p:nvSpPr>
          <p:spPr>
            <a:xfrm>
              <a:off x="5677642" y="4507350"/>
              <a:ext cx="72008" cy="81766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3" name="CuadroTexto 92"/>
            <p:cNvSpPr txBox="1"/>
            <p:nvPr/>
          </p:nvSpPr>
          <p:spPr>
            <a:xfrm>
              <a:off x="5879864" y="414806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3</a:t>
              </a:r>
              <a:endParaRPr lang="es-MX" sz="1200" dirty="0"/>
            </a:p>
          </p:txBody>
        </p:sp>
        <p:sp>
          <p:nvSpPr>
            <p:cNvPr id="94" name="CuadroTexto 93"/>
            <p:cNvSpPr txBox="1"/>
            <p:nvPr/>
          </p:nvSpPr>
          <p:spPr>
            <a:xfrm>
              <a:off x="6278693" y="2792217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 smtClean="0"/>
                <a:t>16</a:t>
              </a:r>
              <a:endParaRPr lang="es-MX" sz="1200" dirty="0"/>
            </a:p>
          </p:txBody>
        </p:sp>
        <p:sp>
          <p:nvSpPr>
            <p:cNvPr id="95" name="CuadroTexto 94"/>
            <p:cNvSpPr txBox="1"/>
            <p:nvPr/>
          </p:nvSpPr>
          <p:spPr>
            <a:xfrm>
              <a:off x="6465510" y="354695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 smtClean="0"/>
                <a:t>9</a:t>
              </a:r>
              <a:endParaRPr lang="es-MX" sz="1200" dirty="0"/>
            </a:p>
          </p:txBody>
        </p:sp>
        <p:sp>
          <p:nvSpPr>
            <p:cNvPr id="96" name="CuadroTexto 95"/>
            <p:cNvSpPr txBox="1"/>
            <p:nvPr/>
          </p:nvSpPr>
          <p:spPr>
            <a:xfrm>
              <a:off x="6613221" y="4066558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 smtClean="0"/>
                <a:t>4</a:t>
              </a:r>
              <a:endParaRPr lang="es-MX" sz="1200" dirty="0"/>
            </a:p>
          </p:txBody>
        </p:sp>
        <p:sp>
          <p:nvSpPr>
            <p:cNvPr id="97" name="CuadroTexto 96"/>
            <p:cNvSpPr txBox="1"/>
            <p:nvPr/>
          </p:nvSpPr>
          <p:spPr>
            <a:xfrm>
              <a:off x="6895919" y="416945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3</a:t>
              </a:r>
              <a:endParaRPr lang="es-MX" sz="1200" dirty="0"/>
            </a:p>
          </p:txBody>
        </p:sp>
        <p:sp>
          <p:nvSpPr>
            <p:cNvPr id="98" name="CuadroTexto 97"/>
            <p:cNvSpPr txBox="1"/>
            <p:nvPr/>
          </p:nvSpPr>
          <p:spPr>
            <a:xfrm>
              <a:off x="7041152" y="4177407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/>
                <a:t>3</a:t>
              </a:r>
              <a:endParaRPr lang="es-MX" sz="1200" dirty="0"/>
            </a:p>
          </p:txBody>
        </p:sp>
        <p:sp>
          <p:nvSpPr>
            <p:cNvPr id="99" name="CuadroTexto 98"/>
            <p:cNvSpPr txBox="1"/>
            <p:nvPr/>
          </p:nvSpPr>
          <p:spPr>
            <a:xfrm>
              <a:off x="7454655" y="428062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 smtClean="0"/>
                <a:t>2</a:t>
              </a:r>
              <a:endParaRPr lang="es-MX" sz="1200" dirty="0"/>
            </a:p>
          </p:txBody>
        </p:sp>
        <p:sp>
          <p:nvSpPr>
            <p:cNvPr id="100" name="CuadroTexto 99"/>
            <p:cNvSpPr txBox="1"/>
            <p:nvPr/>
          </p:nvSpPr>
          <p:spPr>
            <a:xfrm>
              <a:off x="8350929" y="4407143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 smtClean="0"/>
                <a:t>1</a:t>
              </a:r>
              <a:endParaRPr lang="es-MX" sz="1200" dirty="0"/>
            </a:p>
          </p:txBody>
        </p:sp>
      </p:grp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981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3</a:t>
            </a:r>
            <a:r>
              <a:rPr lang="es-ES" sz="2800" dirty="0" smtClean="0"/>
              <a:t>. Distribución de frecuencias</a:t>
            </a:r>
            <a:br>
              <a:rPr lang="es-ES" sz="2800" dirty="0" smtClean="0"/>
            </a:br>
            <a:r>
              <a:rPr lang="es-ES" sz="2800" dirty="0" smtClean="0"/>
              <a:t>variables cuantitativas</a:t>
            </a:r>
            <a:endParaRPr lang="es-MX" sz="28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9</a:t>
            </a:fld>
            <a:endParaRPr lang="es-ES"/>
          </a:p>
        </p:txBody>
      </p:sp>
      <p:graphicFrame>
        <p:nvGraphicFramePr>
          <p:cNvPr id="88" name="Tabla 87"/>
          <p:cNvGraphicFramePr>
            <a:graphicFrameLocks noGrp="1"/>
          </p:cNvGraphicFramePr>
          <p:nvPr>
            <p:extLst/>
          </p:nvPr>
        </p:nvGraphicFramePr>
        <p:xfrm>
          <a:off x="4427984" y="1940797"/>
          <a:ext cx="4272137" cy="1632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927"/>
                <a:gridCol w="160129"/>
                <a:gridCol w="216024"/>
                <a:gridCol w="144016"/>
                <a:gridCol w="106845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  <a:gridCol w="194188"/>
              </a:tblGrid>
              <a:tr h="233174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1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Hojas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3174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174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174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174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174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174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9" name="Tabla 88"/>
          <p:cNvGraphicFramePr>
            <a:graphicFrameLocks noGrp="1"/>
          </p:cNvGraphicFramePr>
          <p:nvPr>
            <p:extLst/>
          </p:nvPr>
        </p:nvGraphicFramePr>
        <p:xfrm>
          <a:off x="4499994" y="3953056"/>
          <a:ext cx="3960441" cy="16561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38"/>
                <a:gridCol w="144016"/>
                <a:gridCol w="144016"/>
                <a:gridCol w="144016"/>
                <a:gridCol w="108015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  <a:gridCol w="180020"/>
              </a:tblGrid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Tallo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1"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Hojas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0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0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0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0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6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9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4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4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7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8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8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8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8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2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2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2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2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2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2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2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5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6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6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6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6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3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1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1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3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3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4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4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6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8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8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4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1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1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1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1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1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6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7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7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7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9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9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5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0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effectLst/>
                        </a:rPr>
                        <a:t>8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1187624" y="1453604"/>
            <a:ext cx="3456384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u="sng" dirty="0"/>
              <a:t>Diagrama de tallo y hojas</a:t>
            </a:r>
          </a:p>
          <a:p>
            <a:r>
              <a:rPr lang="es-ES" dirty="0"/>
              <a:t>Aporta la distribución de frecuencia</a:t>
            </a:r>
          </a:p>
          <a:p>
            <a:r>
              <a:rPr lang="es-ES" dirty="0"/>
              <a:t>Permite ordenar los datos</a:t>
            </a:r>
          </a:p>
          <a:p>
            <a:r>
              <a:rPr lang="es-ES" dirty="0"/>
              <a:t>Se identifica:</a:t>
            </a:r>
          </a:p>
          <a:p>
            <a:pPr lvl="1"/>
            <a:r>
              <a:rPr lang="es-ES" dirty="0"/>
              <a:t>Que tan alejados están los datos</a:t>
            </a:r>
          </a:p>
          <a:p>
            <a:pPr lvl="1"/>
            <a:r>
              <a:rPr lang="es-ES" dirty="0"/>
              <a:t>En que valores se concentran</a:t>
            </a:r>
          </a:p>
          <a:p>
            <a:pPr lvl="1"/>
            <a:r>
              <a:rPr lang="es-ES" dirty="0"/>
              <a:t>Simetría</a:t>
            </a:r>
          </a:p>
          <a:p>
            <a:pPr lvl="1"/>
            <a:r>
              <a:rPr lang="es-ES" dirty="0"/>
              <a:t>Grupos aislados 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1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1605</Words>
  <Application>Microsoft Office PowerPoint</Application>
  <PresentationFormat>Presentación en pantalla (4:3)</PresentationFormat>
  <Paragraphs>615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Berlin Sans FB</vt:lpstr>
      <vt:lpstr>Calibri</vt:lpstr>
      <vt:lpstr>Cambria Math</vt:lpstr>
      <vt:lpstr>Times New Roman</vt:lpstr>
      <vt:lpstr>Tema de Office</vt:lpstr>
      <vt:lpstr>UNIVERSIDAD AUTÓNOMA DEL ESTADO DE HIDALGO</vt:lpstr>
      <vt:lpstr>Presentación de PowerPoint</vt:lpstr>
      <vt:lpstr>Tema: Distribución de frecuencia</vt:lpstr>
      <vt:lpstr>1. Distribución de frecuencias</vt:lpstr>
      <vt:lpstr>2. Distribución de frecuencias Variables cualitativas</vt:lpstr>
      <vt:lpstr>2. Distribución de frecuencias Variables cualitativas</vt:lpstr>
      <vt:lpstr>2. Distribución de frecuencias Variables cualitativas</vt:lpstr>
      <vt:lpstr>3. Distribución de frecuencias variables cuantitativas</vt:lpstr>
      <vt:lpstr>3. Distribución de frecuencias variables cuantitativas</vt:lpstr>
      <vt:lpstr>4. Distribución de frecuencias variables cuantitativas discretas</vt:lpstr>
      <vt:lpstr>5. Distribución de frecuencias variables cuantitativas continuas</vt:lpstr>
      <vt:lpstr>5. Distribución de frecuencias variables cuantitativas continuas</vt:lpstr>
      <vt:lpstr>5. Distribución de frecuencias variables cuantitativas continuas</vt:lpstr>
      <vt:lpstr>5. Distribución de frecuencias variables cuantitativas continuas</vt:lpstr>
      <vt:lpstr>5. Distribución de frecuencias variables cuantitativas continuas</vt:lpstr>
      <vt:lpstr>5. Distribución de frecuencias variables cuantitativas continuas</vt:lpstr>
      <vt:lpstr>6. Agrupación de variables  cualitativa</vt:lpstr>
      <vt:lpstr>6. Ejercicio integrador</vt:lpstr>
      <vt:lpstr>Referencias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38</cp:revision>
  <dcterms:created xsi:type="dcterms:W3CDTF">2014-12-12T16:57:31Z</dcterms:created>
  <dcterms:modified xsi:type="dcterms:W3CDTF">2016-10-21T19:00:43Z</dcterms:modified>
</cp:coreProperties>
</file>