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9" r:id="rId2"/>
    <p:sldId id="256" r:id="rId3"/>
    <p:sldId id="257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1" r:id="rId15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8B6B7A-DA79-450E-ACDA-9EED7A06B828}" type="datetimeFigureOut">
              <a:rPr lang="es-MX" smtClean="0"/>
              <a:t>28/09/2016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CE1EE1D-6CD8-4F6F-9AA5-E27ADF8187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62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51720" y="920791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El </a:t>
            </a:r>
            <a:r>
              <a:rPr lang="es-MX" sz="2400" b="1" i="1" dirty="0" smtClean="0"/>
              <a:t>campo de actuación </a:t>
            </a:r>
            <a:r>
              <a:rPr lang="es-MX" sz="2400" dirty="0" smtClean="0"/>
              <a:t>propio y único de la ciencia es </a:t>
            </a:r>
            <a:endParaRPr lang="es-MX" sz="2400" dirty="0"/>
          </a:p>
        </p:txBody>
      </p:sp>
      <p:sp>
        <p:nvSpPr>
          <p:cNvPr id="3" name="2 Flecha abajo"/>
          <p:cNvSpPr/>
          <p:nvPr/>
        </p:nvSpPr>
        <p:spPr>
          <a:xfrm>
            <a:off x="4427984" y="1916832"/>
            <a:ext cx="1188132" cy="1728192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44450" cap="rnd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547664" y="3778906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Realidad observable (Realidad del mundo en que vivimos)</a:t>
            </a:r>
          </a:p>
          <a:p>
            <a:endParaRPr lang="es-MX" sz="3200" b="1" dirty="0"/>
          </a:p>
          <a:p>
            <a:endParaRPr lang="es-MX" dirty="0"/>
          </a:p>
          <a:p>
            <a:r>
              <a:rPr lang="es-MX" dirty="0" smtClean="0"/>
              <a:t>La substancia de la ciencia se encuentra en el  </a:t>
            </a:r>
            <a:r>
              <a:rPr lang="es-MX" b="1" i="1" dirty="0" smtClean="0"/>
              <a:t>ethos</a:t>
            </a:r>
            <a:r>
              <a:rPr lang="es-MX" b="1" i="1" dirty="0" smtClean="0"/>
              <a:t>, </a:t>
            </a:r>
            <a:r>
              <a:rPr lang="es-MX" dirty="0" smtClean="0"/>
              <a:t>es decir, «en el espíritu y características con que se practica y debe practicar la ciencia»  (</a:t>
            </a:r>
            <a:r>
              <a:rPr lang="es-MX" dirty="0" smtClean="0"/>
              <a:t>Merton</a:t>
            </a:r>
            <a:r>
              <a:rPr lang="es-MX" dirty="0" smtClean="0"/>
              <a:t>, 1965).</a:t>
            </a:r>
            <a:endParaRPr lang="es-MX" b="1" i="1" dirty="0"/>
          </a:p>
        </p:txBody>
      </p:sp>
    </p:spTree>
    <p:extLst>
      <p:ext uri="{BB962C8B-B14F-4D97-AF65-F5344CB8AC3E}">
        <p14:creationId xmlns:p14="http://schemas.microsoft.com/office/powerpoint/2010/main" val="253232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Características del </a:t>
            </a:r>
            <a:r>
              <a:rPr lang="es-MX" i="1" dirty="0" smtClean="0"/>
              <a:t>ethos</a:t>
            </a:r>
            <a:r>
              <a:rPr lang="es-MX" i="1" dirty="0" smtClean="0"/>
              <a:t> </a:t>
            </a:r>
            <a:br>
              <a:rPr lang="es-MX" i="1" dirty="0" smtClean="0"/>
            </a:br>
            <a:r>
              <a:rPr lang="es-MX" dirty="0" smtClean="0"/>
              <a:t>(</a:t>
            </a:r>
            <a:r>
              <a:rPr lang="es-MX" dirty="0" smtClean="0"/>
              <a:t>Merton</a:t>
            </a:r>
            <a:r>
              <a:rPr lang="es-MX" dirty="0" smtClean="0"/>
              <a:t>, 1965)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es-MX" sz="2400" b="1" i="1" dirty="0" smtClean="0"/>
              <a:t>Universalismo.-</a:t>
            </a:r>
            <a:r>
              <a:rPr lang="es-MX" sz="2400" dirty="0" smtClean="0"/>
              <a:t> Búsqueda de la verdad sin límite a situaciones o puntos de vista particulares.</a:t>
            </a:r>
          </a:p>
          <a:p>
            <a:pPr marL="514350" indent="-514350">
              <a:buAutoNum type="alphaLcParenR"/>
            </a:pPr>
            <a:endParaRPr lang="es-MX" sz="2400" dirty="0" smtClean="0"/>
          </a:p>
          <a:p>
            <a:pPr marL="514350" indent="-514350">
              <a:buAutoNum type="alphaLcParenR"/>
            </a:pPr>
            <a:r>
              <a:rPr lang="es-MX" sz="2400" b="1" i="1" dirty="0" smtClean="0"/>
              <a:t>Comunalismo</a:t>
            </a:r>
            <a:r>
              <a:rPr lang="es-MX" sz="2400" b="1" i="1" dirty="0" smtClean="0"/>
              <a:t>.- </a:t>
            </a:r>
            <a:r>
              <a:rPr lang="es-MX" sz="2400" dirty="0" smtClean="0"/>
              <a:t>La  ciencia pertenece a todos, puede ser ampliada y compartida.</a:t>
            </a:r>
          </a:p>
          <a:p>
            <a:pPr marL="514350" indent="-514350">
              <a:buAutoNum type="alphaLcParenR"/>
            </a:pPr>
            <a:endParaRPr lang="es-MX" sz="2400" dirty="0" smtClean="0"/>
          </a:p>
          <a:p>
            <a:pPr marL="514350" indent="-514350">
              <a:buAutoNum type="alphaLcParenR"/>
            </a:pPr>
            <a:r>
              <a:rPr lang="es-MX" sz="2400" b="1" i="1" dirty="0" smtClean="0"/>
              <a:t>Imparcialidad.- </a:t>
            </a:r>
            <a:r>
              <a:rPr lang="es-MX" sz="2400" dirty="0" smtClean="0"/>
              <a:t>Liberación por parte del investigador o científico, de prejuicios y preferencias subjetivas.</a:t>
            </a:r>
          </a:p>
          <a:p>
            <a:pPr marL="514350" indent="-514350">
              <a:buAutoNum type="alphaLcParenR"/>
            </a:pPr>
            <a:endParaRPr lang="es-MX" sz="2400" dirty="0" smtClean="0"/>
          </a:p>
          <a:p>
            <a:pPr marL="514350" indent="-514350">
              <a:buAutoNum type="alphaLcParenR"/>
            </a:pPr>
            <a:r>
              <a:rPr lang="es-MX" sz="2400" b="1" i="1" dirty="0" smtClean="0"/>
              <a:t>Escepticismo sistemático.- </a:t>
            </a:r>
            <a:r>
              <a:rPr lang="es-MX" sz="2400" dirty="0" smtClean="0"/>
              <a:t>Sometimiento de los datos, explicaciones y teorías a una interrogación constante.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55370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Objetivos de la ciencia </a:t>
            </a:r>
            <a:br>
              <a:rPr lang="es-MX" dirty="0" smtClean="0"/>
            </a:br>
            <a:r>
              <a:rPr lang="es-MX" dirty="0" smtClean="0"/>
              <a:t>(Sierra Bravo, 2003)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93304" y="1783357"/>
            <a:ext cx="735516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Analizar, explicar, prever o predecir y actuar.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514350" indent="-514350" algn="just">
              <a:buAutoNum type="arabicPeriod"/>
            </a:pPr>
            <a:r>
              <a:rPr lang="es-MX" dirty="0" smtClean="0"/>
              <a:t>El primer objetivo es saber cómo es la realidad, qué elementos la forman y cuáles son sus rasgos.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Explicar la realidad, llegar a establecer cómo se relacionan sus distintas partes y por qué es como es la realidad.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Si la ciencia logra saber cómo es un sector de la realidad y los factores que lo explican, entonces estará en condiciones de prever los acontecimientos que tendrán lugar en dicho sector de la realidad.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El mismo conocimiento del cómo y por qué de un sector de la realidad, faculta también para actuar, da poder para transformarla e influir en ella en mayor o menor grado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622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¿La ciencia da poder al hombre?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/>
              <a:t>Ciencia = Poder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Sabiduría</a:t>
            </a:r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No se limita a conocer la realidad, sino a dominarla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107" y="2420888"/>
            <a:ext cx="1292225" cy="89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70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Bunge, M. (1985).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Seudociencia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 e ideología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 Madrid: Alianza Universidad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De Gortari, E. (1973).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Siete ensayos filosóficos sobre la ciencia moderna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México: Grijalbo.</a:t>
            </a:r>
          </a:p>
          <a:p>
            <a:pPr algn="just"/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Merton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R. (1965). Teoría y estructuras sociales. México: FCE.</a:t>
            </a:r>
          </a:p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Sierra Bravo, R. (2003).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Técnicas de investigación social. Teoría y ejercicios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(14.ª ed.).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Madrid: Thomson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Tecla, A. y Garza, A.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Teoría, métodos y técnicas en la investigación social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México: Ediciones Taller Abierto.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La ciencia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Jessica Mendoza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Moheno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Martín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Aubert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Hernández Calzada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– diciembre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2581" y="260648"/>
            <a:ext cx="6995120" cy="1143000"/>
          </a:xfrm>
        </p:spPr>
        <p:txBody>
          <a:bodyPr/>
          <a:lstStyle/>
          <a:p>
            <a:r>
              <a:rPr lang="fr-FR" b="1" u="sng" dirty="0" smtClean="0">
                <a:latin typeface="Arial" pitchFamily="34" charset="0"/>
                <a:cs typeface="Arial" pitchFamily="34" charset="0"/>
              </a:rPr>
              <a:t>Tema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ciencia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02561" y="1628800"/>
            <a:ext cx="7355160" cy="4525963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     This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the first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theme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of unit 1 of the course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Methods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and Techniques of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imparted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in the second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semester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. It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includes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the concept and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of science, the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elements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that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configure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its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nature and the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characteristics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of the ethos.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 Science,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elements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, ethos.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Métodos y técnicas de investigación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700808"/>
            <a:ext cx="7043758" cy="4525963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La </a:t>
            </a:r>
            <a:r>
              <a:rPr lang="es-MX" dirty="0" smtClean="0"/>
              <a:t>ciencia está formada por conocimientos</a:t>
            </a:r>
            <a:endParaRPr lang="es-MX" dirty="0"/>
          </a:p>
          <a:p>
            <a:pPr marL="0" indent="0">
              <a:buNone/>
            </a:pPr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smtClean="0"/>
              <a:t>El conocimiento es un </a:t>
            </a:r>
            <a:r>
              <a:rPr lang="es-MX" dirty="0"/>
              <a:t>conjunto de ideas obtenidas que proporcionan al hombre información para que pueda </a:t>
            </a:r>
            <a:r>
              <a:rPr lang="es-MX" dirty="0" smtClean="0"/>
              <a:t>actuar.</a:t>
            </a:r>
          </a:p>
          <a:p>
            <a:endParaRPr lang="es-MX" dirty="0" smtClean="0"/>
          </a:p>
          <a:p>
            <a:r>
              <a:rPr lang="es-MX" dirty="0" smtClean="0"/>
              <a:t>El conocimiento </a:t>
            </a:r>
            <a:r>
              <a:rPr lang="es-MX" dirty="0"/>
              <a:t>presenta diversas </a:t>
            </a:r>
            <a:r>
              <a:rPr lang="es-MX" dirty="0" smtClean="0"/>
              <a:t>clases.</a:t>
            </a:r>
            <a:endParaRPr lang="es-MX" dirty="0"/>
          </a:p>
          <a:p>
            <a:endParaRPr lang="es-MX" dirty="0"/>
          </a:p>
          <a:p>
            <a:r>
              <a:rPr lang="es-MX" dirty="0" smtClean="0"/>
              <a:t>Ejemplos: </a:t>
            </a:r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Conocimiento vulgar</a:t>
            </a:r>
          </a:p>
          <a:p>
            <a:pPr marL="285750" indent="-285750">
              <a:buFontTx/>
              <a:buChar char="-"/>
            </a:pPr>
            <a:r>
              <a:rPr lang="es-MX" dirty="0"/>
              <a:t>Conocimiento  filosófico</a:t>
            </a:r>
          </a:p>
          <a:p>
            <a:pPr marL="285750" indent="-285750">
              <a:buFontTx/>
              <a:buChar char="-"/>
            </a:pPr>
            <a:r>
              <a:rPr lang="es-MX" dirty="0"/>
              <a:t>Conocimiento científico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656153"/>
            <a:ext cx="6995120" cy="1143000"/>
          </a:xfrm>
        </p:spPr>
        <p:txBody>
          <a:bodyPr>
            <a:noAutofit/>
          </a:bodyPr>
          <a:lstStyle/>
          <a:p>
            <a:r>
              <a:rPr lang="es-MX" dirty="0" smtClean="0"/>
              <a:t>Conocimiento científico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9557" y="2060848"/>
            <a:ext cx="7139136" cy="4525963"/>
          </a:xfrm>
        </p:spPr>
        <p:txBody>
          <a:bodyPr>
            <a:normAutofit/>
          </a:bodyPr>
          <a:lstStyle/>
          <a:p>
            <a:pPr marL="361950" indent="-361950" algn="just">
              <a:buNone/>
            </a:pPr>
            <a:r>
              <a:rPr lang="es-MX" sz="2400" dirty="0" smtClean="0"/>
              <a:t>- Tiene la primicia por ser el más exacto, preciso, elaborado y cualificado.</a:t>
            </a:r>
          </a:p>
          <a:p>
            <a:pPr marL="361950" indent="-361950" algn="just">
              <a:buNone/>
            </a:pPr>
            <a:endParaRPr lang="es-MX" sz="2400" dirty="0"/>
          </a:p>
          <a:p>
            <a:pPr marL="361950" indent="-361950" algn="just">
              <a:buNone/>
            </a:pPr>
            <a:r>
              <a:rPr lang="es-MX" sz="2400" dirty="0" smtClean="0"/>
              <a:t>- Se basa en la realidad observable.</a:t>
            </a:r>
          </a:p>
          <a:p>
            <a:pPr marL="361950" indent="-361950" algn="just">
              <a:buNone/>
            </a:pPr>
            <a:endParaRPr lang="es-MX" sz="2400" dirty="0" smtClean="0"/>
          </a:p>
          <a:p>
            <a:pPr marL="361950" indent="-361950" algn="just">
              <a:buNone/>
            </a:pPr>
            <a:r>
              <a:rPr lang="es-MX" sz="2400" dirty="0" smtClean="0"/>
              <a:t>- Proporciona información detallada, completa y eficaz.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87493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6817" y="620688"/>
            <a:ext cx="6995120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Ciencia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800" dirty="0" smtClean="0"/>
          </a:p>
          <a:p>
            <a:pPr marL="361950" indent="-361950" algn="just">
              <a:buNone/>
            </a:pPr>
            <a:r>
              <a:rPr lang="es-MX" sz="2800" dirty="0" smtClean="0"/>
              <a:t>- Proviene del griego </a:t>
            </a:r>
            <a:r>
              <a:rPr lang="es-MX" sz="2800" i="1" dirty="0" smtClean="0"/>
              <a:t>isemi</a:t>
            </a:r>
            <a:r>
              <a:rPr lang="es-MX" sz="2800" dirty="0" smtClean="0"/>
              <a:t>/conocer, tener noticia de.</a:t>
            </a:r>
          </a:p>
          <a:p>
            <a:pPr marL="361950" indent="-361950" algn="just">
              <a:buNone/>
            </a:pPr>
            <a:r>
              <a:rPr lang="es-MX" sz="2800" dirty="0" smtClean="0"/>
              <a:t>- Se deriva del latín </a:t>
            </a:r>
            <a:r>
              <a:rPr lang="es-MX" sz="2800" i="1" dirty="0" smtClean="0"/>
              <a:t>Scientia</a:t>
            </a:r>
            <a:r>
              <a:rPr lang="es-MX" sz="2800" dirty="0" smtClean="0"/>
              <a:t>/conocer.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Es una estructura, un sistema de teorías, leyes y categorías que observa tres niveles: teórico, metodológico y técnico (Tecla y Garza, 1974).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9545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836712"/>
            <a:ext cx="7211144" cy="52894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 smtClean="0"/>
              <a:t>Explicación objetiva y racional del universo (De Gortari, 1973).</a:t>
            </a:r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Conjunto de conocimientos que de una manera metódica, racional y objetiva, describen, explican, controlan, generalizan y predicen los fenómenos que se producen en la naturaleza y en la sociedad (Elizondo, 1980).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Conjunto de conocimientos objetivos acerca de la naturaleza, la sociedad, el hombre y su pensamiento (Bunge, 1985).</a:t>
            </a:r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4251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764704"/>
            <a:ext cx="714948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 smtClean="0"/>
              <a:t>Conjunto sistemático de conocimientos sobre la realidad observable, obtenidos mediante el método de investigación científico (Sierra Bravo, 2003).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La ciencia es un palabra falsamente incluyente que se refiere a una variedad de rasgos distintos aún cuando interrelacionados… se usa comúnmente para denotar (</a:t>
            </a:r>
            <a:r>
              <a:rPr lang="es-MX" sz="2400" dirty="0" smtClean="0"/>
              <a:t>Merton</a:t>
            </a:r>
            <a:r>
              <a:rPr lang="es-MX" sz="2400" dirty="0" smtClean="0"/>
              <a:t>, 1965):</a:t>
            </a:r>
          </a:p>
          <a:p>
            <a:pPr algn="just">
              <a:buFont typeface="Arial" charset="0"/>
              <a:buChar char="•"/>
            </a:pPr>
            <a:r>
              <a:rPr lang="es-MX" sz="2400" dirty="0" smtClean="0"/>
              <a:t>Una serie de métodos característicos a través de los cuales se certifica el conocimiento.</a:t>
            </a:r>
          </a:p>
          <a:p>
            <a:pPr algn="just">
              <a:buFont typeface="Arial" charset="0"/>
              <a:buChar char="•"/>
            </a:pPr>
            <a:r>
              <a:rPr lang="es-MX" sz="2400" dirty="0" smtClean="0"/>
              <a:t>La acumulación de conocimientos que ha surgido de la aplicación de dichos métodos.</a:t>
            </a:r>
          </a:p>
          <a:p>
            <a:pPr algn="just">
              <a:buFont typeface="Arial" charset="0"/>
              <a:buChar char="•"/>
            </a:pPr>
            <a:r>
              <a:rPr lang="es-MX" sz="2400" dirty="0" smtClean="0"/>
              <a:t>Una serie de valores y normas culturales que gobiernan las actividades científicas.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817168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Elementos que configuran</a:t>
            </a:r>
            <a:br>
              <a:rPr lang="es-MX" dirty="0" smtClean="0"/>
            </a:br>
            <a:r>
              <a:rPr lang="es-MX" dirty="0" smtClean="0"/>
              <a:t> su naturaleza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2060849"/>
            <a:ext cx="7139136" cy="4032448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Un contenido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Un campo de actuación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Un procedimiento o forma de actuar (método científico)</a:t>
            </a:r>
          </a:p>
          <a:p>
            <a:pPr marL="0" indent="0" algn="just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049180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780</Words>
  <Application>Microsoft Office PowerPoint</Application>
  <PresentationFormat>Presentación en pantalla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La ciencia</vt:lpstr>
      <vt:lpstr>Métodos y técnicas de investigación</vt:lpstr>
      <vt:lpstr>Conocimiento científico </vt:lpstr>
      <vt:lpstr>Ciencia</vt:lpstr>
      <vt:lpstr>Presentación de PowerPoint</vt:lpstr>
      <vt:lpstr>Presentación de PowerPoint</vt:lpstr>
      <vt:lpstr>Elementos que configuran  su naturaleza</vt:lpstr>
      <vt:lpstr>Presentación de PowerPoint</vt:lpstr>
      <vt:lpstr>Características del ethos  (Merton, 1965)</vt:lpstr>
      <vt:lpstr>Objetivos de la ciencia  (Sierra Bravo, 2003)</vt:lpstr>
      <vt:lpstr>¿La ciencia da poder al hombre? 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35</cp:revision>
  <cp:lastPrinted>2016-08-11T20:26:48Z</cp:lastPrinted>
  <dcterms:created xsi:type="dcterms:W3CDTF">2014-12-12T16:57:31Z</dcterms:created>
  <dcterms:modified xsi:type="dcterms:W3CDTF">2016-09-28T17:57:34Z</dcterms:modified>
</cp:coreProperties>
</file>