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2" r:id="rId5"/>
    <p:sldId id="264" r:id="rId6"/>
    <p:sldId id="266" r:id="rId7"/>
    <p:sldId id="265" r:id="rId8"/>
    <p:sldId id="267" r:id="rId9"/>
    <p:sldId id="258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76" autoAdjust="0"/>
    <p:restoredTop sz="94660"/>
  </p:normalViewPr>
  <p:slideViewPr>
    <p:cSldViewPr>
      <p:cViewPr varScale="1">
        <p:scale>
          <a:sx n="67" d="100"/>
          <a:sy n="67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331640" y="2153348"/>
            <a:ext cx="7344816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r>
              <a:rPr lang="es-MX" sz="28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 Administración</a:t>
            </a:r>
            <a:endParaRPr lang="es-MX" sz="28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sz="28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Empowerment</a:t>
            </a:r>
            <a:endParaRPr lang="es-MX" sz="28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 </a:t>
            </a:r>
            <a:r>
              <a:rPr lang="es-MX" sz="28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Alejandro Rodríguez Sánchez</a:t>
            </a: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sz="28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enero – junio 2016</a:t>
            </a: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48138" y="1527764"/>
            <a:ext cx="7200800" cy="379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3000"/>
              </a:spcAft>
              <a:buNone/>
            </a:pPr>
            <a:r>
              <a:rPr lang="fr-FR" sz="3600" b="1" u="sng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Tema</a:t>
            </a:r>
            <a:r>
              <a:rPr lang="fr-FR" sz="36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: Empowerment</a:t>
            </a:r>
            <a:endParaRPr lang="fr-FR" sz="3600" b="1" u="sng" dirty="0">
              <a:solidFill>
                <a:srgbClr val="6A22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lnSpc>
                <a:spcPct val="90000"/>
              </a:lnSpc>
              <a:spcAft>
                <a:spcPts val="1200"/>
              </a:spcAft>
              <a:buNone/>
            </a:pPr>
            <a:r>
              <a:rPr lang="fr-FR" sz="2200" b="1" u="sng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</a:t>
            </a:r>
            <a:r>
              <a:rPr lang="fr-FR" sz="22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en-US" sz="22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society presents asymmetries and inequities in access , control and use of resources ; broad social sectors are excluded from decision -making on control of their own lives. Empowerment is a powerful tool to improve the position of people who are subjected to various forms of </a:t>
            </a:r>
            <a:r>
              <a:rPr lang="en-US" sz="22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power.</a:t>
            </a:r>
            <a:endParaRPr lang="fr-FR" sz="22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sz="2200" b="1" u="sng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22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: Empowerment, gender, inequality, society.</a:t>
            </a:r>
            <a:endParaRPr lang="es-MX" sz="22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6202448" y="620688"/>
            <a:ext cx="2618024" cy="3970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es-MX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Clima de seguridad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202448" y="1645240"/>
            <a:ext cx="2335896" cy="3970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es-MX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Empoderamiento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619672" y="977424"/>
            <a:ext cx="3888432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1800"/>
              </a:spcAft>
            </a:pPr>
            <a:r>
              <a:rPr lang="es-MX" sz="2200" b="1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Estrategias de la gestión organizacional</a:t>
            </a:r>
          </a:p>
        </p:txBody>
      </p:sp>
      <p:cxnSp>
        <p:nvCxnSpPr>
          <p:cNvPr id="14" name="13 Conector recto de flecha"/>
          <p:cNvCxnSpPr>
            <a:stCxn id="13" idx="3"/>
            <a:endCxn id="11" idx="1"/>
          </p:cNvCxnSpPr>
          <p:nvPr/>
        </p:nvCxnSpPr>
        <p:spPr>
          <a:xfrm flipV="1">
            <a:off x="5508104" y="819204"/>
            <a:ext cx="694344" cy="50908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13" idx="3"/>
            <a:endCxn id="12" idx="1"/>
          </p:cNvCxnSpPr>
          <p:nvPr/>
        </p:nvCxnSpPr>
        <p:spPr>
          <a:xfrm>
            <a:off x="5508104" y="1328290"/>
            <a:ext cx="694344" cy="51546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1403648" y="2413337"/>
            <a:ext cx="4320480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es-MX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Fortalece la dirección y favorece el crecimiento de la organización</a:t>
            </a:r>
          </a:p>
        </p:txBody>
      </p:sp>
      <p:cxnSp>
        <p:nvCxnSpPr>
          <p:cNvPr id="19" name="18 Conector recto de flecha"/>
          <p:cNvCxnSpPr/>
          <p:nvPr/>
        </p:nvCxnSpPr>
        <p:spPr>
          <a:xfrm>
            <a:off x="3563888" y="1679155"/>
            <a:ext cx="0" cy="734182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2771800" y="3378648"/>
            <a:ext cx="4824536" cy="3074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1800"/>
              </a:spcAft>
            </a:pPr>
            <a:r>
              <a:rPr lang="es-MX" sz="2200" b="1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Relaciones de inequidad</a:t>
            </a:r>
          </a:p>
          <a:p>
            <a:pPr indent="-3429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s-MX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Ciudadanía  ---  Estado</a:t>
            </a:r>
          </a:p>
          <a:p>
            <a:pPr indent="-3429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s-MX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Asimetrías de mercado</a:t>
            </a:r>
          </a:p>
          <a:p>
            <a:pPr indent="-3429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s-MX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Inequidades en la sociedad civil</a:t>
            </a:r>
          </a:p>
          <a:p>
            <a:pPr indent="-3429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s-MX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Inequidad de género</a:t>
            </a:r>
          </a:p>
          <a:p>
            <a:pPr indent="-342900">
              <a:lnSpc>
                <a:spcPct val="900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es-MX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Desigualdad doméstica</a:t>
            </a:r>
          </a:p>
        </p:txBody>
      </p:sp>
    </p:spTree>
    <p:extLst>
      <p:ext uri="{BB962C8B-B14F-4D97-AF65-F5344CB8AC3E}">
        <p14:creationId xmlns:p14="http://schemas.microsoft.com/office/powerpoint/2010/main" val="195562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343494" y="1614286"/>
            <a:ext cx="5526360" cy="361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es-MX" sz="2400" b="1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Empoderamiento</a:t>
            </a:r>
          </a:p>
          <a:p>
            <a:pPr marL="363538">
              <a:lnSpc>
                <a:spcPct val="90000"/>
              </a:lnSpc>
              <a:spcAft>
                <a:spcPts val="1800"/>
              </a:spcAft>
            </a:pPr>
            <a:r>
              <a:rPr lang="es-MX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Expansión de las ventajas personales</a:t>
            </a:r>
          </a:p>
          <a:p>
            <a:pPr marL="363538">
              <a:lnSpc>
                <a:spcPct val="90000"/>
              </a:lnSpc>
              <a:spcAft>
                <a:spcPts val="1800"/>
              </a:spcAft>
            </a:pPr>
            <a:r>
              <a:rPr lang="es-MX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Aprovechamiento de capacidades</a:t>
            </a:r>
          </a:p>
          <a:p>
            <a:pPr marL="363538">
              <a:lnSpc>
                <a:spcPct val="90000"/>
              </a:lnSpc>
              <a:spcAft>
                <a:spcPts val="1800"/>
              </a:spcAft>
            </a:pPr>
            <a:r>
              <a:rPr lang="es-MX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Participación y negociación</a:t>
            </a:r>
          </a:p>
          <a:p>
            <a:pPr marL="363538">
              <a:lnSpc>
                <a:spcPct val="90000"/>
              </a:lnSpc>
              <a:spcAft>
                <a:spcPts val="1800"/>
              </a:spcAft>
            </a:pPr>
            <a:r>
              <a:rPr lang="es-MX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Condiciones de influencia</a:t>
            </a:r>
          </a:p>
          <a:p>
            <a:pPr marL="363538">
              <a:lnSpc>
                <a:spcPct val="90000"/>
              </a:lnSpc>
              <a:spcAft>
                <a:spcPts val="1800"/>
              </a:spcAft>
            </a:pPr>
            <a:r>
              <a:rPr lang="es-MX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Control de recursos</a:t>
            </a:r>
          </a:p>
          <a:p>
            <a:pPr marL="363538">
              <a:lnSpc>
                <a:spcPct val="90000"/>
              </a:lnSpc>
              <a:spcAft>
                <a:spcPts val="1800"/>
              </a:spcAft>
            </a:pPr>
            <a:r>
              <a:rPr lang="es-MX" sz="22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Toma de decisiones</a:t>
            </a:r>
          </a:p>
        </p:txBody>
      </p:sp>
    </p:spTree>
    <p:extLst>
      <p:ext uri="{BB962C8B-B14F-4D97-AF65-F5344CB8AC3E}">
        <p14:creationId xmlns:p14="http://schemas.microsoft.com/office/powerpoint/2010/main" val="320872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436573" y="2249255"/>
            <a:ext cx="22862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200" dirty="0" smtClean="0">
                <a:solidFill>
                  <a:srgbClr val="6A221D"/>
                </a:solidFill>
              </a:rPr>
              <a:t>Clima institucional</a:t>
            </a:r>
            <a:endParaRPr lang="es-MX" sz="2200" dirty="0">
              <a:solidFill>
                <a:srgbClr val="6A221D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452368" y="4129626"/>
            <a:ext cx="22546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dirty="0" smtClean="0">
                <a:solidFill>
                  <a:srgbClr val="6A221D"/>
                </a:solidFill>
              </a:rPr>
              <a:t>Estructuras sociales y políticas</a:t>
            </a:r>
            <a:endParaRPr lang="es-MX" sz="2200" dirty="0">
              <a:solidFill>
                <a:srgbClr val="6A221D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42535" y="2064589"/>
            <a:ext cx="3253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dirty="0" smtClean="0">
                <a:solidFill>
                  <a:srgbClr val="6A221D"/>
                </a:solidFill>
              </a:rPr>
              <a:t>Ventajas y capacidades individuales</a:t>
            </a:r>
            <a:endParaRPr lang="es-MX" sz="2200" dirty="0">
              <a:solidFill>
                <a:srgbClr val="6A221D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865371" y="4129626"/>
            <a:ext cx="26077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dirty="0" smtClean="0">
                <a:solidFill>
                  <a:srgbClr val="6A221D"/>
                </a:solidFill>
              </a:rPr>
              <a:t>Ventajas y capacidades colectivas</a:t>
            </a:r>
            <a:endParaRPr lang="es-MX" sz="2200" dirty="0">
              <a:solidFill>
                <a:srgbClr val="6A221D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29580" y="980728"/>
            <a:ext cx="21002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Oportunidad</a:t>
            </a:r>
          </a:p>
          <a:p>
            <a:pPr algn="ctr"/>
            <a:r>
              <a:rPr lang="es-MX" sz="28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estructural</a:t>
            </a:r>
            <a:endParaRPr lang="es-MX" sz="2800" b="1" dirty="0">
              <a:solidFill>
                <a:srgbClr val="6A22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388697" y="1196171"/>
            <a:ext cx="1561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Potencial</a:t>
            </a:r>
            <a:endParaRPr lang="es-MX" sz="2800" b="1" dirty="0">
              <a:solidFill>
                <a:srgbClr val="6A22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4603349" y="3429000"/>
            <a:ext cx="1214121" cy="1119"/>
          </a:xfrm>
          <a:prstGeom prst="straightConnector1">
            <a:avLst/>
          </a:prstGeom>
          <a:ln w="381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>
            <a:endCxn id="12" idx="0"/>
          </p:cNvCxnSpPr>
          <p:nvPr/>
        </p:nvCxnSpPr>
        <p:spPr>
          <a:xfrm flipH="1">
            <a:off x="5203864" y="3430119"/>
            <a:ext cx="6554" cy="205749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3579707" y="2665873"/>
            <a:ext cx="1" cy="1462882"/>
          </a:xfrm>
          <a:prstGeom prst="straightConnector1">
            <a:avLst/>
          </a:prstGeom>
          <a:ln w="381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V="1">
            <a:off x="7169263" y="2895586"/>
            <a:ext cx="0" cy="1234910"/>
          </a:xfrm>
          <a:prstGeom prst="straightConnector1">
            <a:avLst/>
          </a:prstGeom>
          <a:ln w="381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3672387" y="5487615"/>
            <a:ext cx="30629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200" dirty="0" smtClean="0">
                <a:solidFill>
                  <a:srgbClr val="6A221D"/>
                </a:solidFill>
              </a:rPr>
              <a:t>Desarrollo organizacional</a:t>
            </a:r>
            <a:endParaRPr lang="es-MX" sz="2200" dirty="0">
              <a:solidFill>
                <a:srgbClr val="6A22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29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19672" y="1268760"/>
            <a:ext cx="7258527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s-MX" sz="28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Consideraciones  generales</a:t>
            </a:r>
          </a:p>
          <a:p>
            <a:pPr>
              <a:spcAft>
                <a:spcPts val="1200"/>
              </a:spcAft>
            </a:pPr>
            <a:r>
              <a:rPr lang="es-MX" sz="2200" dirty="0" smtClean="0">
                <a:solidFill>
                  <a:srgbClr val="6A221D"/>
                </a:solidFill>
              </a:rPr>
              <a:t>1.  Concepto relacional, surge de la relación entre las personas y el medio.  Niveles: global, nacional, comunitario, hogares.  Arenas: Estado, sociedad civil y mercado.</a:t>
            </a:r>
          </a:p>
          <a:p>
            <a:pPr>
              <a:spcAft>
                <a:spcPts val="1200"/>
              </a:spcAft>
            </a:pPr>
            <a:r>
              <a:rPr lang="es-MX" sz="2200" dirty="0" smtClean="0">
                <a:solidFill>
                  <a:srgbClr val="6A221D"/>
                </a:solidFill>
              </a:rPr>
              <a:t>2.  Ventajas y capacidades individuales son atributos; constituyen un factor crítico en contra de la ausencia de poder y de las voces silenciadas.</a:t>
            </a:r>
          </a:p>
          <a:p>
            <a:pPr>
              <a:spcAft>
                <a:spcPts val="1200"/>
              </a:spcAft>
            </a:pPr>
            <a:r>
              <a:rPr lang="es-MX" sz="2200" dirty="0" smtClean="0">
                <a:solidFill>
                  <a:srgbClr val="6A221D"/>
                </a:solidFill>
              </a:rPr>
              <a:t>3.  Tiene </a:t>
            </a:r>
            <a:r>
              <a:rPr lang="es-MX" sz="2200" dirty="0">
                <a:solidFill>
                  <a:srgbClr val="6A221D"/>
                </a:solidFill>
              </a:rPr>
              <a:t>un límite inferior </a:t>
            </a:r>
            <a:r>
              <a:rPr lang="es-MX" sz="2200" dirty="0" smtClean="0">
                <a:solidFill>
                  <a:srgbClr val="6A221D"/>
                </a:solidFill>
              </a:rPr>
              <a:t>(procesos organizacionales) </a:t>
            </a:r>
            <a:r>
              <a:rPr lang="es-MX" sz="2200" dirty="0">
                <a:solidFill>
                  <a:srgbClr val="6A221D"/>
                </a:solidFill>
              </a:rPr>
              <a:t>y un límite superior </a:t>
            </a:r>
            <a:r>
              <a:rPr lang="es-MX" sz="2200" dirty="0" smtClean="0">
                <a:solidFill>
                  <a:srgbClr val="6A221D"/>
                </a:solidFill>
              </a:rPr>
              <a:t>(redes </a:t>
            </a:r>
            <a:r>
              <a:rPr lang="es-MX" sz="2200" dirty="0">
                <a:solidFill>
                  <a:srgbClr val="6A221D"/>
                </a:solidFill>
              </a:rPr>
              <a:t>y ventajas </a:t>
            </a:r>
            <a:r>
              <a:rPr lang="es-MX" sz="2200" dirty="0" smtClean="0">
                <a:solidFill>
                  <a:srgbClr val="6A221D"/>
                </a:solidFill>
              </a:rPr>
              <a:t>individuales).</a:t>
            </a:r>
            <a:endParaRPr lang="es-MX" sz="2200" dirty="0">
              <a:solidFill>
                <a:srgbClr val="6A221D"/>
              </a:solidFill>
            </a:endParaRPr>
          </a:p>
          <a:p>
            <a:pPr>
              <a:spcAft>
                <a:spcPts val="1200"/>
              </a:spcAft>
            </a:pPr>
            <a:r>
              <a:rPr lang="es-MX" sz="2200" dirty="0">
                <a:solidFill>
                  <a:srgbClr val="6A221D"/>
                </a:solidFill>
              </a:rPr>
              <a:t>4.  La estrategia de intervención </a:t>
            </a:r>
            <a:r>
              <a:rPr lang="es-MX" sz="2200" dirty="0" smtClean="0">
                <a:solidFill>
                  <a:srgbClr val="6A221D"/>
                </a:solidFill>
              </a:rPr>
              <a:t>depende de </a:t>
            </a:r>
            <a:r>
              <a:rPr lang="es-MX" sz="2200" dirty="0">
                <a:solidFill>
                  <a:srgbClr val="6A221D"/>
                </a:solidFill>
              </a:rPr>
              <a:t>la naturaleza de las constricciones y </a:t>
            </a:r>
            <a:r>
              <a:rPr lang="es-MX" sz="2200" dirty="0" smtClean="0">
                <a:solidFill>
                  <a:srgbClr val="6A221D"/>
                </a:solidFill>
              </a:rPr>
              <a:t>barreras.</a:t>
            </a:r>
          </a:p>
        </p:txBody>
      </p:sp>
    </p:spTree>
    <p:extLst>
      <p:ext uri="{BB962C8B-B14F-4D97-AF65-F5344CB8AC3E}">
        <p14:creationId xmlns:p14="http://schemas.microsoft.com/office/powerpoint/2010/main" val="376024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23728" y="1067250"/>
            <a:ext cx="6552728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s-MX" sz="24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Problemas en la medición del empoderamiento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dirty="0" smtClean="0">
                <a:solidFill>
                  <a:srgbClr val="6A221D"/>
                </a:solidFill>
              </a:rPr>
              <a:t>Intrínsecos o instrumentales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dirty="0" smtClean="0">
                <a:solidFill>
                  <a:srgbClr val="6A221D"/>
                </a:solidFill>
              </a:rPr>
              <a:t>Contexto universal o específico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dirty="0" smtClean="0">
                <a:solidFill>
                  <a:srgbClr val="6A221D"/>
                </a:solidFill>
              </a:rPr>
              <a:t>Individual o colectivo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dirty="0">
                <a:solidFill>
                  <a:srgbClr val="6A221D"/>
                </a:solidFill>
              </a:rPr>
              <a:t>Nivel de aplicación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dirty="0" smtClean="0">
                <a:solidFill>
                  <a:srgbClr val="6A221D"/>
                </a:solidFill>
              </a:rPr>
              <a:t>Origen </a:t>
            </a:r>
            <a:r>
              <a:rPr lang="es-MX" sz="2200" dirty="0">
                <a:solidFill>
                  <a:srgbClr val="6A221D"/>
                </a:solidFill>
              </a:rPr>
              <a:t>y cambio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dirty="0">
                <a:solidFill>
                  <a:srgbClr val="6A221D"/>
                </a:solidFill>
              </a:rPr>
              <a:t>Establecimiento de la causalidad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dirty="0" smtClean="0">
                <a:solidFill>
                  <a:srgbClr val="6A221D"/>
                </a:solidFill>
              </a:rPr>
              <a:t>Lo </a:t>
            </a:r>
            <a:r>
              <a:rPr lang="es-MX" sz="2200" dirty="0">
                <a:solidFill>
                  <a:srgbClr val="6A221D"/>
                </a:solidFill>
              </a:rPr>
              <a:t>que se mide: claridad conceptual y relación entre mediciones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dirty="0" smtClean="0">
                <a:solidFill>
                  <a:srgbClr val="6A221D"/>
                </a:solidFill>
              </a:rPr>
              <a:t>El </a:t>
            </a:r>
            <a:r>
              <a:rPr lang="es-MX" sz="2200" dirty="0">
                <a:solidFill>
                  <a:srgbClr val="6A221D"/>
                </a:solidFill>
              </a:rPr>
              <a:t>que mide: el individuo o los otros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dirty="0" smtClean="0">
                <a:solidFill>
                  <a:srgbClr val="6A221D"/>
                </a:solidFill>
              </a:rPr>
              <a:t>Cómo </a:t>
            </a:r>
            <a:r>
              <a:rPr lang="es-MX" sz="2200" dirty="0">
                <a:solidFill>
                  <a:srgbClr val="6A221D"/>
                </a:solidFill>
              </a:rPr>
              <a:t>medir: cuantitativo o </a:t>
            </a:r>
            <a:r>
              <a:rPr lang="es-MX" sz="2200" dirty="0" smtClean="0">
                <a:solidFill>
                  <a:srgbClr val="6A221D"/>
                </a:solidFill>
              </a:rPr>
              <a:t>cualitativo</a:t>
            </a:r>
          </a:p>
        </p:txBody>
      </p:sp>
    </p:spTree>
    <p:extLst>
      <p:ext uri="{BB962C8B-B14F-4D97-AF65-F5344CB8AC3E}">
        <p14:creationId xmlns:p14="http://schemas.microsoft.com/office/powerpoint/2010/main" val="94027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346154" y="1565784"/>
            <a:ext cx="741682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spcAft>
                <a:spcPts val="3000"/>
              </a:spcAft>
            </a:pPr>
            <a:r>
              <a:rPr lang="es-ES" sz="36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Referencias </a:t>
            </a:r>
            <a:r>
              <a:rPr lang="es-ES" sz="36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Bibliográficas</a:t>
            </a:r>
          </a:p>
          <a:p>
            <a:pPr marL="360000" indent="-360000">
              <a:spcAft>
                <a:spcPts val="600"/>
              </a:spcAft>
            </a:pPr>
            <a:r>
              <a:rPr lang="es-ES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Alsop, R. &amp; Heinsohn, N. (2005). </a:t>
            </a:r>
            <a:r>
              <a:rPr lang="es-ES" i="1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Measuring </a:t>
            </a:r>
            <a:r>
              <a:rPr lang="es-ES" i="1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Empowerment</a:t>
            </a:r>
            <a:r>
              <a:rPr lang="es-ES" i="1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es-ES" i="1" dirty="0" err="1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" i="1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i="1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Structuring </a:t>
            </a:r>
            <a:r>
              <a:rPr lang="en-US" i="1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Analysis and Framing </a:t>
            </a:r>
            <a:r>
              <a:rPr lang="en-US" i="1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Indicators</a:t>
            </a:r>
            <a:r>
              <a:rPr lang="en-US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. Washington, D.C.: The World Bank.</a:t>
            </a:r>
          </a:p>
          <a:p>
            <a:pPr marL="360000" indent="-360000">
              <a:spcAft>
                <a:spcPts val="600"/>
              </a:spcAft>
            </a:pPr>
            <a:r>
              <a:rPr lang="es-MX" dirty="0" err="1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Arosteguy</a:t>
            </a:r>
            <a:r>
              <a:rPr lang="es-MX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A.I. (2007). Construcción de capital social comunitario y empoderamiento ciudadano. </a:t>
            </a:r>
            <a:r>
              <a:rPr lang="es-MX" i="1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Última Década</a:t>
            </a:r>
            <a:r>
              <a:rPr lang="es-MX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26, 123-145.</a:t>
            </a:r>
          </a:p>
          <a:p>
            <a:pPr marL="360000" indent="-360000">
              <a:spcAft>
                <a:spcPts val="600"/>
              </a:spcAft>
            </a:pPr>
            <a:r>
              <a:rPr lang="es-MX" dirty="0" err="1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Desai</a:t>
            </a:r>
            <a:r>
              <a:rPr lang="es-MX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M. (2010). </a:t>
            </a:r>
            <a:r>
              <a:rPr lang="es-ES" i="1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Hope in </a:t>
            </a:r>
            <a:r>
              <a:rPr lang="es-ES" i="1" dirty="0" err="1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Hard</a:t>
            </a:r>
            <a:r>
              <a:rPr lang="es-ES" i="1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i="1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Times </a:t>
            </a:r>
            <a:r>
              <a:rPr lang="es-ES" i="1" dirty="0" err="1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Women’s</a:t>
            </a:r>
            <a:r>
              <a:rPr lang="es-ES" i="1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i="1" dirty="0" err="1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Empowerment</a:t>
            </a:r>
            <a:r>
              <a:rPr lang="es-ES" i="1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s-ES" i="1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Human </a:t>
            </a:r>
            <a:r>
              <a:rPr lang="es-ES" i="1" dirty="0" err="1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Development</a:t>
            </a:r>
            <a:r>
              <a:rPr lang="es-ES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. New York, NY: PNUD.</a:t>
            </a:r>
          </a:p>
          <a:p>
            <a:pPr marL="360000" indent="-360000">
              <a:spcAft>
                <a:spcPts val="600"/>
              </a:spcAft>
            </a:pPr>
            <a:r>
              <a:rPr lang="es-MX" dirty="0" err="1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Narayan</a:t>
            </a:r>
            <a:r>
              <a:rPr lang="es-MX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D. (2002).  </a:t>
            </a:r>
            <a:r>
              <a:rPr lang="es-MX" i="1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Empowerment and </a:t>
            </a:r>
            <a:r>
              <a:rPr lang="es-MX" i="1" dirty="0" err="1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poverty</a:t>
            </a:r>
            <a:r>
              <a:rPr lang="es-MX" i="1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i="1" dirty="0" err="1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reduction</a:t>
            </a:r>
            <a:r>
              <a:rPr lang="es-MX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. New York, NY: </a:t>
            </a:r>
            <a:r>
              <a:rPr lang="es-MX" dirty="0" err="1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World</a:t>
            </a:r>
            <a:r>
              <a:rPr lang="es-MX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 Bank.</a:t>
            </a:r>
            <a:endParaRPr lang="es-ES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425</Words>
  <Application>Microsoft Office PowerPoint</Application>
  <PresentationFormat>Presentación en pantalla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Berlin Sans FB</vt:lpstr>
      <vt:lpstr>Calibri</vt:lpstr>
      <vt:lpstr>Wingdings</vt:lpstr>
      <vt:lpstr>Tema de Office</vt:lpstr>
      <vt:lpstr>UNIVERSIDAD AUTÓNOMA DEL ESTADO DE HIDALGO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38</cp:revision>
  <dcterms:created xsi:type="dcterms:W3CDTF">2014-12-12T16:57:31Z</dcterms:created>
  <dcterms:modified xsi:type="dcterms:W3CDTF">2016-05-16T14:00:57Z</dcterms:modified>
</cp:coreProperties>
</file>