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44" r:id="rId2"/>
    <p:sldId id="351" r:id="rId3"/>
    <p:sldId id="346" r:id="rId4"/>
    <p:sldId id="287" r:id="rId5"/>
    <p:sldId id="288" r:id="rId6"/>
    <p:sldId id="289" r:id="rId7"/>
    <p:sldId id="290" r:id="rId8"/>
    <p:sldId id="291" r:id="rId9"/>
    <p:sldId id="292" r:id="rId10"/>
    <p:sldId id="293" r:id="rId11"/>
    <p:sldId id="294" r:id="rId12"/>
    <p:sldId id="295" r:id="rId13"/>
    <p:sldId id="296" r:id="rId14"/>
    <p:sldId id="350"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102DC3-BE40-467E-A896-55ECEF7C97AE}" type="datetimeFigureOut">
              <a:rPr lang="es-MX" smtClean="0"/>
              <a:t>23/05/2016</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607D5C-7BA6-41A3-BEFA-10515F2A0154}" type="slidenum">
              <a:rPr lang="es-MX" smtClean="0"/>
              <a:t>‹Nº›</a:t>
            </a:fld>
            <a:endParaRPr lang="es-MX"/>
          </a:p>
        </p:txBody>
      </p:sp>
    </p:spTree>
    <p:extLst>
      <p:ext uri="{BB962C8B-B14F-4D97-AF65-F5344CB8AC3E}">
        <p14:creationId xmlns:p14="http://schemas.microsoft.com/office/powerpoint/2010/main" val="1756334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ítulo y contenido">
    <p:spTree>
      <p:nvGrpSpPr>
        <p:cNvPr id="1" name=""/>
        <p:cNvGrpSpPr/>
        <p:nvPr/>
      </p:nvGrpSpPr>
      <p:grpSpPr>
        <a:xfrm>
          <a:off x="0" y="0"/>
          <a:ext cx="0" cy="0"/>
          <a:chOff x="0" y="0"/>
          <a:chExt cx="0" cy="0"/>
        </a:xfrm>
      </p:grpSpPr>
      <p:sp>
        <p:nvSpPr>
          <p:cNvPr id="3" name="Rectangle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Rectangle 3"/>
          <p:cNvSpPr>
            <a:spLocks noGrp="1"/>
          </p:cNvSpPr>
          <p:nvPr>
            <p:ph type="dt" sz="half" idx="10"/>
          </p:nvPr>
        </p:nvSpPr>
        <p:spPr>
          <a:xfrm>
            <a:off x="533400" y="6103938"/>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F6B2257-D136-484A-839D-ACF4E38C5422}" type="datetimeFigureOut">
              <a:rPr lang="es-ES"/>
              <a:pPr>
                <a:defRPr/>
              </a:pPr>
              <a:t>23/05/2016</a:t>
            </a:fld>
            <a:endParaRPr lang="es-ES"/>
          </a:p>
        </p:txBody>
      </p:sp>
      <p:sp>
        <p:nvSpPr>
          <p:cNvPr id="5" name="Rectangle 4"/>
          <p:cNvSpPr>
            <a:spLocks noGrp="1"/>
          </p:cNvSpPr>
          <p:nvPr>
            <p:ph type="ftr" sz="quarter" idx="11"/>
          </p:nvPr>
        </p:nvSpPr>
        <p:spPr>
          <a:xfrm>
            <a:off x="3124200" y="6103938"/>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s-ES"/>
          </a:p>
        </p:txBody>
      </p:sp>
      <p:sp>
        <p:nvSpPr>
          <p:cNvPr id="6" name="Rectangle 5"/>
          <p:cNvSpPr>
            <a:spLocks noGrp="1"/>
          </p:cNvSpPr>
          <p:nvPr>
            <p:ph type="sldNum" sz="quarter" idx="12"/>
          </p:nvPr>
        </p:nvSpPr>
        <p:spPr>
          <a:xfrm>
            <a:off x="6477000" y="61039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Segoe Condensed"/>
              </a:defRPr>
            </a:lvl1pPr>
          </a:lstStyle>
          <a:p>
            <a:pPr>
              <a:defRPr/>
            </a:pPr>
            <a:fld id="{460C0AEF-5174-40B0-94E2-4C5D48EDEAE7}" type="slidenum">
              <a:rPr lang="es-MX" altLang="es-MX"/>
              <a:pPr>
                <a:defRPr/>
              </a:pPr>
              <a:t>‹Nº›</a:t>
            </a:fld>
            <a:endParaRPr lang="es-ES" altLang="es-MX"/>
          </a:p>
        </p:txBody>
      </p:sp>
    </p:spTree>
    <p:extLst>
      <p:ext uri="{BB962C8B-B14F-4D97-AF65-F5344CB8AC3E}">
        <p14:creationId xmlns:p14="http://schemas.microsoft.com/office/powerpoint/2010/main" val="2437002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772448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txBox="1">
            <a:spLocks/>
          </p:cNvSpPr>
          <p:nvPr/>
        </p:nvSpPr>
        <p:spPr bwMode="auto">
          <a:xfrm>
            <a:off x="1691680" y="1455738"/>
            <a:ext cx="661412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r>
              <a:rPr lang="es-ES" altLang="es-MX" sz="2400">
                <a:solidFill>
                  <a:srgbClr val="6A221D"/>
                </a:solidFill>
                <a:latin typeface="Arial" panose="020B0604020202020204" pitchFamily="34" charset="0"/>
                <a:cs typeface="Arial" panose="020B0604020202020204" pitchFamily="34" charset="0"/>
              </a:rPr>
              <a:t>A largo plazo, las cuatro variables tradicionales de la mezcla pueden ser modificadas pero a corto plazo es difícil modificar el producto o el canal de distribución. </a:t>
            </a:r>
          </a:p>
          <a:p>
            <a:pPr algn="just" eaLnBrk="1" hangingPunct="1">
              <a:spcBef>
                <a:spcPct val="0"/>
              </a:spcBef>
              <a:buFontTx/>
              <a:buNone/>
            </a:pPr>
            <a:endParaRPr lang="es-ES" altLang="es-MX" sz="2400">
              <a:solidFill>
                <a:srgbClr val="6A221D"/>
              </a:solidFill>
              <a:latin typeface="Arial" panose="020B0604020202020204" pitchFamily="34" charset="0"/>
              <a:cs typeface="Arial" panose="020B0604020202020204" pitchFamily="34" charset="0"/>
            </a:endParaRPr>
          </a:p>
          <a:p>
            <a:pPr algn="just" eaLnBrk="1" hangingPunct="1">
              <a:spcBef>
                <a:spcPct val="0"/>
              </a:spcBef>
              <a:buFontTx/>
              <a:buNone/>
            </a:pPr>
            <a:r>
              <a:rPr lang="es-ES" altLang="es-MX" sz="2400">
                <a:solidFill>
                  <a:srgbClr val="6A221D"/>
                </a:solidFill>
                <a:latin typeface="Arial" panose="020B0604020202020204" pitchFamily="34" charset="0"/>
                <a:cs typeface="Arial" panose="020B0604020202020204" pitchFamily="34" charset="0"/>
              </a:rPr>
              <a:t>Por lo tanto, a corto plazo los responsables de mercadotecnia están limitados a trabajar sólo con la mitad de sus herramientas.</a:t>
            </a:r>
          </a:p>
          <a:p>
            <a:pPr algn="just" eaLnBrk="1" hangingPunct="1">
              <a:spcBef>
                <a:spcPct val="0"/>
              </a:spcBef>
              <a:buFontTx/>
              <a:buNone/>
            </a:pPr>
            <a:endParaRPr lang="es-ES" altLang="es-MX" sz="2400">
              <a:solidFill>
                <a:srgbClr val="6A221D"/>
              </a:solidFill>
              <a:latin typeface="Arial" panose="020B0604020202020204" pitchFamily="34" charset="0"/>
              <a:cs typeface="Arial" panose="020B0604020202020204" pitchFamily="34" charset="0"/>
            </a:endParaRPr>
          </a:p>
        </p:txBody>
      </p:sp>
      <p:pic>
        <p:nvPicPr>
          <p:cNvPr id="57348" name="Imagen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450783" y="4574553"/>
            <a:ext cx="1722402" cy="1159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7643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txBox="1">
            <a:spLocks/>
          </p:cNvSpPr>
          <p:nvPr/>
        </p:nvSpPr>
        <p:spPr bwMode="auto">
          <a:xfrm>
            <a:off x="1547664" y="1371600"/>
            <a:ext cx="6758136" cy="44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r>
              <a:rPr lang="es-MX" altLang="es-MX" sz="2400" b="1">
                <a:solidFill>
                  <a:srgbClr val="6A221D"/>
                </a:solidFill>
                <a:latin typeface="Arial" panose="020B0604020202020204" pitchFamily="34" charset="0"/>
              </a:rPr>
              <a:t>Definiciones:</a:t>
            </a:r>
          </a:p>
          <a:p>
            <a:pPr algn="just" eaLnBrk="1" hangingPunct="1">
              <a:spcBef>
                <a:spcPct val="0"/>
              </a:spcBef>
              <a:buFontTx/>
              <a:buNone/>
            </a:pPr>
            <a:endParaRPr lang="es-MX" altLang="es-MX" sz="2400">
              <a:solidFill>
                <a:srgbClr val="6A221D"/>
              </a:solidFill>
              <a:latin typeface="Arial" panose="020B0604020202020204" pitchFamily="34" charset="0"/>
            </a:endParaRPr>
          </a:p>
          <a:p>
            <a:pPr algn="just" eaLnBrk="1" hangingPunct="1">
              <a:spcBef>
                <a:spcPct val="0"/>
              </a:spcBef>
              <a:buFontTx/>
              <a:buNone/>
            </a:pPr>
            <a:r>
              <a:rPr lang="es-MX" altLang="es-MX" sz="2400">
                <a:solidFill>
                  <a:srgbClr val="6A221D"/>
                </a:solidFill>
                <a:latin typeface="Arial" panose="020B0604020202020204" pitchFamily="34" charset="0"/>
              </a:rPr>
              <a:t>Kotler y Armstrong, definen la </a:t>
            </a:r>
            <a:r>
              <a:rPr lang="es-MX" altLang="es-MX" sz="2400" b="1" i="1">
                <a:solidFill>
                  <a:srgbClr val="6A221D"/>
                </a:solidFill>
                <a:latin typeface="Arial" panose="020B0604020202020204" pitchFamily="34" charset="0"/>
              </a:rPr>
              <a:t>mezcla de mercadotecnia</a:t>
            </a:r>
            <a:r>
              <a:rPr lang="es-MX" altLang="es-MX" sz="2400">
                <a:solidFill>
                  <a:srgbClr val="6A221D"/>
                </a:solidFill>
                <a:latin typeface="Arial" panose="020B0604020202020204" pitchFamily="34" charset="0"/>
              </a:rPr>
              <a:t> como </a:t>
            </a:r>
            <a:r>
              <a:rPr lang="es-MX" altLang="es-MX" sz="2400" i="1">
                <a:solidFill>
                  <a:srgbClr val="6A221D"/>
                </a:solidFill>
                <a:latin typeface="Arial" panose="020B0604020202020204" pitchFamily="34" charset="0"/>
              </a:rPr>
              <a:t>"el conjunto de herramientas tácticas controlables de mercadotecnia que la empresa combina para producir una respuesta deseada en el mercado meta. </a:t>
            </a:r>
          </a:p>
          <a:p>
            <a:pPr algn="just" eaLnBrk="1" hangingPunct="1">
              <a:spcBef>
                <a:spcPct val="0"/>
              </a:spcBef>
              <a:buFontTx/>
              <a:buNone/>
            </a:pPr>
            <a:endParaRPr lang="es-MX" altLang="es-MX" sz="2400" i="1">
              <a:solidFill>
                <a:srgbClr val="6A221D"/>
              </a:solidFill>
              <a:latin typeface="Arial" panose="020B0604020202020204" pitchFamily="34" charset="0"/>
            </a:endParaRPr>
          </a:p>
        </p:txBody>
      </p:sp>
      <p:pic>
        <p:nvPicPr>
          <p:cNvPr id="58372"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48063" y="4439970"/>
            <a:ext cx="3306961" cy="1808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030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txBox="1">
            <a:spLocks/>
          </p:cNvSpPr>
          <p:nvPr/>
        </p:nvSpPr>
        <p:spPr bwMode="auto">
          <a:xfrm>
            <a:off x="1619672" y="1371600"/>
            <a:ext cx="6686128" cy="44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r>
              <a:rPr lang="es-MX" altLang="es-MX" sz="2400">
                <a:solidFill>
                  <a:srgbClr val="6A221D"/>
                </a:solidFill>
                <a:latin typeface="Arial" panose="020B0604020202020204" pitchFamily="34" charset="0"/>
                <a:cs typeface="Arial" panose="020B0604020202020204" pitchFamily="34" charset="0"/>
              </a:rPr>
              <a:t>Por su parte, el </a:t>
            </a:r>
            <a:r>
              <a:rPr lang="es-MX" altLang="es-MX" sz="2400" i="1">
                <a:solidFill>
                  <a:srgbClr val="6A221D"/>
                </a:solidFill>
                <a:latin typeface="Arial" panose="020B0604020202020204" pitchFamily="34" charset="0"/>
                <a:cs typeface="Arial" panose="020B0604020202020204" pitchFamily="34" charset="0"/>
              </a:rPr>
              <a:t>"Diccionario de Términos de Marketing"</a:t>
            </a:r>
            <a:r>
              <a:rPr lang="es-MX" altLang="es-MX" sz="2400">
                <a:solidFill>
                  <a:srgbClr val="6A221D"/>
                </a:solidFill>
                <a:latin typeface="Arial" panose="020B0604020202020204" pitchFamily="34" charset="0"/>
                <a:cs typeface="Arial" panose="020B0604020202020204" pitchFamily="34" charset="0"/>
              </a:rPr>
              <a:t> de la American Marketing Asociation, define a la </a:t>
            </a:r>
            <a:r>
              <a:rPr lang="es-MX" altLang="es-MX" sz="2400" b="1" i="1">
                <a:solidFill>
                  <a:srgbClr val="6A221D"/>
                </a:solidFill>
                <a:latin typeface="Arial" panose="020B0604020202020204" pitchFamily="34" charset="0"/>
                <a:cs typeface="Arial" panose="020B0604020202020204" pitchFamily="34" charset="0"/>
              </a:rPr>
              <a:t>mezcla de mercadotecnia</a:t>
            </a:r>
            <a:r>
              <a:rPr lang="es-MX" altLang="es-MX" sz="2400">
                <a:solidFill>
                  <a:srgbClr val="6A221D"/>
                </a:solidFill>
                <a:latin typeface="Arial" panose="020B0604020202020204" pitchFamily="34" charset="0"/>
                <a:cs typeface="Arial" panose="020B0604020202020204" pitchFamily="34" charset="0"/>
              </a:rPr>
              <a:t> como aquellas </a:t>
            </a:r>
            <a:r>
              <a:rPr lang="es-MX" altLang="es-MX" sz="2400" i="1">
                <a:solidFill>
                  <a:srgbClr val="6A221D"/>
                </a:solidFill>
                <a:latin typeface="Arial" panose="020B0604020202020204" pitchFamily="34" charset="0"/>
                <a:cs typeface="Arial" panose="020B0604020202020204" pitchFamily="34" charset="0"/>
              </a:rPr>
              <a:t>"variables controlables que una empresa utiliza para alcanzar el nivel deseado de ventas en el mercado meta"</a:t>
            </a:r>
            <a:endParaRPr lang="es-ES" altLang="es-MX" sz="2400">
              <a:solidFill>
                <a:srgbClr val="6A221D"/>
              </a:solidFill>
              <a:latin typeface="Arial" panose="020B0604020202020204" pitchFamily="34" charset="0"/>
              <a:cs typeface="Arial" panose="020B0604020202020204" pitchFamily="34" charset="0"/>
            </a:endParaRPr>
          </a:p>
        </p:txBody>
      </p:sp>
      <p:pic>
        <p:nvPicPr>
          <p:cNvPr id="59396"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4005064"/>
            <a:ext cx="2629271" cy="231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1894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txBox="1">
            <a:spLocks/>
          </p:cNvSpPr>
          <p:nvPr/>
        </p:nvSpPr>
        <p:spPr bwMode="auto">
          <a:xfrm>
            <a:off x="1691680" y="1371600"/>
            <a:ext cx="6614120" cy="44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r>
              <a:rPr lang="es-MX" altLang="es-MX" sz="2400">
                <a:solidFill>
                  <a:srgbClr val="6A221D"/>
                </a:solidFill>
                <a:latin typeface="Arial" panose="020B0604020202020204" pitchFamily="34" charset="0"/>
              </a:rPr>
              <a:t>En síntesis:</a:t>
            </a:r>
          </a:p>
          <a:p>
            <a:pPr algn="just" eaLnBrk="1" hangingPunct="1">
              <a:spcBef>
                <a:spcPct val="0"/>
              </a:spcBef>
              <a:buFontTx/>
              <a:buNone/>
            </a:pPr>
            <a:endParaRPr lang="es-MX" altLang="es-MX" sz="2400">
              <a:solidFill>
                <a:srgbClr val="6A221D"/>
              </a:solidFill>
              <a:latin typeface="Arial" panose="020B0604020202020204" pitchFamily="34" charset="0"/>
            </a:endParaRPr>
          </a:p>
          <a:p>
            <a:pPr algn="just" eaLnBrk="1" hangingPunct="1">
              <a:spcBef>
                <a:spcPct val="0"/>
              </a:spcBef>
              <a:buFontTx/>
              <a:buNone/>
            </a:pPr>
            <a:r>
              <a:rPr lang="es-MX" altLang="es-MX" sz="2400">
                <a:solidFill>
                  <a:srgbClr val="6A221D"/>
                </a:solidFill>
                <a:latin typeface="Arial" panose="020B0604020202020204" pitchFamily="34" charset="0"/>
              </a:rPr>
              <a:t>La </a:t>
            </a:r>
            <a:r>
              <a:rPr lang="es-MX" altLang="es-MX" sz="2400" b="1" i="1">
                <a:solidFill>
                  <a:srgbClr val="6A221D"/>
                </a:solidFill>
                <a:latin typeface="Arial" panose="020B0604020202020204" pitchFamily="34" charset="0"/>
              </a:rPr>
              <a:t>mezcla de mercadotecnia </a:t>
            </a:r>
            <a:r>
              <a:rPr lang="es-MX" altLang="es-MX" sz="2400" i="1">
                <a:solidFill>
                  <a:srgbClr val="6A221D"/>
                </a:solidFill>
                <a:latin typeface="Arial" panose="020B0604020202020204" pitchFamily="34" charset="0"/>
              </a:rPr>
              <a:t>es un conjunto de variables o herramientas controlables que se combinan para lograr un determinado resultado en el mercado meta, como influir positivamente en la demanda, generar ventas, entre otros.</a:t>
            </a:r>
            <a:endParaRPr lang="es-ES" altLang="es-MX" sz="2400">
              <a:solidFill>
                <a:srgbClr val="6A221D"/>
              </a:solidFill>
              <a:latin typeface="Arial" panose="020B0604020202020204" pitchFamily="34" charset="0"/>
            </a:endParaRPr>
          </a:p>
        </p:txBody>
      </p:sp>
      <p:pic>
        <p:nvPicPr>
          <p:cNvPr id="60420"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106220"/>
            <a:ext cx="2221632" cy="2266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7542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1619672" y="548680"/>
            <a:ext cx="7062936" cy="4411662"/>
          </a:xfrm>
          <a:prstGeom prst="rect">
            <a:avLst/>
          </a:prstGeom>
        </p:spPr>
        <p:txBody>
          <a:bodyPr rtlCol="0">
            <a:noAutofit/>
          </a:bodyPr>
          <a:lst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defTabSz="762000">
              <a:spcBef>
                <a:spcPts val="600"/>
              </a:spcBef>
              <a:spcAft>
                <a:spcPts val="600"/>
              </a:spcAft>
              <a:buFont typeface="Arial" panose="020B0604020202020204" pitchFamily="34" charset="0"/>
              <a:buNone/>
              <a:defRPr/>
            </a:pPr>
            <a:r>
              <a:rPr lang="es-MX" sz="1600" dirty="0" smtClean="0">
                <a:latin typeface="Arial" panose="020B0604020202020204" pitchFamily="34" charset="0"/>
                <a:cs typeface="Arial" panose="020B0604020202020204" pitchFamily="34" charset="0"/>
              </a:rPr>
              <a:t>Referencias Bibliográficas </a:t>
            </a:r>
          </a:p>
          <a:p>
            <a:pPr algn="just"/>
            <a:endParaRPr lang="es-MX" sz="1600" b="1" dirty="0" smtClean="0">
              <a:latin typeface="Arial" panose="020B0604020202020204" pitchFamily="34" charset="0"/>
              <a:cs typeface="Arial" panose="020B0604020202020204" pitchFamily="34" charset="0"/>
            </a:endParaRPr>
          </a:p>
          <a:p>
            <a:pPr algn="just"/>
            <a:r>
              <a:rPr lang="es-MX" sz="1600" dirty="0">
                <a:latin typeface="Arial" panose="020B0604020202020204" pitchFamily="34" charset="0"/>
                <a:cs typeface="Arial" panose="020B0604020202020204" pitchFamily="34" charset="0"/>
              </a:rPr>
              <a:t>Fischer, L. &amp; Espejo, J. (2004). Mercadotecnia. Tercera Edición. McGraw-Hill Interamericana .Págs. 34 al 57.</a:t>
            </a:r>
          </a:p>
          <a:p>
            <a:pPr algn="just"/>
            <a:r>
              <a:rPr lang="es-MX" sz="1600" dirty="0" err="1" smtClean="0">
                <a:latin typeface="Arial" panose="020B0604020202020204" pitchFamily="34" charset="0"/>
                <a:cs typeface="Arial" panose="020B0604020202020204" pitchFamily="34" charset="0"/>
              </a:rPr>
              <a:t>Kotler</a:t>
            </a:r>
            <a:r>
              <a:rPr lang="es-MX" sz="1600" dirty="0" smtClean="0">
                <a:latin typeface="Arial" panose="020B0604020202020204" pitchFamily="34" charset="0"/>
                <a:cs typeface="Arial" panose="020B0604020202020204" pitchFamily="34" charset="0"/>
              </a:rPr>
              <a:t>,  P. (1996) Dirección de Mercadotecnia. Octava Edición. Prentice Hall.  Págs. 13 y 14.</a:t>
            </a:r>
          </a:p>
          <a:p>
            <a:pPr algn="just"/>
            <a:r>
              <a:rPr lang="es-MX" sz="1600" dirty="0" err="1">
                <a:latin typeface="Arial" panose="020B0604020202020204" pitchFamily="34" charset="0"/>
                <a:cs typeface="Arial" panose="020B0604020202020204" pitchFamily="34" charset="0"/>
              </a:rPr>
              <a:t>Kotler</a:t>
            </a:r>
            <a:r>
              <a:rPr lang="es-MX" sz="1600" dirty="0">
                <a:latin typeface="Arial" panose="020B0604020202020204" pitchFamily="34" charset="0"/>
                <a:cs typeface="Arial" panose="020B0604020202020204" pitchFamily="34" charset="0"/>
              </a:rPr>
              <a:t>,  P</a:t>
            </a:r>
            <a:r>
              <a:rPr lang="es-MX" sz="1600" dirty="0" smtClean="0">
                <a:latin typeface="Arial" panose="020B0604020202020204" pitchFamily="34" charset="0"/>
                <a:cs typeface="Arial" panose="020B0604020202020204" pitchFamily="34" charset="0"/>
              </a:rPr>
              <a:t>. &amp; </a:t>
            </a:r>
            <a:r>
              <a:rPr lang="es-MX" sz="1600" dirty="0" err="1" smtClean="0">
                <a:latin typeface="Arial" panose="020B0604020202020204" pitchFamily="34" charset="0"/>
                <a:cs typeface="Arial" panose="020B0604020202020204" pitchFamily="34" charset="0"/>
              </a:rPr>
              <a:t>Keller</a:t>
            </a:r>
            <a:r>
              <a:rPr lang="es-MX" sz="1600" dirty="0" smtClean="0">
                <a:latin typeface="Arial" panose="020B0604020202020204" pitchFamily="34" charset="0"/>
                <a:cs typeface="Arial" panose="020B0604020202020204" pitchFamily="34" charset="0"/>
              </a:rPr>
              <a:t>, K. (2012) </a:t>
            </a:r>
            <a:r>
              <a:rPr lang="es-MX" sz="1600" dirty="0">
                <a:latin typeface="Arial" panose="020B0604020202020204" pitchFamily="34" charset="0"/>
                <a:cs typeface="Arial" panose="020B0604020202020204" pitchFamily="34" charset="0"/>
              </a:rPr>
              <a:t>Dirección de Mercadotecnia. </a:t>
            </a:r>
            <a:r>
              <a:rPr lang="es-MX" sz="1600" dirty="0" smtClean="0">
                <a:latin typeface="Arial" panose="020B0604020202020204" pitchFamily="34" charset="0"/>
                <a:cs typeface="Arial" panose="020B0604020202020204" pitchFamily="34" charset="0"/>
              </a:rPr>
              <a:t>Décimo cuarta Edición</a:t>
            </a:r>
            <a:r>
              <a:rPr lang="es-MX" sz="1600" dirty="0">
                <a:latin typeface="Arial" panose="020B0604020202020204" pitchFamily="34" charset="0"/>
                <a:cs typeface="Arial" panose="020B0604020202020204" pitchFamily="34" charset="0"/>
              </a:rPr>
              <a:t>. Prentice Hall. </a:t>
            </a:r>
            <a:endParaRPr lang="en-US" sz="1600" dirty="0" smtClean="0">
              <a:latin typeface="Arial" panose="020B0604020202020204" pitchFamily="34" charset="0"/>
              <a:cs typeface="Arial" panose="020B0604020202020204" pitchFamily="34" charset="0"/>
            </a:endParaRPr>
          </a:p>
          <a:p>
            <a:pPr algn="just"/>
            <a:r>
              <a:rPr lang="en-US" sz="1600" dirty="0" smtClean="0">
                <a:latin typeface="Arial" panose="020B0604020202020204" pitchFamily="34" charset="0"/>
                <a:cs typeface="Arial" panose="020B0604020202020204" pitchFamily="34" charset="0"/>
              </a:rPr>
              <a:t>Kotler, P. y Armstrong</a:t>
            </a:r>
            <a:r>
              <a:rPr lang="en-US" sz="1600" i="1"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G. (2010). </a:t>
            </a:r>
            <a:r>
              <a:rPr lang="en-US" sz="1600" i="1" dirty="0" err="1" smtClean="0">
                <a:latin typeface="Arial" panose="020B0604020202020204" pitchFamily="34" charset="0"/>
                <a:cs typeface="Arial" panose="020B0604020202020204" pitchFamily="34" charset="0"/>
              </a:rPr>
              <a:t>Fundamentos</a:t>
            </a:r>
            <a:r>
              <a:rPr lang="en-US" sz="1600" i="1" dirty="0" smtClean="0">
                <a:latin typeface="Arial" panose="020B0604020202020204" pitchFamily="34" charset="0"/>
                <a:cs typeface="Arial" panose="020B0604020202020204" pitchFamily="34" charset="0"/>
              </a:rPr>
              <a:t> de Marketing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MÉXICO:Pearson</a:t>
            </a:r>
            <a:r>
              <a:rPr lang="en-US" sz="1600" dirty="0" smtClean="0">
                <a:latin typeface="Arial" panose="020B0604020202020204" pitchFamily="34" charset="0"/>
                <a:cs typeface="Arial" panose="020B0604020202020204" pitchFamily="34" charset="0"/>
              </a:rPr>
              <a:t> Education.</a:t>
            </a:r>
          </a:p>
          <a:p>
            <a:pPr algn="just"/>
            <a:r>
              <a:rPr lang="es-MX" sz="1600" dirty="0" smtClean="0">
                <a:latin typeface="Arial" panose="020B0604020202020204" pitchFamily="34" charset="0"/>
                <a:cs typeface="Arial" panose="020B0604020202020204" pitchFamily="34" charset="0"/>
              </a:rPr>
              <a:t>Mesa editorial Merca2.0 (2013) De qué se trata la administración de la mercadotecnia. Revista Merca2.0. </a:t>
            </a:r>
            <a:r>
              <a:rPr lang="es-MX" sz="1600" dirty="0">
                <a:latin typeface="Arial" panose="020B0604020202020204" pitchFamily="34" charset="0"/>
                <a:cs typeface="Arial" panose="020B0604020202020204" pitchFamily="34" charset="0"/>
              </a:rPr>
              <a:t>Recuperado el 2 de mayo del </a:t>
            </a:r>
            <a:r>
              <a:rPr lang="es-MX" sz="1600" dirty="0" smtClean="0">
                <a:latin typeface="Arial" panose="020B0604020202020204" pitchFamily="34" charset="0"/>
                <a:cs typeface="Arial" panose="020B0604020202020204" pitchFamily="34" charset="0"/>
              </a:rPr>
              <a:t>2016 </a:t>
            </a:r>
            <a:r>
              <a:rPr lang="es-MX" sz="1600" dirty="0">
                <a:latin typeface="Arial" panose="020B0604020202020204" pitchFamily="34" charset="0"/>
                <a:cs typeface="Arial" panose="020B0604020202020204" pitchFamily="34" charset="0"/>
              </a:rPr>
              <a:t>desde: http://www.merca20.com/de-que-se-trata-la-administracion-de-la-mercadotecnia/</a:t>
            </a:r>
            <a:r>
              <a:rPr lang="es-MX" sz="1600" dirty="0" smtClean="0">
                <a:latin typeface="Arial" panose="020B0604020202020204" pitchFamily="34" charset="0"/>
                <a:cs typeface="Arial" panose="020B0604020202020204" pitchFamily="34" charset="0"/>
              </a:rPr>
              <a:t>. </a:t>
            </a:r>
          </a:p>
          <a:p>
            <a:pPr algn="just"/>
            <a:r>
              <a:rPr lang="es-MX" sz="1600" dirty="0" err="1" smtClean="0">
                <a:latin typeface="Arial" panose="020B0604020202020204" pitchFamily="34" charset="0"/>
                <a:cs typeface="Arial" panose="020B0604020202020204" pitchFamily="34" charset="0"/>
              </a:rPr>
              <a:t>Munch</a:t>
            </a:r>
            <a:r>
              <a:rPr lang="es-MX" sz="1600" dirty="0">
                <a:latin typeface="Arial" panose="020B0604020202020204" pitchFamily="34" charset="0"/>
                <a:cs typeface="Arial" panose="020B0604020202020204" pitchFamily="34" charset="0"/>
              </a:rPr>
              <a:t>, L. (2005 ). </a:t>
            </a:r>
            <a:r>
              <a:rPr lang="es-MX" sz="1600" i="1" dirty="0">
                <a:latin typeface="Arial" panose="020B0604020202020204" pitchFamily="34" charset="0"/>
                <a:cs typeface="Arial" panose="020B0604020202020204" pitchFamily="34" charset="0"/>
              </a:rPr>
              <a:t>Nuevos Fundamentos de Mercadotecnia “Hacia el liderazgo del mercado”</a:t>
            </a:r>
            <a:r>
              <a:rPr lang="es-MX" sz="1600" dirty="0">
                <a:latin typeface="Arial" panose="020B0604020202020204" pitchFamily="34" charset="0"/>
                <a:cs typeface="Arial" panose="020B0604020202020204" pitchFamily="34" charset="0"/>
              </a:rPr>
              <a:t>. </a:t>
            </a:r>
            <a:r>
              <a:rPr lang="es-MX" sz="1600" dirty="0" err="1" smtClean="0">
                <a:latin typeface="Arial" panose="020B0604020202020204" pitchFamily="34" charset="0"/>
                <a:cs typeface="Arial" panose="020B0604020202020204" pitchFamily="34" charset="0"/>
              </a:rPr>
              <a:t>MÉXICO:Trillas</a:t>
            </a:r>
            <a:r>
              <a:rPr lang="es-MX" sz="1600" dirty="0" smtClean="0">
                <a:latin typeface="Arial" panose="020B0604020202020204" pitchFamily="34" charset="0"/>
                <a:cs typeface="Arial" panose="020B0604020202020204" pitchFamily="34" charset="0"/>
              </a:rPr>
              <a:t>.</a:t>
            </a:r>
          </a:p>
          <a:p>
            <a:pPr algn="just"/>
            <a:r>
              <a:rPr lang="es-MX" sz="1600" dirty="0" err="1" smtClean="0">
                <a:latin typeface="Arial" panose="020B0604020202020204" pitchFamily="34" charset="0"/>
                <a:cs typeface="Arial" panose="020B0604020202020204" pitchFamily="34" charset="0"/>
              </a:rPr>
              <a:t>Wiliam</a:t>
            </a:r>
            <a:r>
              <a:rPr lang="es-MX" sz="1600" dirty="0" smtClean="0">
                <a:latin typeface="Arial" panose="020B0604020202020204" pitchFamily="34" charset="0"/>
                <a:cs typeface="Arial" panose="020B0604020202020204" pitchFamily="34" charset="0"/>
              </a:rPr>
              <a:t>, J., Michael, J. y </a:t>
            </a:r>
            <a:r>
              <a:rPr lang="es-MX" sz="1600" dirty="0" err="1" smtClean="0">
                <a:latin typeface="Arial" panose="020B0604020202020204" pitchFamily="34" charset="0"/>
                <a:cs typeface="Arial" panose="020B0604020202020204" pitchFamily="34" charset="0"/>
              </a:rPr>
              <a:t>Etzel</a:t>
            </a:r>
            <a:r>
              <a:rPr lang="es-MX" sz="1600" dirty="0" smtClean="0">
                <a:latin typeface="Arial" panose="020B0604020202020204" pitchFamily="34" charset="0"/>
                <a:cs typeface="Arial" panose="020B0604020202020204" pitchFamily="34" charset="0"/>
              </a:rPr>
              <a:t>, J. ( 2007)- </a:t>
            </a:r>
            <a:r>
              <a:rPr lang="es-MX" sz="1600" i="1" dirty="0" smtClean="0">
                <a:latin typeface="Arial" panose="020B0604020202020204" pitchFamily="34" charset="0"/>
                <a:cs typeface="Arial" panose="020B0604020202020204" pitchFamily="34" charset="0"/>
              </a:rPr>
              <a:t>Fundamentos de Marketing</a:t>
            </a:r>
            <a:r>
              <a:rPr lang="es-MX" sz="1600" dirty="0" smtClean="0">
                <a:latin typeface="Arial" panose="020B0604020202020204" pitchFamily="34" charset="0"/>
                <a:cs typeface="Arial" panose="020B0604020202020204" pitchFamily="34" charset="0"/>
              </a:rPr>
              <a:t>. </a:t>
            </a:r>
            <a:r>
              <a:rPr lang="es-MX" sz="1600" dirty="0" err="1" smtClean="0">
                <a:latin typeface="Arial" panose="020B0604020202020204" pitchFamily="34" charset="0"/>
                <a:cs typeface="Arial" panose="020B0604020202020204" pitchFamily="34" charset="0"/>
              </a:rPr>
              <a:t>MÉXICO:Mc</a:t>
            </a:r>
            <a:r>
              <a:rPr lang="es-MX" sz="1600" dirty="0" smtClean="0">
                <a:latin typeface="Arial" panose="020B0604020202020204" pitchFamily="34" charset="0"/>
                <a:cs typeface="Arial" panose="020B0604020202020204" pitchFamily="34" charset="0"/>
              </a:rPr>
              <a:t> Graw –Hill.</a:t>
            </a:r>
          </a:p>
          <a:p>
            <a:pPr algn="just" defTabSz="762000">
              <a:spcBef>
                <a:spcPts val="600"/>
              </a:spcBef>
              <a:spcAft>
                <a:spcPts val="600"/>
              </a:spcAft>
              <a:buFontTx/>
              <a:buChar char="•"/>
              <a:defRPr/>
            </a:pPr>
            <a:endParaRPr lang="es-MX" sz="1600" dirty="0" smtClean="0">
              <a:latin typeface="Arial" panose="020B0604020202020204" pitchFamily="34" charset="0"/>
              <a:cs typeface="Arial" panose="020B0604020202020204" pitchFamily="34" charset="0"/>
            </a:endParaRPr>
          </a:p>
          <a:p>
            <a:pPr algn="just" defTabSz="762000">
              <a:spcBef>
                <a:spcPts val="600"/>
              </a:spcBef>
              <a:spcAft>
                <a:spcPts val="600"/>
              </a:spcAft>
              <a:buFontTx/>
              <a:buChar char="•"/>
              <a:defRPr/>
            </a:pPr>
            <a:endParaRPr lang="es-MX"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5074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Grp="1"/>
          </p:cNvSpPr>
          <p:nvPr>
            <p:ph idx="1"/>
          </p:nvPr>
        </p:nvSpPr>
        <p:spPr bwMode="auto">
          <a:xfrm>
            <a:off x="1619672" y="1124744"/>
            <a:ext cx="735516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lnSpc>
                <a:spcPct val="200000"/>
              </a:lnSpc>
              <a:spcBef>
                <a:spcPct val="0"/>
              </a:spcBef>
              <a:defRPr/>
            </a:pPr>
            <a:r>
              <a:rPr lang="es-MX" altLang="es-MX" sz="2000" b="1" dirty="0" smtClean="0">
                <a:solidFill>
                  <a:srgbClr val="6A221D"/>
                </a:solidFill>
                <a:latin typeface="Arial" panose="020B0604020202020204" pitchFamily="34" charset="0"/>
              </a:rPr>
              <a:t>Área Académica: </a:t>
            </a:r>
            <a:r>
              <a:rPr lang="es-MX" altLang="es-MX" sz="2000" dirty="0" smtClean="0">
                <a:solidFill>
                  <a:srgbClr val="6A221D"/>
                </a:solidFill>
                <a:latin typeface="Arial" panose="020B0604020202020204" pitchFamily="34" charset="0"/>
              </a:rPr>
              <a:t>Administración</a:t>
            </a:r>
          </a:p>
          <a:p>
            <a:pPr marL="171450" indent="-171450">
              <a:lnSpc>
                <a:spcPct val="200000"/>
              </a:lnSpc>
              <a:spcBef>
                <a:spcPct val="0"/>
              </a:spcBef>
              <a:defRPr/>
            </a:pPr>
            <a:endParaRPr lang="es-ES" altLang="es-MX" sz="1200" b="1" dirty="0" smtClean="0">
              <a:solidFill>
                <a:srgbClr val="6A221D"/>
              </a:solidFill>
              <a:latin typeface="Arial" panose="020B0604020202020204" pitchFamily="34" charset="0"/>
            </a:endParaRPr>
          </a:p>
          <a:p>
            <a:pPr marL="342900">
              <a:lnSpc>
                <a:spcPct val="200000"/>
              </a:lnSpc>
              <a:spcBef>
                <a:spcPct val="0"/>
              </a:spcBef>
              <a:defRPr/>
            </a:pPr>
            <a:r>
              <a:rPr lang="es-ES" altLang="es-MX" sz="2000" b="1" dirty="0" smtClean="0">
                <a:solidFill>
                  <a:srgbClr val="6A221D"/>
                </a:solidFill>
                <a:latin typeface="Arial" panose="020B0604020202020204" pitchFamily="34" charset="0"/>
              </a:rPr>
              <a:t>Tema: </a:t>
            </a:r>
            <a:r>
              <a:rPr lang="es-ES" altLang="es-MX" sz="2000" dirty="0">
                <a:solidFill>
                  <a:srgbClr val="6A221D"/>
                </a:solidFill>
                <a:latin typeface="Arial" panose="020B0604020202020204" pitchFamily="34" charset="0"/>
              </a:rPr>
              <a:t>El </a:t>
            </a:r>
            <a:r>
              <a:rPr lang="es-ES" altLang="es-MX" sz="2000" dirty="0" err="1">
                <a:solidFill>
                  <a:srgbClr val="6A221D"/>
                </a:solidFill>
                <a:latin typeface="Arial" panose="020B0604020202020204" pitchFamily="34" charset="0"/>
              </a:rPr>
              <a:t>Mix</a:t>
            </a:r>
            <a:r>
              <a:rPr lang="es-ES" altLang="es-MX" sz="2000" dirty="0">
                <a:solidFill>
                  <a:srgbClr val="6A221D"/>
                </a:solidFill>
                <a:latin typeface="Arial" panose="020B0604020202020204" pitchFamily="34" charset="0"/>
              </a:rPr>
              <a:t> del marketing</a:t>
            </a:r>
            <a:endParaRPr lang="es-ES" altLang="es-MX" sz="2000" dirty="0" smtClean="0">
              <a:solidFill>
                <a:srgbClr val="6A221D"/>
              </a:solidFill>
              <a:latin typeface="Arial" panose="020B0604020202020204" pitchFamily="34" charset="0"/>
            </a:endParaRPr>
          </a:p>
          <a:p>
            <a:pPr marL="171450" indent="-171450">
              <a:lnSpc>
                <a:spcPct val="200000"/>
              </a:lnSpc>
              <a:spcBef>
                <a:spcPct val="0"/>
              </a:spcBef>
              <a:defRPr/>
            </a:pPr>
            <a:endParaRPr lang="es-ES" altLang="es-MX" sz="1200" dirty="0" smtClean="0">
              <a:solidFill>
                <a:srgbClr val="6A221D"/>
              </a:solidFill>
              <a:latin typeface="Arial" panose="020B0604020202020204" pitchFamily="34" charset="0"/>
            </a:endParaRPr>
          </a:p>
          <a:p>
            <a:pPr marL="342900" indent="-342900">
              <a:lnSpc>
                <a:spcPct val="200000"/>
              </a:lnSpc>
              <a:spcBef>
                <a:spcPct val="0"/>
              </a:spcBef>
              <a:defRPr/>
            </a:pPr>
            <a:r>
              <a:rPr lang="es-ES" altLang="es-MX" sz="2000" b="1" dirty="0">
                <a:solidFill>
                  <a:srgbClr val="6A221D"/>
                </a:solidFill>
                <a:latin typeface="Arial" panose="020B0604020202020204" pitchFamily="34" charset="0"/>
              </a:rPr>
              <a:t>Profesores: </a:t>
            </a:r>
            <a:r>
              <a:rPr lang="es-ES" altLang="es-MX" sz="2000" dirty="0">
                <a:solidFill>
                  <a:srgbClr val="6A221D"/>
                </a:solidFill>
                <a:latin typeface="Arial" panose="020B0604020202020204" pitchFamily="34" charset="0"/>
              </a:rPr>
              <a:t>Marco Antonio I. García </a:t>
            </a:r>
            <a:r>
              <a:rPr lang="es-ES" altLang="es-MX" sz="2000" dirty="0" err="1">
                <a:solidFill>
                  <a:srgbClr val="6A221D"/>
                </a:solidFill>
                <a:latin typeface="Arial" panose="020B0604020202020204" pitchFamily="34" charset="0"/>
              </a:rPr>
              <a:t>García</a:t>
            </a:r>
            <a:r>
              <a:rPr lang="es-ES" altLang="es-MX" sz="2000" dirty="0">
                <a:solidFill>
                  <a:srgbClr val="6A221D"/>
                </a:solidFill>
                <a:latin typeface="Arial" panose="020B0604020202020204" pitchFamily="34" charset="0"/>
              </a:rPr>
              <a:t>, Juan Eduardo Ramírez León, </a:t>
            </a:r>
            <a:r>
              <a:rPr lang="es-ES" sz="2000" dirty="0">
                <a:solidFill>
                  <a:srgbClr val="6A221D"/>
                </a:solidFill>
                <a:latin typeface="Arial" panose="020B0604020202020204" pitchFamily="34" charset="0"/>
              </a:rPr>
              <a:t>Sofía E. López García.</a:t>
            </a:r>
            <a:endParaRPr lang="es-ES" altLang="es-MX" sz="2000" dirty="0">
              <a:solidFill>
                <a:srgbClr val="6A221D"/>
              </a:solidFill>
              <a:latin typeface="Arial" panose="020B0604020202020204" pitchFamily="34" charset="0"/>
            </a:endParaRPr>
          </a:p>
          <a:p>
            <a:pPr marL="342900" indent="-342900">
              <a:lnSpc>
                <a:spcPct val="200000"/>
              </a:lnSpc>
              <a:spcBef>
                <a:spcPct val="0"/>
              </a:spcBef>
              <a:defRPr/>
            </a:pPr>
            <a:endParaRPr lang="es-ES" altLang="es-MX" sz="2000" b="1" dirty="0" smtClean="0">
              <a:solidFill>
                <a:srgbClr val="6A221D"/>
              </a:solidFill>
              <a:latin typeface="Arial" panose="020B0604020202020204" pitchFamily="34" charset="0"/>
            </a:endParaRPr>
          </a:p>
          <a:p>
            <a:pPr marL="342900" indent="-342900">
              <a:lnSpc>
                <a:spcPct val="200000"/>
              </a:lnSpc>
              <a:spcBef>
                <a:spcPct val="0"/>
              </a:spcBef>
              <a:defRPr/>
            </a:pPr>
            <a:r>
              <a:rPr lang="es-ES" altLang="es-MX" sz="2000" b="1" dirty="0" smtClean="0">
                <a:solidFill>
                  <a:srgbClr val="6A221D"/>
                </a:solidFill>
                <a:latin typeface="Arial" panose="020B0604020202020204" pitchFamily="34" charset="0"/>
              </a:rPr>
              <a:t>Periodo:  </a:t>
            </a:r>
            <a:r>
              <a:rPr lang="es-ES" altLang="es-MX" sz="2000" dirty="0" smtClean="0">
                <a:solidFill>
                  <a:srgbClr val="6A221D"/>
                </a:solidFill>
                <a:latin typeface="Arial" panose="020B0604020202020204" pitchFamily="34" charset="0"/>
              </a:rPr>
              <a:t>Enero – junio 2016</a:t>
            </a:r>
          </a:p>
        </p:txBody>
      </p:sp>
    </p:spTree>
    <p:extLst>
      <p:ext uri="{BB962C8B-B14F-4D97-AF65-F5344CB8AC3E}">
        <p14:creationId xmlns:p14="http://schemas.microsoft.com/office/powerpoint/2010/main" val="405475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idx="1"/>
          </p:nvPr>
        </p:nvSpPr>
        <p:spPr>
          <a:xfrm>
            <a:off x="1691680" y="1066800"/>
            <a:ext cx="6918920" cy="5530552"/>
          </a:xfrm>
        </p:spPr>
        <p:txBody>
          <a:bodyPr>
            <a:noAutofit/>
          </a:bodyPr>
          <a:lstStyle/>
          <a:p>
            <a:pPr marL="0" indent="0" algn="ctr" eaLnBrk="1" hangingPunct="1">
              <a:buFont typeface="Arial" panose="020B0604020202020204" pitchFamily="34" charset="0"/>
              <a:buNone/>
            </a:pPr>
            <a:r>
              <a:rPr altLang="es-MX" sz="2000" b="1" dirty="0" smtClean="0">
                <a:latin typeface="Arial" panose="020B0604020202020204" pitchFamily="34" charset="0"/>
                <a:cs typeface="Arial" panose="020B0604020202020204" pitchFamily="34" charset="0"/>
              </a:rPr>
              <a:t>Abstract</a:t>
            </a:r>
          </a:p>
          <a:p>
            <a:pPr marL="0" indent="0" algn="just" eaLnBrk="1" hangingPunct="1">
              <a:buFont typeface="Arial" panose="020B0604020202020204" pitchFamily="34" charset="0"/>
              <a:buNone/>
            </a:pPr>
            <a:endParaRPr altLang="es-MX" sz="2000" dirty="0" smtClean="0">
              <a:latin typeface="Arial" panose="020B0604020202020204" pitchFamily="34" charset="0"/>
              <a:cs typeface="Arial" panose="020B0604020202020204" pitchFamily="34" charset="0"/>
            </a:endParaRPr>
          </a:p>
          <a:p>
            <a:pPr marL="0" indent="0" algn="just" eaLnBrk="1" hangingPunct="1">
              <a:buFont typeface="Arial" panose="020B0604020202020204" pitchFamily="34" charset="0"/>
              <a:buNone/>
            </a:pPr>
            <a:r>
              <a:rPr lang="en-US" altLang="es-MX" sz="2000" dirty="0" smtClean="0">
                <a:latin typeface="Arial" panose="020B0604020202020204" pitchFamily="34" charset="0"/>
                <a:cs typeface="Arial" panose="020B0604020202020204" pitchFamily="34" charset="0"/>
              </a:rPr>
              <a:t>The marketing mix or marketing mix, is a definition used to describe the group of instruments and various factors that have the person in charge of marketing for a company to achieve the goals of the organization. This means that the marketing mix is the combination of marketing techniques that point to make the four components known as "The Four P" which are product, price, place and promotion. Then define each of these elements of the marketing mix and its functions.</a:t>
            </a:r>
            <a:endParaRPr altLang="es-MX" sz="2000" dirty="0" smtClean="0">
              <a:latin typeface="Arial" panose="020B0604020202020204" pitchFamily="34" charset="0"/>
              <a:cs typeface="Arial" panose="020B0604020202020204" pitchFamily="34" charset="0"/>
            </a:endParaRPr>
          </a:p>
          <a:p>
            <a:pPr marL="0" indent="0" algn="just" eaLnBrk="1" hangingPunct="1">
              <a:buFont typeface="Arial" panose="020B0604020202020204" pitchFamily="34" charset="0"/>
              <a:buNone/>
            </a:pPr>
            <a:endParaRPr lang="es-MX" altLang="es-MX" sz="2000" dirty="0" smtClean="0">
              <a:latin typeface="Arial" panose="020B0604020202020204" pitchFamily="34" charset="0"/>
              <a:cs typeface="Arial" panose="020B0604020202020204" pitchFamily="34" charset="0"/>
            </a:endParaRPr>
          </a:p>
          <a:p>
            <a:pPr marL="0" indent="0" algn="just" eaLnBrk="1" hangingPunct="1">
              <a:buFont typeface="Arial" panose="020B0604020202020204" pitchFamily="34" charset="0"/>
              <a:buNone/>
            </a:pPr>
            <a:r>
              <a:rPr lang="es-MX" altLang="es-MX" sz="2000" b="1" dirty="0" err="1" smtClean="0">
                <a:latin typeface="Arial" panose="020B0604020202020204" pitchFamily="34" charset="0"/>
                <a:cs typeface="Arial" panose="020B0604020202020204" pitchFamily="34" charset="0"/>
              </a:rPr>
              <a:t>Keywords</a:t>
            </a:r>
            <a:r>
              <a:rPr lang="es-MX" altLang="es-MX" sz="2000" b="1" dirty="0" smtClean="0">
                <a:latin typeface="Arial" panose="020B0604020202020204" pitchFamily="34" charset="0"/>
                <a:cs typeface="Arial" panose="020B0604020202020204" pitchFamily="34" charset="0"/>
              </a:rPr>
              <a:t>: </a:t>
            </a:r>
            <a:r>
              <a:rPr lang="en-US" altLang="es-MX" sz="2000" dirty="0" smtClean="0">
                <a:latin typeface="Arial" panose="020B0604020202020204" pitchFamily="34" charset="0"/>
                <a:cs typeface="Arial" panose="020B0604020202020204" pitchFamily="34" charset="0"/>
              </a:rPr>
              <a:t>Marketing </a:t>
            </a:r>
            <a:r>
              <a:rPr lang="en-US" altLang="es-MX" sz="2000" dirty="0" smtClean="0">
                <a:latin typeface="Arial" panose="020B0604020202020204" pitchFamily="34" charset="0"/>
                <a:cs typeface="Arial" panose="020B0604020202020204" pitchFamily="34" charset="0"/>
              </a:rPr>
              <a:t>mix, strength, business, product, price, place and promotion.</a:t>
            </a:r>
            <a:endParaRPr lang="es-ES_tradnl" altLang="es-MX"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87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a:spLocks/>
          </p:cNvSpPr>
          <p:nvPr/>
        </p:nvSpPr>
        <p:spPr>
          <a:xfrm>
            <a:off x="3563888" y="2564904"/>
            <a:ext cx="4953000" cy="1143000"/>
          </a:xfrm>
          <a:prstGeom prst="rect">
            <a:avLst/>
          </a:prstGeom>
        </p:spPr>
        <p:style>
          <a:lnRef idx="0">
            <a:scrgbClr r="0" g="0" b="0"/>
          </a:lnRef>
          <a:fillRef idx="1003">
            <a:schemeClr val="lt2"/>
          </a:fillRef>
          <a:effectRef idx="0">
            <a:scrgbClr r="0" g="0" b="0"/>
          </a:effectRef>
          <a:fontRef idx="major"/>
        </p:style>
        <p:txBody>
          <a:bodyPr/>
          <a:lstStyle>
            <a:lvl1pPr>
              <a:defRPr sz="4000" baseline="0">
                <a:solidFill>
                  <a:srgbClr val="003366"/>
                </a:solidFill>
                <a:latin typeface="Arial" pitchFamily="34" charset="0"/>
                <a:cs typeface="Arial" pitchFamily="34" charset="0"/>
              </a:defRPr>
            </a:lvl1pPr>
          </a:lstStyle>
          <a:p>
            <a:pPr marL="857250" indent="-857250" algn="ctr" eaLnBrk="1" hangingPunct="1">
              <a:defRPr/>
            </a:pPr>
            <a:r>
              <a:rPr lang="es-ES_tradnl" sz="6000" dirty="0" smtClean="0">
                <a:solidFill>
                  <a:srgbClr val="6A221D"/>
                </a:solidFill>
                <a:ea typeface="+mj-ea"/>
              </a:rPr>
              <a:t>      El </a:t>
            </a:r>
            <a:r>
              <a:rPr lang="es-ES_tradnl" sz="6000" dirty="0" err="1">
                <a:solidFill>
                  <a:srgbClr val="6A221D"/>
                </a:solidFill>
              </a:rPr>
              <a:t>M</a:t>
            </a:r>
            <a:r>
              <a:rPr lang="es-ES_tradnl" sz="6000" dirty="0" err="1" smtClean="0">
                <a:solidFill>
                  <a:srgbClr val="6A221D"/>
                </a:solidFill>
                <a:ea typeface="+mj-ea"/>
              </a:rPr>
              <a:t>ix</a:t>
            </a:r>
            <a:r>
              <a:rPr lang="es-ES_tradnl" sz="6000" dirty="0" smtClean="0">
                <a:solidFill>
                  <a:srgbClr val="6A221D"/>
                </a:solidFill>
                <a:ea typeface="+mj-ea"/>
              </a:rPr>
              <a:t> del Marketing</a:t>
            </a:r>
            <a:endParaRPr lang="es-ES" sz="6000" dirty="0">
              <a:solidFill>
                <a:srgbClr val="6A221D"/>
              </a:solidFill>
              <a:ea typeface="+mj-ea"/>
            </a:endParaRPr>
          </a:p>
        </p:txBody>
      </p:sp>
    </p:spTree>
    <p:extLst>
      <p:ext uri="{BB962C8B-B14F-4D97-AF65-F5344CB8AC3E}">
        <p14:creationId xmlns:p14="http://schemas.microsoft.com/office/powerpoint/2010/main" val="235028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txBox="1">
            <a:spLocks/>
          </p:cNvSpPr>
          <p:nvPr/>
        </p:nvSpPr>
        <p:spPr bwMode="auto">
          <a:xfrm>
            <a:off x="1547664" y="1447801"/>
            <a:ext cx="6984776" cy="2701280"/>
          </a:xfrm>
          <a:prstGeom prst="rect">
            <a:avLst/>
          </a:prstGeom>
          <a:ln/>
          <a:extLst/>
        </p:spPr>
        <p:style>
          <a:lnRef idx="1">
            <a:schemeClr val="accent4"/>
          </a:lnRef>
          <a:fillRef idx="2">
            <a:schemeClr val="accent4"/>
          </a:fillRef>
          <a:effectRef idx="1">
            <a:schemeClr val="accent4"/>
          </a:effectRef>
          <a:fontRef idx="minor">
            <a:schemeClr val="dk1"/>
          </a:fontRef>
        </p:style>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endParaRPr lang="es-ES" altLang="es-MX" sz="2400" dirty="0">
              <a:solidFill>
                <a:srgbClr val="6A221D"/>
              </a:solidFill>
              <a:latin typeface="Arial" panose="020B0604020202020204" pitchFamily="34" charset="0"/>
              <a:cs typeface="Arial" panose="020B0604020202020204" pitchFamily="34" charset="0"/>
            </a:endParaRPr>
          </a:p>
          <a:p>
            <a:pPr algn="just" eaLnBrk="1" hangingPunct="1">
              <a:spcBef>
                <a:spcPct val="0"/>
              </a:spcBef>
              <a:buFontTx/>
              <a:buNone/>
            </a:pPr>
            <a:r>
              <a:rPr lang="es-ES" altLang="es-MX" sz="2400" b="1" dirty="0" smtClean="0">
                <a:solidFill>
                  <a:srgbClr val="6A221D"/>
                </a:solidFill>
                <a:latin typeface="Arial" panose="020B0604020202020204" pitchFamily="34" charset="0"/>
                <a:cs typeface="Arial" panose="020B0604020202020204" pitchFamily="34" charset="0"/>
              </a:rPr>
              <a:t>Mezcla </a:t>
            </a:r>
            <a:r>
              <a:rPr lang="es-ES" altLang="es-MX" sz="2400" b="1" dirty="0">
                <a:solidFill>
                  <a:srgbClr val="6A221D"/>
                </a:solidFill>
                <a:latin typeface="Arial" panose="020B0604020202020204" pitchFamily="34" charset="0"/>
                <a:cs typeface="Arial" panose="020B0604020202020204" pitchFamily="34" charset="0"/>
              </a:rPr>
              <a:t>de Mercadotecnia</a:t>
            </a:r>
            <a:r>
              <a:rPr lang="es-ES" altLang="es-MX" sz="2400" dirty="0">
                <a:solidFill>
                  <a:srgbClr val="6A221D"/>
                </a:solidFill>
                <a:latin typeface="Arial" panose="020B0604020202020204" pitchFamily="34" charset="0"/>
                <a:cs typeface="Arial" panose="020B0604020202020204" pitchFamily="34" charset="0"/>
              </a:rPr>
              <a:t> (llamado también Marketing </a:t>
            </a:r>
            <a:r>
              <a:rPr lang="es-ES" altLang="es-MX" sz="2400" dirty="0" err="1">
                <a:solidFill>
                  <a:srgbClr val="6A221D"/>
                </a:solidFill>
                <a:latin typeface="Arial" panose="020B0604020202020204" pitchFamily="34" charset="0"/>
                <a:cs typeface="Arial" panose="020B0604020202020204" pitchFamily="34" charset="0"/>
              </a:rPr>
              <a:t>Mix</a:t>
            </a:r>
            <a:r>
              <a:rPr lang="es-ES" altLang="es-MX" sz="2400" dirty="0">
                <a:solidFill>
                  <a:srgbClr val="6A221D"/>
                </a:solidFill>
                <a:latin typeface="Arial" panose="020B0604020202020204" pitchFamily="34" charset="0"/>
                <a:cs typeface="Arial" panose="020B0604020202020204" pitchFamily="34" charset="0"/>
              </a:rPr>
              <a:t>, Mezcla Comercial, </a:t>
            </a:r>
            <a:r>
              <a:rPr lang="es-ES" altLang="es-MX" sz="2400" dirty="0" err="1">
                <a:solidFill>
                  <a:srgbClr val="6A221D"/>
                </a:solidFill>
                <a:latin typeface="Arial" panose="020B0604020202020204" pitchFamily="34" charset="0"/>
                <a:cs typeface="Arial" panose="020B0604020202020204" pitchFamily="34" charset="0"/>
              </a:rPr>
              <a:t>Mix</a:t>
            </a:r>
            <a:r>
              <a:rPr lang="es-ES" altLang="es-MX" sz="2400" dirty="0">
                <a:solidFill>
                  <a:srgbClr val="6A221D"/>
                </a:solidFill>
                <a:latin typeface="Arial" panose="020B0604020202020204" pitchFamily="34" charset="0"/>
                <a:cs typeface="Arial" panose="020B0604020202020204" pitchFamily="34" charset="0"/>
              </a:rPr>
              <a:t> Comercial, etc.) </a:t>
            </a:r>
            <a:r>
              <a:rPr lang="es-ES" altLang="es-MX" sz="2400" dirty="0" smtClean="0">
                <a:solidFill>
                  <a:srgbClr val="6A221D"/>
                </a:solidFill>
                <a:latin typeface="Arial" panose="020B0604020202020204" pitchFamily="34" charset="0"/>
                <a:cs typeface="Arial" panose="020B0604020202020204" pitchFamily="34" charset="0"/>
              </a:rPr>
              <a:t>son las </a:t>
            </a:r>
            <a:r>
              <a:rPr lang="es-ES" altLang="es-MX" sz="2400" dirty="0">
                <a:solidFill>
                  <a:srgbClr val="6A221D"/>
                </a:solidFill>
                <a:latin typeface="Arial" panose="020B0604020202020204" pitchFamily="34" charset="0"/>
                <a:cs typeface="Arial" panose="020B0604020202020204" pitchFamily="34" charset="0"/>
              </a:rPr>
              <a:t>herramientas o variables de las que dispone el responsable de la mercadotecnia para cumplir con los objetivos de la compañía.</a:t>
            </a:r>
          </a:p>
        </p:txBody>
      </p:sp>
      <p:pic>
        <p:nvPicPr>
          <p:cNvPr id="52228"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4149080"/>
            <a:ext cx="3312368" cy="230425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315952" y="332656"/>
            <a:ext cx="5221560" cy="830997"/>
          </a:xfrm>
          <a:prstGeom prst="rect">
            <a:avLst/>
          </a:prstGeom>
        </p:spPr>
        <p:txBody>
          <a:bodyPr wrap="square">
            <a:spAutoFit/>
          </a:bodyPr>
          <a:lstStyle/>
          <a:p>
            <a:pPr lvl="0" algn="just">
              <a:spcBef>
                <a:spcPct val="0"/>
              </a:spcBef>
            </a:pPr>
            <a:r>
              <a:rPr lang="es-MX" altLang="es-MX" sz="2400" b="1" dirty="0">
                <a:solidFill>
                  <a:srgbClr val="6A221D"/>
                </a:solidFill>
                <a:latin typeface="Arial" panose="020B0604020202020204" pitchFamily="34" charset="0"/>
                <a:cs typeface="Arial" panose="020B0604020202020204" pitchFamily="34" charset="0"/>
              </a:rPr>
              <a:t>¿Qué es la </a:t>
            </a:r>
            <a:r>
              <a:rPr lang="es-MX" altLang="es-MX" sz="2400" b="1" i="1" dirty="0">
                <a:solidFill>
                  <a:srgbClr val="6A221D"/>
                </a:solidFill>
                <a:latin typeface="Arial" panose="020B0604020202020204" pitchFamily="34" charset="0"/>
                <a:cs typeface="Arial" panose="020B0604020202020204" pitchFamily="34" charset="0"/>
              </a:rPr>
              <a:t>Mezcla de Mercadotecnia</a:t>
            </a:r>
            <a:r>
              <a:rPr lang="es-MX" altLang="es-MX" sz="2400" b="1" dirty="0">
                <a:solidFill>
                  <a:srgbClr val="6A221D"/>
                </a:solidFill>
                <a:latin typeface="Arial" panose="020B0604020202020204" pitchFamily="34" charset="0"/>
                <a:cs typeface="Arial" panose="020B0604020202020204" pitchFamily="34" charset="0"/>
              </a:rPr>
              <a:t> o Marketing </a:t>
            </a:r>
            <a:r>
              <a:rPr lang="es-MX" altLang="es-MX" sz="2400" b="1" dirty="0" err="1">
                <a:solidFill>
                  <a:srgbClr val="6A221D"/>
                </a:solidFill>
                <a:latin typeface="Arial" panose="020B0604020202020204" pitchFamily="34" charset="0"/>
                <a:cs typeface="Arial" panose="020B0604020202020204" pitchFamily="34" charset="0"/>
              </a:rPr>
              <a:t>Mix</a:t>
            </a:r>
            <a:r>
              <a:rPr lang="es-MX" altLang="es-MX" sz="2400" b="1" dirty="0" smtClean="0">
                <a:solidFill>
                  <a:srgbClr val="6A221D"/>
                </a:solidFill>
                <a:latin typeface="Arial" panose="020B0604020202020204" pitchFamily="34" charset="0"/>
                <a:cs typeface="Arial" panose="020B0604020202020204" pitchFamily="34" charset="0"/>
              </a:rPr>
              <a:t>?</a:t>
            </a:r>
            <a:endParaRPr lang="es-ES" altLang="es-MX" sz="2400" dirty="0">
              <a:solidFill>
                <a:srgbClr val="6A221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4576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txBox="1">
            <a:spLocks/>
          </p:cNvSpPr>
          <p:nvPr/>
        </p:nvSpPr>
        <p:spPr bwMode="auto">
          <a:xfrm>
            <a:off x="1619672" y="2420888"/>
            <a:ext cx="7272808" cy="3384376"/>
          </a:xfrm>
          <a:prstGeom prst="rect">
            <a:avLst/>
          </a:prstGeom>
          <a:ln/>
          <a:extLst/>
        </p:spPr>
        <p:style>
          <a:lnRef idx="1">
            <a:schemeClr val="accent6"/>
          </a:lnRef>
          <a:fillRef idx="2">
            <a:schemeClr val="accent6"/>
          </a:fillRef>
          <a:effectRef idx="1">
            <a:schemeClr val="accent6"/>
          </a:effectRef>
          <a:fontRef idx="minor">
            <a:schemeClr val="dk1"/>
          </a:fontRef>
        </p:style>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endParaRPr lang="es-MX" altLang="es-MX" sz="2400" dirty="0">
              <a:solidFill>
                <a:srgbClr val="6A221D"/>
              </a:solidFill>
              <a:latin typeface="Arial" panose="020B0604020202020204" pitchFamily="34" charset="0"/>
              <a:cs typeface="Arial" panose="020B0604020202020204" pitchFamily="34" charset="0"/>
            </a:endParaRPr>
          </a:p>
          <a:p>
            <a:pPr algn="just" eaLnBrk="1" hangingPunct="1">
              <a:spcBef>
                <a:spcPct val="0"/>
              </a:spcBef>
              <a:buFontTx/>
              <a:buNone/>
            </a:pPr>
            <a:r>
              <a:rPr lang="es-MX" altLang="es-MX" sz="2400" dirty="0" smtClean="0">
                <a:solidFill>
                  <a:srgbClr val="6A221D"/>
                </a:solidFill>
                <a:latin typeface="Arial" panose="020B0604020202020204" pitchFamily="34" charset="0"/>
                <a:cs typeface="Arial" panose="020B0604020202020204" pitchFamily="34" charset="0"/>
              </a:rPr>
              <a:t>Nivel </a:t>
            </a:r>
            <a:r>
              <a:rPr lang="es-MX" altLang="es-MX" sz="2400" dirty="0">
                <a:solidFill>
                  <a:srgbClr val="6A221D"/>
                </a:solidFill>
                <a:latin typeface="Arial" panose="020B0604020202020204" pitchFamily="34" charset="0"/>
                <a:cs typeface="Arial" panose="020B0604020202020204" pitchFamily="34" charset="0"/>
              </a:rPr>
              <a:t>táctico de la mercadotecnia, en el cual, las estrategias se transforman en programas concretos para que una empresa pueda llegar al mercado con un producto satisfactor de necesidades y/o deseos, a un precio conveniente, con un mensaje apropiado y un sistema de distribución que coloque el producto en el lugar correcto y en el momento más oportuno.</a:t>
            </a:r>
            <a:endParaRPr lang="es-ES" altLang="es-MX" sz="2400" dirty="0">
              <a:solidFill>
                <a:srgbClr val="6A221D"/>
              </a:solidFill>
              <a:latin typeface="Arial" panose="020B0604020202020204" pitchFamily="34" charset="0"/>
              <a:cs typeface="Arial" panose="020B0604020202020204" pitchFamily="34" charset="0"/>
            </a:endParaRPr>
          </a:p>
        </p:txBody>
      </p:sp>
      <p:sp>
        <p:nvSpPr>
          <p:cNvPr id="2" name="1 Rectángulo"/>
          <p:cNvSpPr/>
          <p:nvPr/>
        </p:nvSpPr>
        <p:spPr>
          <a:xfrm>
            <a:off x="2123728" y="332656"/>
            <a:ext cx="5976664"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ctr">
              <a:spcBef>
                <a:spcPct val="0"/>
              </a:spcBef>
            </a:pPr>
            <a:r>
              <a:rPr lang="es-MX" altLang="es-MX" sz="2400" dirty="0">
                <a:solidFill>
                  <a:srgbClr val="6A221D"/>
                </a:solidFill>
                <a:latin typeface="Arial" panose="020B0604020202020204" pitchFamily="34" charset="0"/>
                <a:cs typeface="Arial" panose="020B0604020202020204" pitchFamily="34" charset="0"/>
              </a:rPr>
              <a:t>La </a:t>
            </a:r>
            <a:r>
              <a:rPr lang="es-MX" altLang="es-MX" sz="2400" b="1" i="1" dirty="0">
                <a:solidFill>
                  <a:srgbClr val="6A221D"/>
                </a:solidFill>
                <a:latin typeface="Arial" panose="020B0604020202020204" pitchFamily="34" charset="0"/>
                <a:cs typeface="Arial" panose="020B0604020202020204" pitchFamily="34" charset="0"/>
              </a:rPr>
              <a:t>mezcla de mercadotecnia</a:t>
            </a:r>
            <a:r>
              <a:rPr lang="es-MX" altLang="es-MX" sz="2400" dirty="0">
                <a:solidFill>
                  <a:srgbClr val="6A221D"/>
                </a:solidFill>
                <a:latin typeface="Arial" panose="020B0604020202020204" pitchFamily="34" charset="0"/>
                <a:cs typeface="Arial" panose="020B0604020202020204" pitchFamily="34" charset="0"/>
              </a:rPr>
              <a:t> (en inglés: </a:t>
            </a:r>
            <a:r>
              <a:rPr lang="es-MX" altLang="es-MX" sz="2400" i="1" dirty="0">
                <a:solidFill>
                  <a:srgbClr val="6A221D"/>
                </a:solidFill>
                <a:latin typeface="Arial" panose="020B0604020202020204" pitchFamily="34" charset="0"/>
                <a:cs typeface="Arial" panose="020B0604020202020204" pitchFamily="34" charset="0"/>
              </a:rPr>
              <a:t>Marketing </a:t>
            </a:r>
            <a:r>
              <a:rPr lang="es-MX" altLang="es-MX" sz="2400" i="1" dirty="0" err="1">
                <a:solidFill>
                  <a:srgbClr val="6A221D"/>
                </a:solidFill>
                <a:latin typeface="Arial" panose="020B0604020202020204" pitchFamily="34" charset="0"/>
                <a:cs typeface="Arial" panose="020B0604020202020204" pitchFamily="34" charset="0"/>
              </a:rPr>
              <a:t>Mix</a:t>
            </a:r>
            <a:r>
              <a:rPr lang="es-MX" altLang="es-MX" sz="2400" dirty="0">
                <a:solidFill>
                  <a:srgbClr val="6A221D"/>
                </a:solidFill>
                <a:latin typeface="Arial" panose="020B0604020202020204" pitchFamily="34" charset="0"/>
                <a:cs typeface="Arial" panose="020B0604020202020204" pitchFamily="34" charset="0"/>
              </a:rPr>
              <a:t>) </a:t>
            </a:r>
          </a:p>
          <a:p>
            <a:pPr lvl="0" algn="just">
              <a:spcBef>
                <a:spcPct val="0"/>
              </a:spcBef>
            </a:pPr>
            <a:endParaRPr lang="es-MX" altLang="es-MX" sz="2400" dirty="0">
              <a:solidFill>
                <a:srgbClr val="6A221D"/>
              </a:solidFill>
              <a:latin typeface="Arial" panose="020B0604020202020204" pitchFamily="34" charset="0"/>
              <a:cs typeface="Arial" panose="020B0604020202020204" pitchFamily="34" charset="0"/>
            </a:endParaRPr>
          </a:p>
        </p:txBody>
      </p:sp>
      <p:sp>
        <p:nvSpPr>
          <p:cNvPr id="3" name="2 Flecha abajo"/>
          <p:cNvSpPr/>
          <p:nvPr/>
        </p:nvSpPr>
        <p:spPr>
          <a:xfrm>
            <a:off x="4572000" y="1628800"/>
            <a:ext cx="100811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302909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txBox="1">
            <a:spLocks/>
          </p:cNvSpPr>
          <p:nvPr/>
        </p:nvSpPr>
        <p:spPr bwMode="auto">
          <a:xfrm>
            <a:off x="1719990" y="620688"/>
            <a:ext cx="6614120" cy="1697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endParaRPr lang="es-ES" altLang="es-MX" sz="2400" dirty="0">
              <a:solidFill>
                <a:srgbClr val="6A221D"/>
              </a:solidFill>
              <a:latin typeface="Arial" panose="020B0604020202020204" pitchFamily="34" charset="0"/>
            </a:endParaRPr>
          </a:p>
          <a:p>
            <a:pPr algn="just" eaLnBrk="1" hangingPunct="1">
              <a:spcBef>
                <a:spcPct val="0"/>
              </a:spcBef>
              <a:buFontTx/>
              <a:buNone/>
            </a:pPr>
            <a:r>
              <a:rPr lang="es-ES" altLang="es-MX" sz="2400" dirty="0">
                <a:solidFill>
                  <a:srgbClr val="6A221D"/>
                </a:solidFill>
                <a:latin typeface="Arial" panose="020B0604020202020204" pitchFamily="34" charset="0"/>
              </a:rPr>
              <a:t>Esta lista original fue simplificada a los cuatro elementos clásicos, o "Cuatro P": </a:t>
            </a:r>
            <a:r>
              <a:rPr lang="es-ES" altLang="es-MX" sz="2400" b="1" dirty="0">
                <a:solidFill>
                  <a:srgbClr val="6A221D"/>
                </a:solidFill>
                <a:latin typeface="Arial" panose="020B0604020202020204" pitchFamily="34" charset="0"/>
              </a:rPr>
              <a:t>Producto, Precio, Plaza, </a:t>
            </a:r>
            <a:r>
              <a:rPr lang="es-ES" altLang="es-MX" sz="2400" b="1" dirty="0" smtClean="0">
                <a:solidFill>
                  <a:srgbClr val="6A221D"/>
                </a:solidFill>
                <a:latin typeface="Arial" panose="020B0604020202020204" pitchFamily="34" charset="0"/>
              </a:rPr>
              <a:t>Promoción.</a:t>
            </a:r>
            <a:endParaRPr lang="es-ES" altLang="es-MX" sz="2400" dirty="0">
              <a:solidFill>
                <a:srgbClr val="6A221D"/>
              </a:solidFill>
              <a:latin typeface="Arial" panose="020B0604020202020204" pitchFamily="34" charset="0"/>
            </a:endParaRPr>
          </a:p>
        </p:txBody>
      </p:sp>
      <p:pic>
        <p:nvPicPr>
          <p:cNvPr id="54276"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2564904"/>
            <a:ext cx="4176464" cy="338363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018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txBox="1">
            <a:spLocks/>
          </p:cNvSpPr>
          <p:nvPr/>
        </p:nvSpPr>
        <p:spPr bwMode="auto">
          <a:xfrm>
            <a:off x="1583668" y="1340768"/>
            <a:ext cx="6984776"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endParaRPr lang="es-ES" altLang="es-MX" sz="2400" dirty="0">
              <a:solidFill>
                <a:srgbClr val="6A221D"/>
              </a:solidFill>
              <a:latin typeface="Arial" panose="020B0604020202020204" pitchFamily="34" charset="0"/>
              <a:cs typeface="Arial" panose="020B0604020202020204" pitchFamily="34" charset="0"/>
            </a:endParaRPr>
          </a:p>
          <a:p>
            <a:pPr algn="just" eaLnBrk="1" hangingPunct="1">
              <a:spcBef>
                <a:spcPct val="0"/>
              </a:spcBef>
              <a:buFontTx/>
              <a:buNone/>
            </a:pPr>
            <a:r>
              <a:rPr lang="es-ES" altLang="es-MX" sz="2400" dirty="0">
                <a:solidFill>
                  <a:srgbClr val="6A221D"/>
                </a:solidFill>
                <a:latin typeface="Arial" panose="020B0604020202020204" pitchFamily="34" charset="0"/>
                <a:cs typeface="Arial" panose="020B0604020202020204" pitchFamily="34" charset="0"/>
              </a:rPr>
              <a:t>“Proceso de planificación y ejecución del concepto Precio, Promoción y distribución de ideas, bienes y servicios para crear intercambios que satisfagan los objetivos del individuo y la organización”.</a:t>
            </a:r>
          </a:p>
          <a:p>
            <a:pPr algn="just" eaLnBrk="1" hangingPunct="1">
              <a:spcBef>
                <a:spcPct val="0"/>
              </a:spcBef>
              <a:buFontTx/>
              <a:buNone/>
            </a:pPr>
            <a:endParaRPr lang="es-ES" altLang="es-MX" sz="2400" dirty="0">
              <a:solidFill>
                <a:srgbClr val="6A221D"/>
              </a:solidFill>
              <a:latin typeface="Arial" panose="020B0604020202020204" pitchFamily="34" charset="0"/>
              <a:cs typeface="Arial" panose="020B0604020202020204" pitchFamily="34" charset="0"/>
            </a:endParaRPr>
          </a:p>
        </p:txBody>
      </p:sp>
      <p:pic>
        <p:nvPicPr>
          <p:cNvPr id="55300"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75881" y="4293096"/>
            <a:ext cx="2800350"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1691680" y="404664"/>
            <a:ext cx="6768752" cy="830997"/>
          </a:xfrm>
          <a:prstGeom prst="rect">
            <a:avLst/>
          </a:prstGeom>
        </p:spPr>
        <p:txBody>
          <a:bodyPr wrap="square">
            <a:spAutoFit/>
          </a:bodyPr>
          <a:lstStyle/>
          <a:p>
            <a:r>
              <a:rPr lang="es-ES" altLang="es-MX" sz="2400" dirty="0">
                <a:solidFill>
                  <a:srgbClr val="6A221D"/>
                </a:solidFill>
                <a:latin typeface="Arial" panose="020B0604020202020204" pitchFamily="34" charset="0"/>
                <a:cs typeface="Arial" panose="020B0604020202020204" pitchFamily="34" charset="0"/>
              </a:rPr>
              <a:t>el AMA (Asociación Americana de Marketing) lo consagró en su definición de Marketing: </a:t>
            </a:r>
            <a:endParaRPr lang="es-ES" dirty="0"/>
          </a:p>
        </p:txBody>
      </p:sp>
    </p:spTree>
    <p:extLst>
      <p:ext uri="{BB962C8B-B14F-4D97-AF65-F5344CB8AC3E}">
        <p14:creationId xmlns:p14="http://schemas.microsoft.com/office/powerpoint/2010/main" val="1599098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txBox="1">
            <a:spLocks/>
          </p:cNvSpPr>
          <p:nvPr/>
        </p:nvSpPr>
        <p:spPr bwMode="auto">
          <a:xfrm>
            <a:off x="1552418" y="1052736"/>
            <a:ext cx="6686128" cy="2633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2"/>
                </a:solidFill>
                <a:latin typeface="Segoe Condensed"/>
              </a:defRPr>
            </a:lvl1pPr>
            <a:lvl2pPr marL="742950" indent="-285750">
              <a:spcBef>
                <a:spcPct val="20000"/>
              </a:spcBef>
              <a:buFont typeface="Arial" panose="020B0604020202020204" pitchFamily="34" charset="0"/>
              <a:buChar char="–"/>
              <a:defRPr sz="2400">
                <a:solidFill>
                  <a:schemeClr val="tx2"/>
                </a:solidFill>
                <a:latin typeface="Segoe Condensed"/>
              </a:defRPr>
            </a:lvl2pPr>
            <a:lvl3pPr marL="1143000" indent="-228600">
              <a:spcBef>
                <a:spcPct val="20000"/>
              </a:spcBef>
              <a:buFont typeface="Arial" panose="020B0604020202020204" pitchFamily="34" charset="0"/>
              <a:buChar char="•"/>
              <a:defRPr sz="2000">
                <a:solidFill>
                  <a:schemeClr val="tx2"/>
                </a:solidFill>
                <a:latin typeface="Segoe Condensed"/>
              </a:defRPr>
            </a:lvl3pPr>
            <a:lvl4pPr marL="1600200" indent="-228600">
              <a:spcBef>
                <a:spcPct val="20000"/>
              </a:spcBef>
              <a:buFont typeface="Arial" panose="020B0604020202020204" pitchFamily="34" charset="0"/>
              <a:buChar char="–"/>
              <a:defRPr>
                <a:solidFill>
                  <a:schemeClr val="tx2"/>
                </a:solidFill>
                <a:latin typeface="Segoe Condensed"/>
              </a:defRPr>
            </a:lvl4pPr>
            <a:lvl5pPr marL="2057400" indent="-228600">
              <a:spcBef>
                <a:spcPct val="20000"/>
              </a:spcBef>
              <a:buFont typeface="Arial" panose="020B0604020202020204" pitchFamily="34" charset="0"/>
              <a:buChar char="»"/>
              <a:defRPr>
                <a:solidFill>
                  <a:schemeClr val="tx2"/>
                </a:solidFill>
                <a:latin typeface="Segoe Condensed"/>
              </a:defRPr>
            </a:lvl5pPr>
            <a:lvl6pPr marL="25146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6pPr>
            <a:lvl7pPr marL="29718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7pPr>
            <a:lvl8pPr marL="34290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8pPr>
            <a:lvl9pPr marL="3886200" indent="-228600" eaLnBrk="0" fontAlgn="base" hangingPunct="0">
              <a:spcBef>
                <a:spcPct val="20000"/>
              </a:spcBef>
              <a:spcAft>
                <a:spcPct val="0"/>
              </a:spcAft>
              <a:buFont typeface="Arial" panose="020B0604020202020204" pitchFamily="34" charset="0"/>
              <a:buChar char="»"/>
              <a:defRPr>
                <a:solidFill>
                  <a:schemeClr val="tx2"/>
                </a:solidFill>
                <a:latin typeface="Segoe Condensed"/>
              </a:defRPr>
            </a:lvl9pPr>
          </a:lstStyle>
          <a:p>
            <a:pPr algn="just" eaLnBrk="1" hangingPunct="1">
              <a:spcBef>
                <a:spcPct val="0"/>
              </a:spcBef>
              <a:buFontTx/>
              <a:buNone/>
            </a:pPr>
            <a:r>
              <a:rPr lang="es-ES" altLang="es-MX" sz="2400" dirty="0">
                <a:solidFill>
                  <a:srgbClr val="6A221D"/>
                </a:solidFill>
                <a:latin typeface="Arial" panose="020B0604020202020204" pitchFamily="34" charset="0"/>
                <a:cs typeface="Arial" panose="020B0604020202020204" pitchFamily="34" charset="0"/>
              </a:rPr>
              <a:t>Para que una estrategia de marketing (mezcla de mercadotecnia) sea eficiente y eficaz, ésta debe tener coherencia tanto entre sus elementos, como con el segmento o segmentos de mercado que se quieren conquistar, el mercado objetivo de la compañía.</a:t>
            </a:r>
          </a:p>
          <a:p>
            <a:pPr algn="just" eaLnBrk="1" hangingPunct="1">
              <a:spcBef>
                <a:spcPct val="0"/>
              </a:spcBef>
              <a:buFontTx/>
              <a:buNone/>
            </a:pPr>
            <a:endParaRPr lang="es-ES" altLang="es-MX" sz="2400" dirty="0">
              <a:solidFill>
                <a:srgbClr val="6A221D"/>
              </a:solidFill>
              <a:latin typeface="Arial" panose="020B0604020202020204" pitchFamily="34" charset="0"/>
              <a:cs typeface="Arial" panose="020B0604020202020204" pitchFamily="34" charset="0"/>
            </a:endParaRPr>
          </a:p>
        </p:txBody>
      </p:sp>
      <p:pic>
        <p:nvPicPr>
          <p:cNvPr id="56324"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3573016"/>
            <a:ext cx="2579894" cy="268148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12603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744</Words>
  <Application>Microsoft Office PowerPoint</Application>
  <PresentationFormat>Presentación en pantalla (4:3)</PresentationFormat>
  <Paragraphs>46</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Berlin Sans FB</vt:lpstr>
      <vt:lpstr>Calibri</vt:lpstr>
      <vt:lpstr>Segoe Condensed</vt:lpstr>
      <vt:lpstr>Tema de Office</vt:lpstr>
      <vt:lpstr>UNIVERSIDAD AUTÓNOMA DEL ESTADO DE HIDALGO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Full name</cp:lastModifiedBy>
  <cp:revision>54</cp:revision>
  <dcterms:created xsi:type="dcterms:W3CDTF">2014-12-12T16:57:31Z</dcterms:created>
  <dcterms:modified xsi:type="dcterms:W3CDTF">2016-05-23T23:59:39Z</dcterms:modified>
</cp:coreProperties>
</file>