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7" r:id="rId4"/>
    <p:sldId id="266" r:id="rId5"/>
    <p:sldId id="262" r:id="rId6"/>
    <p:sldId id="263" r:id="rId7"/>
    <p:sldId id="269" r:id="rId8"/>
    <p:sldId id="260" r:id="rId9"/>
    <p:sldId id="264" r:id="rId10"/>
    <p:sldId id="270" r:id="rId11"/>
    <p:sldId id="267" r:id="rId12"/>
    <p:sldId id="258" r:id="rId13"/>
    <p:sldId id="265" r:id="rId14"/>
    <p:sldId id="271" r:id="rId15"/>
    <p:sldId id="268" r:id="rId16"/>
    <p:sldId id="261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2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357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31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77072"/>
            <a:ext cx="7772400" cy="2016224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808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4563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84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535113"/>
            <a:ext cx="35283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331640" y="2174875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682752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6827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429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0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572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340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9936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0993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0993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333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716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66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0424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84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A221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547664" y="980728"/>
            <a:ext cx="7054552" cy="1152128"/>
          </a:xfrm>
        </p:spPr>
        <p:txBody>
          <a:bodyPr/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UNIVERSIDAD AUTÓNOMA DEL ESTADO DE HIDALGO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07079" y="3376417"/>
            <a:ext cx="70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de Ciencias Económico </a:t>
            </a:r>
          </a:p>
          <a:p>
            <a:pPr algn="ctr"/>
            <a:r>
              <a:rPr lang="es-MX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Administrativas</a:t>
            </a:r>
            <a:endParaRPr lang="es-MX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763688" y="3061190"/>
            <a:ext cx="6932223" cy="838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6A22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defRPr>
            </a:lvl1pPr>
          </a:lstStyle>
          <a:p>
            <a:endParaRPr lang="es-ES" sz="3200" dirty="0">
              <a:solidFill>
                <a:schemeClr val="tx1"/>
              </a:solidFill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+mn-lt"/>
              </a:rPr>
              <a:t>Comportamiento Teoría X</a:t>
            </a:r>
            <a:endParaRPr lang="es-MX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+mn-lt"/>
              </a:rPr>
              <a:t>Evita el trabajo</a:t>
            </a:r>
          </a:p>
          <a:p>
            <a:r>
              <a:rPr lang="es-MX" dirty="0" smtClean="0">
                <a:latin typeface="+mn-lt"/>
              </a:rPr>
              <a:t>Elude responsabilidades</a:t>
            </a:r>
          </a:p>
          <a:p>
            <a:r>
              <a:rPr lang="es-MX" dirty="0" smtClean="0">
                <a:latin typeface="+mn-lt"/>
              </a:rPr>
              <a:t>Poco ambicioso</a:t>
            </a:r>
          </a:p>
          <a:p>
            <a:r>
              <a:rPr lang="es-MX" dirty="0" smtClean="0">
                <a:latin typeface="+mn-lt"/>
              </a:rPr>
              <a:t>Prefiere ser dirigido</a:t>
            </a:r>
          </a:p>
          <a:p>
            <a:r>
              <a:rPr lang="es-MX" dirty="0" smtClean="0">
                <a:latin typeface="+mn-lt"/>
              </a:rPr>
              <a:t>El dinero es su única motivación</a:t>
            </a:r>
            <a:endParaRPr lang="es-MX" dirty="0"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725144"/>
            <a:ext cx="25622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4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Premisas de la Teoría x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7704" y="1556792"/>
            <a:ext cx="6048672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dirty="0">
                <a:latin typeface="+mn-lt"/>
              </a:rPr>
              <a:t>Al ser humano </a:t>
            </a:r>
            <a:r>
              <a:rPr lang="es-MX" dirty="0" smtClean="0">
                <a:latin typeface="+mn-lt"/>
              </a:rPr>
              <a:t>no </a:t>
            </a:r>
            <a:r>
              <a:rPr lang="es-MX" dirty="0">
                <a:latin typeface="+mn-lt"/>
              </a:rPr>
              <a:t>le </a:t>
            </a:r>
            <a:r>
              <a:rPr lang="es-MX" dirty="0" smtClean="0">
                <a:latin typeface="+mn-lt"/>
              </a:rPr>
              <a:t>gusta trabajar </a:t>
            </a:r>
            <a:r>
              <a:rPr lang="es-MX" dirty="0">
                <a:latin typeface="+mn-lt"/>
              </a:rPr>
              <a:t>y evitará </a:t>
            </a:r>
            <a:r>
              <a:rPr lang="es-MX" dirty="0" smtClean="0">
                <a:latin typeface="+mn-lt"/>
              </a:rPr>
              <a:t>hacerlo.</a:t>
            </a:r>
          </a:p>
          <a:p>
            <a:pPr marL="0" indent="0" algn="just">
              <a:buNone/>
            </a:pPr>
            <a:endParaRPr lang="es-MX" dirty="0">
              <a:latin typeface="+mn-lt"/>
            </a:endParaRPr>
          </a:p>
          <a:p>
            <a:pPr marL="0" indent="0" algn="just">
              <a:buNone/>
            </a:pPr>
            <a:r>
              <a:rPr lang="es-MX" dirty="0">
                <a:latin typeface="+mn-lt"/>
              </a:rPr>
              <a:t>L</a:t>
            </a:r>
            <a:r>
              <a:rPr lang="es-MX" dirty="0" smtClean="0">
                <a:latin typeface="+mn-lt"/>
              </a:rPr>
              <a:t>os </a:t>
            </a:r>
            <a:r>
              <a:rPr lang="es-MX" dirty="0">
                <a:latin typeface="+mn-lt"/>
              </a:rPr>
              <a:t>trabajadores son </a:t>
            </a:r>
            <a:r>
              <a:rPr lang="es-MX" dirty="0" smtClean="0">
                <a:latin typeface="+mn-lt"/>
              </a:rPr>
              <a:t>como caballos</a:t>
            </a:r>
            <a:r>
              <a:rPr lang="es-MX" dirty="0">
                <a:latin typeface="+mn-lt"/>
              </a:rPr>
              <a:t>: </a:t>
            </a:r>
            <a:r>
              <a:rPr lang="es-MX" dirty="0" smtClean="0">
                <a:latin typeface="+mn-lt"/>
              </a:rPr>
              <a:t>si no </a:t>
            </a:r>
            <a:r>
              <a:rPr lang="es-MX" dirty="0">
                <a:latin typeface="+mn-lt"/>
              </a:rPr>
              <a:t>se les espuelea no </a:t>
            </a:r>
            <a:r>
              <a:rPr lang="es-MX" dirty="0" smtClean="0">
                <a:latin typeface="+mn-lt"/>
              </a:rPr>
              <a:t>trabajan.</a:t>
            </a:r>
          </a:p>
          <a:p>
            <a:pPr marL="0" indent="0" algn="just">
              <a:buNone/>
            </a:pPr>
            <a:endParaRPr lang="es-MX" dirty="0" smtClean="0">
              <a:latin typeface="+mn-lt"/>
            </a:endParaRPr>
          </a:p>
          <a:p>
            <a:pPr marL="0" indent="0" algn="just">
              <a:buNone/>
            </a:pPr>
            <a:r>
              <a:rPr lang="es-MX" dirty="0" smtClean="0">
                <a:latin typeface="+mn-lt"/>
              </a:rPr>
              <a:t>El </a:t>
            </a:r>
            <a:r>
              <a:rPr lang="es-MX" dirty="0">
                <a:latin typeface="+mn-lt"/>
              </a:rPr>
              <a:t>individuo típico evitará </a:t>
            </a:r>
            <a:r>
              <a:rPr lang="es-MX" dirty="0" smtClean="0">
                <a:latin typeface="+mn-lt"/>
              </a:rPr>
              <a:t>cualquier responsabilidad, es </a:t>
            </a:r>
            <a:r>
              <a:rPr lang="es-MX" dirty="0">
                <a:latin typeface="+mn-lt"/>
              </a:rPr>
              <a:t>necesario que lo dirijan.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5683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La teoría Y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6768752" cy="452596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“Propone un estilo de administración  participativo y basado en los valores humanos y sociales.”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4008" y="3501008"/>
            <a:ext cx="321651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Premisas de la Teoría Y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2051720" y="1600200"/>
            <a:ext cx="5544616" cy="4525963"/>
          </a:xfrm>
        </p:spPr>
        <p:txBody>
          <a:bodyPr>
            <a:normAutofit/>
          </a:bodyPr>
          <a:lstStyle/>
          <a:p>
            <a:pPr algn="just"/>
            <a:r>
              <a:rPr lang="es-MX" sz="2400" dirty="0">
                <a:latin typeface="+mj-lt"/>
              </a:rPr>
              <a:t>A</a:t>
            </a:r>
            <a:r>
              <a:rPr lang="es-MX" sz="2400" dirty="0" smtClean="0">
                <a:latin typeface="+mj-lt"/>
              </a:rPr>
              <a:t>l </a:t>
            </a:r>
            <a:r>
              <a:rPr lang="es-MX" sz="2400" dirty="0">
                <a:latin typeface="+mj-lt"/>
              </a:rPr>
              <a:t>individuo promedio no le </a:t>
            </a:r>
            <a:r>
              <a:rPr lang="es-MX" sz="2400" dirty="0" smtClean="0">
                <a:latin typeface="+mj-lt"/>
              </a:rPr>
              <a:t>disgusta el </a:t>
            </a:r>
            <a:r>
              <a:rPr lang="es-MX" sz="2400" dirty="0">
                <a:latin typeface="+mj-lt"/>
              </a:rPr>
              <a:t>trabajo en </a:t>
            </a:r>
            <a:r>
              <a:rPr lang="es-MX" sz="2400" dirty="0" smtClean="0">
                <a:latin typeface="+mj-lt"/>
              </a:rPr>
              <a:t>sí.</a:t>
            </a:r>
          </a:p>
          <a:p>
            <a:pPr marL="0" indent="0" algn="just">
              <a:buNone/>
            </a:pPr>
            <a:endParaRPr lang="es-MX" sz="2400" dirty="0">
              <a:latin typeface="+mj-lt"/>
            </a:endParaRPr>
          </a:p>
          <a:p>
            <a:pPr algn="just"/>
            <a:r>
              <a:rPr lang="es-MX" sz="2400" dirty="0">
                <a:latin typeface="+mj-lt"/>
              </a:rPr>
              <a:t>No es necesaria la coacción, la </a:t>
            </a:r>
            <a:r>
              <a:rPr lang="es-MX" sz="2400" dirty="0" smtClean="0">
                <a:latin typeface="+mj-lt"/>
              </a:rPr>
              <a:t>fuerza </a:t>
            </a:r>
            <a:r>
              <a:rPr lang="es-MX" sz="2400" dirty="0">
                <a:latin typeface="+mj-lt"/>
              </a:rPr>
              <a:t>o </a:t>
            </a:r>
            <a:r>
              <a:rPr lang="es-MX" sz="2400" dirty="0" smtClean="0">
                <a:latin typeface="+mj-lt"/>
              </a:rPr>
              <a:t>las amenazas.</a:t>
            </a:r>
          </a:p>
          <a:p>
            <a:pPr marL="0" indent="0" algn="just">
              <a:buNone/>
            </a:pPr>
            <a:endParaRPr lang="es-MX" sz="2400" dirty="0" smtClean="0">
              <a:latin typeface="+mj-lt"/>
            </a:endParaRPr>
          </a:p>
          <a:p>
            <a:pPr algn="just"/>
            <a:r>
              <a:rPr lang="es-MX" sz="2400" dirty="0" smtClean="0">
                <a:latin typeface="+mj-lt"/>
              </a:rPr>
              <a:t>El ser </a:t>
            </a:r>
            <a:r>
              <a:rPr lang="es-MX" sz="2400" dirty="0">
                <a:latin typeface="+mj-lt"/>
              </a:rPr>
              <a:t>humano medio aprenderá </a:t>
            </a:r>
            <a:r>
              <a:rPr lang="es-MX" sz="2400" dirty="0" smtClean="0">
                <a:latin typeface="+mj-lt"/>
              </a:rPr>
              <a:t>a aceptar responsabilidades y a </a:t>
            </a:r>
            <a:r>
              <a:rPr lang="es-MX" sz="2400" dirty="0">
                <a:latin typeface="+mj-lt"/>
              </a:rPr>
              <a:t>buscarlas.</a:t>
            </a:r>
          </a:p>
          <a:p>
            <a:endParaRPr lang="es-MX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9451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Comportamiento Teoría Y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+mj-lt"/>
              </a:rPr>
              <a:t>Puede Asumir responsabilidad</a:t>
            </a:r>
          </a:p>
          <a:p>
            <a:r>
              <a:rPr lang="es-MX" dirty="0" smtClean="0">
                <a:latin typeface="+mj-lt"/>
              </a:rPr>
              <a:t>Tiene Imaginación</a:t>
            </a:r>
          </a:p>
          <a:p>
            <a:r>
              <a:rPr lang="es-MX" dirty="0" smtClean="0">
                <a:latin typeface="+mj-lt"/>
              </a:rPr>
              <a:t>Motivación no solo monetaria</a:t>
            </a:r>
          </a:p>
          <a:p>
            <a:r>
              <a:rPr lang="es-MX" dirty="0" smtClean="0">
                <a:latin typeface="+mj-lt"/>
              </a:rPr>
              <a:t>Puede auto dirigirse</a:t>
            </a:r>
          </a:p>
          <a:p>
            <a:r>
              <a:rPr lang="es-MX" dirty="0" smtClean="0">
                <a:latin typeface="+mj-lt"/>
              </a:rPr>
              <a:t>Se puede incrementar su potencial Intelectual.</a:t>
            </a:r>
            <a:endParaRPr lang="es-MX" dirty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653136"/>
            <a:ext cx="20669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83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691680" y="322908"/>
            <a:ext cx="6995120" cy="1143000"/>
          </a:xfrm>
        </p:spPr>
        <p:txBody>
          <a:bodyPr/>
          <a:lstStyle/>
          <a:p>
            <a:r>
              <a:rPr lang="es-MX" dirty="0" smtClean="0"/>
              <a:t>Comparación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925144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Cuadro Comparativo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r>
              <a:rPr lang="es-MX" sz="1400" dirty="0" smtClean="0">
                <a:latin typeface="+mj-lt"/>
              </a:rPr>
              <a:t>Fuente: Chiavenato (2003).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607974"/>
              </p:ext>
            </p:extLst>
          </p:nvPr>
        </p:nvGraphicFramePr>
        <p:xfrm>
          <a:off x="2051720" y="2204865"/>
          <a:ext cx="5616624" cy="3273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7020"/>
                <a:gridCol w="2599604"/>
              </a:tblGrid>
              <a:tr h="294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Teoría “X”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Teoría “Y”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00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Al empleado no le gusta el trabajo y prefiere evitarlo.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El trabajo puede ser considerado por el empleado como un juego.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179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Se debe coaccionar, sancionar y en ocasiones amenazar al empleado para alcanzar los objetivos y metas de una organización. 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El empleado se auto dirige si está comprometido con la organización.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21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Los empleados son poco ambiciosos.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Las personas buscan asumir responsabilidades.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42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latin typeface="Arial" pitchFamily="34" charset="0"/>
                <a:cs typeface="Arial" pitchFamily="34" charset="0"/>
              </a:rPr>
              <a:t>Referencias Bibliográficas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47664" y="1586990"/>
            <a:ext cx="6912768" cy="47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endParaRPr lang="es-MX" sz="2000" dirty="0">
              <a:cs typeface="Arial" panose="020B0604020202020204" pitchFamily="34" charset="0"/>
            </a:endParaRPr>
          </a:p>
          <a:p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Chiavenato. (2003). </a:t>
            </a:r>
            <a:r>
              <a:rPr kumimoji="0" lang="es-E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Introducción a la Administración.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México: Mc Graw Hill.</a:t>
            </a:r>
          </a:p>
          <a:p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Lussier, R. N., &amp; Achua, C. F. (2008). </a:t>
            </a:r>
            <a:r>
              <a:rPr kumimoji="0" lang="es-E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Liderazgo .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México: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Cengage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Learning.</a:t>
            </a:r>
          </a:p>
          <a:p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r>
              <a:rPr lang="es-ES" sz="2000" i="1" dirty="0">
                <a:cs typeface="Arial" panose="020B0604020202020204" pitchFamily="34" charset="0"/>
              </a:rPr>
              <a:t>Ramos, E. G. (s.f.). </a:t>
            </a:r>
            <a:r>
              <a:rPr lang="es-ES" sz="2000" i="1" dirty="0" smtClean="0">
                <a:cs typeface="Arial" panose="020B0604020202020204" pitchFamily="34" charset="0"/>
              </a:rPr>
              <a:t>La gestión de las relaciones y la responsabilidad social empresarial.</a:t>
            </a:r>
          </a:p>
          <a:p>
            <a:pPr marL="0" indent="0">
              <a:buNone/>
            </a:pPr>
            <a:r>
              <a:rPr lang="es-ES" sz="2000" i="1" dirty="0" smtClean="0">
                <a:cs typeface="Arial" panose="020B0604020202020204" pitchFamily="34" charset="0"/>
              </a:rPr>
              <a:t>. </a:t>
            </a:r>
          </a:p>
          <a:p>
            <a:endParaRPr lang="es-MX" i="1" dirty="0" smtClean="0">
              <a:latin typeface="+mn-lt"/>
            </a:endParaRPr>
          </a:p>
          <a:p>
            <a:endParaRPr lang="es-MX" i="1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7584" y="1628800"/>
            <a:ext cx="8064896" cy="4525963"/>
          </a:xfrm>
        </p:spPr>
        <p:txBody>
          <a:bodyPr/>
          <a:lstStyle/>
          <a:p>
            <a:pPr lvl="1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 Académica: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Administración</a:t>
            </a:r>
          </a:p>
          <a:p>
            <a:pPr lvl="1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Tema: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Teorias generales de Douglas </a:t>
            </a:r>
            <a:r>
              <a:rPr lang="es-MX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McGregor</a:t>
            </a:r>
            <a:endParaRPr lang="es-MX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Profesora: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Sonia Gpe. Reyes Vázquez.</a:t>
            </a:r>
            <a:endParaRPr lang="es-MX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Periodo: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Julio – diciembre 2016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997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413792"/>
            <a:ext cx="6995120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fr-FR" sz="3500" b="1" u="sng" kern="1200" dirty="0">
                <a:solidFill>
                  <a:srgbClr val="6A221D"/>
                </a:solidFill>
                <a:latin typeface="+mn-lt"/>
                <a:ea typeface="+mn-ea"/>
                <a:cs typeface="+mn-cs"/>
              </a:rPr>
              <a:t>Tema</a:t>
            </a:r>
            <a:r>
              <a:rPr lang="fr-FR" sz="3500" b="1" kern="1200" dirty="0">
                <a:solidFill>
                  <a:srgbClr val="6A221D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MX" sz="3500" kern="1200" dirty="0">
                <a:solidFill>
                  <a:srgbClr val="6A221D"/>
                </a:solidFill>
                <a:latin typeface="+mn-lt"/>
                <a:ea typeface="+mn-ea"/>
                <a:cs typeface="+mn-cs"/>
              </a:rPr>
              <a:t>Teorías Generales de Douglas Mcgregor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latin typeface="Arial" pitchFamily="34" charset="0"/>
                <a:cs typeface="Arial" pitchFamily="34" charset="0"/>
              </a:rPr>
            </a:b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11660" y="1700808"/>
            <a:ext cx="6948772" cy="4525963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Abstract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dirty="0"/>
          </a:p>
          <a:p>
            <a:pPr marL="0" indent="0" algn="just">
              <a:buNone/>
            </a:pPr>
            <a:r>
              <a:rPr lang="en-US" sz="3800" dirty="0">
                <a:latin typeface="+mn-lt"/>
              </a:rPr>
              <a:t>At present the theory </a:t>
            </a:r>
            <a:r>
              <a:rPr lang="en-US" sz="3800" dirty="0" smtClean="0">
                <a:latin typeface="+mn-lt"/>
              </a:rPr>
              <a:t>X and</a:t>
            </a:r>
            <a:r>
              <a:rPr lang="en-US" sz="3800" dirty="0">
                <a:latin typeface="+mn-lt"/>
              </a:rPr>
              <a:t> </a:t>
            </a:r>
            <a:r>
              <a:rPr lang="en-US" sz="3800" dirty="0" smtClean="0">
                <a:latin typeface="+mn-lt"/>
              </a:rPr>
              <a:t>Y, try </a:t>
            </a:r>
            <a:r>
              <a:rPr lang="en-US" sz="3800" dirty="0">
                <a:latin typeface="+mn-lt"/>
              </a:rPr>
              <a:t>to explain </a:t>
            </a:r>
            <a:r>
              <a:rPr lang="en-US" sz="3800" dirty="0" smtClean="0">
                <a:latin typeface="+mn-lt"/>
              </a:rPr>
              <a:t>the behavior and </a:t>
            </a:r>
            <a:r>
              <a:rPr lang="en-US" sz="3800" dirty="0">
                <a:latin typeface="+mn-lt"/>
              </a:rPr>
              <a:t>performance </a:t>
            </a:r>
            <a:r>
              <a:rPr lang="en-US" sz="3800" dirty="0" smtClean="0">
                <a:latin typeface="+mn-lt"/>
              </a:rPr>
              <a:t>in the</a:t>
            </a:r>
            <a:r>
              <a:rPr lang="en-US" sz="3800" dirty="0">
                <a:latin typeface="+mn-lt"/>
              </a:rPr>
              <a:t> leadership based </a:t>
            </a:r>
            <a:r>
              <a:rPr lang="en-US" sz="3800" dirty="0" smtClean="0">
                <a:latin typeface="+mn-lt"/>
              </a:rPr>
              <a:t>on the attitude the </a:t>
            </a:r>
            <a:r>
              <a:rPr lang="en-US" sz="3800" dirty="0">
                <a:latin typeface="+mn-lt"/>
              </a:rPr>
              <a:t>leader towards workers</a:t>
            </a:r>
          </a:p>
          <a:p>
            <a:pPr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Keywords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Theory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X and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Y.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+mn-lt"/>
              </a:rPr>
              <a:t>Douglas McGregor</a:t>
            </a:r>
            <a:endParaRPr lang="es-MX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5312" y="1600200"/>
            <a:ext cx="7643192" cy="4525963"/>
          </a:xfrm>
        </p:spPr>
        <p:txBody>
          <a:bodyPr>
            <a:normAutofit/>
          </a:bodyPr>
          <a:lstStyle/>
          <a:p>
            <a:r>
              <a:rPr lang="es-MX" sz="2800" dirty="0" smtClean="0">
                <a:latin typeface="+mn-lt"/>
              </a:rPr>
              <a:t>Nació en 1906.</a:t>
            </a:r>
          </a:p>
          <a:p>
            <a:r>
              <a:rPr lang="es-MX" sz="2800" dirty="0" smtClean="0">
                <a:latin typeface="+mn-lt"/>
              </a:rPr>
              <a:t>Creador de la Teoría X y Y.</a:t>
            </a:r>
          </a:p>
          <a:p>
            <a:r>
              <a:rPr lang="es-MX" sz="2800" dirty="0" smtClean="0">
                <a:latin typeface="+mn-lt"/>
              </a:rPr>
              <a:t>Fue </a:t>
            </a:r>
            <a:r>
              <a:rPr lang="es-MX" sz="2800" dirty="0">
                <a:latin typeface="+mn-lt"/>
              </a:rPr>
              <a:t>profesor en </a:t>
            </a:r>
            <a:r>
              <a:rPr lang="es-MX" sz="2800" dirty="0" smtClean="0">
                <a:latin typeface="+mn-lt"/>
              </a:rPr>
              <a:t>el</a:t>
            </a:r>
            <a:r>
              <a:rPr lang="es-MX" sz="2800" dirty="0">
                <a:latin typeface="+mn-lt"/>
              </a:rPr>
              <a:t> MIT de </a:t>
            </a:r>
            <a:endParaRPr lang="es-MX" sz="2800" dirty="0" smtClean="0">
              <a:latin typeface="+mn-lt"/>
            </a:endParaRPr>
          </a:p>
          <a:p>
            <a:pPr marL="0" indent="0">
              <a:buNone/>
            </a:pPr>
            <a:r>
              <a:rPr lang="es-MX" sz="2800" dirty="0" smtClean="0">
                <a:latin typeface="+mn-lt"/>
              </a:rPr>
              <a:t>Administración desde</a:t>
            </a:r>
            <a:r>
              <a:rPr lang="es-MX" sz="2800" dirty="0">
                <a:latin typeface="+mn-lt"/>
              </a:rPr>
              <a:t> 1948 hasta1954</a:t>
            </a:r>
            <a:r>
              <a:rPr lang="es-MX" sz="2800" dirty="0" smtClean="0">
                <a:latin typeface="+mn-lt"/>
              </a:rPr>
              <a:t>.</a:t>
            </a:r>
          </a:p>
          <a:p>
            <a:r>
              <a:rPr lang="es-MX" sz="2800" dirty="0" smtClean="0">
                <a:latin typeface="+mn-lt"/>
              </a:rPr>
              <a:t>Escribió “El lado humano de las Organizaciones”.</a:t>
            </a:r>
            <a:endParaRPr lang="es-MX" sz="2800" dirty="0"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4077072"/>
            <a:ext cx="1722654" cy="246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47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+mn-lt"/>
              </a:rPr>
              <a:t>Douglas McGregor</a:t>
            </a:r>
            <a:endParaRPr lang="es-MX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39752" y="1772816"/>
            <a:ext cx="5400600" cy="237626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MX" sz="3100" dirty="0" smtClean="0">
                <a:latin typeface="+mn-lt"/>
              </a:rPr>
              <a:t>“Detrás </a:t>
            </a:r>
            <a:r>
              <a:rPr lang="es-MX" sz="3100" dirty="0">
                <a:latin typeface="+mn-lt"/>
              </a:rPr>
              <a:t>de </a:t>
            </a:r>
            <a:r>
              <a:rPr lang="es-MX" sz="3100" dirty="0" smtClean="0">
                <a:latin typeface="+mn-lt"/>
              </a:rPr>
              <a:t>cada </a:t>
            </a:r>
            <a:r>
              <a:rPr lang="es-MX" sz="3100" dirty="0">
                <a:latin typeface="+mn-lt"/>
              </a:rPr>
              <a:t>decisión administrativa subyace una serie de supuestos acerca de la </a:t>
            </a:r>
            <a:r>
              <a:rPr lang="es-MX" sz="3100" dirty="0" smtClean="0">
                <a:latin typeface="+mn-lt"/>
              </a:rPr>
              <a:t>naturaleza humana </a:t>
            </a:r>
            <a:r>
              <a:rPr lang="es-MX" sz="3100" dirty="0">
                <a:latin typeface="+mn-lt"/>
              </a:rPr>
              <a:t>y de la conducta </a:t>
            </a:r>
            <a:r>
              <a:rPr lang="es-MX" sz="3100" dirty="0" smtClean="0">
                <a:latin typeface="+mn-lt"/>
              </a:rPr>
              <a:t>que es </a:t>
            </a:r>
            <a:r>
              <a:rPr lang="es-MX" sz="3100" dirty="0">
                <a:latin typeface="+mn-lt"/>
              </a:rPr>
              <a:t>central en la determinación de </a:t>
            </a:r>
            <a:r>
              <a:rPr lang="es-MX" sz="3100" dirty="0" smtClean="0">
                <a:latin typeface="+mn-lt"/>
              </a:rPr>
              <a:t>cada </a:t>
            </a:r>
            <a:r>
              <a:rPr lang="es-MX" sz="3100" dirty="0">
                <a:latin typeface="+mn-lt"/>
              </a:rPr>
              <a:t>estilo de </a:t>
            </a:r>
            <a:r>
              <a:rPr lang="es-MX" sz="3100" dirty="0" smtClean="0">
                <a:latin typeface="+mn-lt"/>
              </a:rPr>
              <a:t>operación.”</a:t>
            </a:r>
            <a:endParaRPr lang="es-MX" sz="3100" dirty="0">
              <a:latin typeface="+mn-lt"/>
            </a:endParaRPr>
          </a:p>
        </p:txBody>
      </p:sp>
      <p:pic>
        <p:nvPicPr>
          <p:cNvPr id="4" name="Imagen 3" descr="http://3.bp.blogspot.com/-5Tjo8C8zaHA/UM5FfRCa-yI/AAAAAAAAAoc/vZYPkECslwQ/s1600/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84" y="3933056"/>
            <a:ext cx="2400935" cy="240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1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Teorías X y Y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11760" y="1446238"/>
            <a:ext cx="5400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>
                <a:latin typeface="+mj-lt"/>
              </a:rPr>
              <a:t>Modelo que se enfoca en el </a:t>
            </a:r>
            <a:r>
              <a:rPr lang="es-MX" dirty="0">
                <a:latin typeface="+mj-lt"/>
              </a:rPr>
              <a:t>cambio de las prácticas y </a:t>
            </a:r>
            <a:r>
              <a:rPr lang="es-MX" dirty="0" smtClean="0">
                <a:latin typeface="+mj-lt"/>
              </a:rPr>
              <a:t>el </a:t>
            </a:r>
            <a:r>
              <a:rPr lang="es-MX" dirty="0">
                <a:latin typeface="+mj-lt"/>
              </a:rPr>
              <a:t>clima de la organización como </a:t>
            </a:r>
            <a:r>
              <a:rPr lang="es-MX" dirty="0" smtClean="0">
                <a:latin typeface="+mj-lt"/>
              </a:rPr>
              <a:t>un todo </a:t>
            </a:r>
            <a:r>
              <a:rPr lang="es-MX" dirty="0">
                <a:latin typeface="+mj-lt"/>
              </a:rPr>
              <a:t>en </a:t>
            </a:r>
            <a:r>
              <a:rPr lang="es-MX" dirty="0" smtClean="0">
                <a:latin typeface="+mj-lt"/>
              </a:rPr>
              <a:t>las prácticas</a:t>
            </a:r>
            <a:r>
              <a:rPr lang="es-MX" dirty="0">
                <a:latin typeface="+mj-lt"/>
              </a:rPr>
              <a:t> </a:t>
            </a:r>
            <a:r>
              <a:rPr lang="es-MX" dirty="0" smtClean="0">
                <a:latin typeface="+mj-lt"/>
              </a:rPr>
              <a:t>de </a:t>
            </a:r>
            <a:r>
              <a:rPr lang="es-MX" dirty="0">
                <a:latin typeface="+mj-lt"/>
              </a:rPr>
              <a:t>los líderes individuales.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889" y="4149080"/>
            <a:ext cx="3090342" cy="20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1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</a:t>
            </a:r>
            <a:r>
              <a:rPr lang="es-MX" dirty="0" smtClean="0"/>
              <a:t>upuesto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11760" y="1628800"/>
            <a:ext cx="597666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dirty="0" smtClean="0">
                <a:latin typeface="+mn-lt"/>
              </a:rPr>
              <a:t>La </a:t>
            </a:r>
            <a:r>
              <a:rPr lang="es-MX" sz="2800" dirty="0">
                <a:latin typeface="+mn-lt"/>
              </a:rPr>
              <a:t>interacción de grupos, el papel </a:t>
            </a:r>
            <a:r>
              <a:rPr lang="es-MX" sz="2800" dirty="0" smtClean="0">
                <a:latin typeface="+mn-lt"/>
              </a:rPr>
              <a:t>de </a:t>
            </a:r>
            <a:r>
              <a:rPr lang="es-MX" sz="2800" dirty="0">
                <a:latin typeface="+mn-lt"/>
              </a:rPr>
              <a:t>la alta gerencia en establecer </a:t>
            </a:r>
            <a:r>
              <a:rPr lang="es-MX" sz="2800" dirty="0" smtClean="0">
                <a:latin typeface="+mn-lt"/>
              </a:rPr>
              <a:t>un </a:t>
            </a:r>
            <a:r>
              <a:rPr lang="es-MX" sz="2800" dirty="0">
                <a:latin typeface="+mn-lt"/>
              </a:rPr>
              <a:t>buen clima, </a:t>
            </a:r>
            <a:r>
              <a:rPr lang="es-MX" sz="2800" dirty="0" smtClean="0">
                <a:latin typeface="+mn-lt"/>
              </a:rPr>
              <a:t>minimizando diferencias jerárquicas e incrementando la influencia </a:t>
            </a:r>
            <a:r>
              <a:rPr lang="es-MX" sz="2800" dirty="0">
                <a:latin typeface="+mn-lt"/>
              </a:rPr>
              <a:t>de todos los </a:t>
            </a:r>
            <a:r>
              <a:rPr lang="es-MX" sz="2800" dirty="0" smtClean="0">
                <a:latin typeface="+mn-lt"/>
              </a:rPr>
              <a:t>grupos, propiciará la </a:t>
            </a:r>
            <a:r>
              <a:rPr lang="es-MX" sz="2800" dirty="0">
                <a:latin typeface="+mn-lt"/>
              </a:rPr>
              <a:t>efectividad </a:t>
            </a:r>
            <a:r>
              <a:rPr lang="es-MX" sz="2800" dirty="0" smtClean="0">
                <a:latin typeface="+mn-lt"/>
              </a:rPr>
              <a:t>organizacional.</a:t>
            </a:r>
            <a:endParaRPr lang="es-MX" sz="2800" dirty="0"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5085184"/>
            <a:ext cx="2466649" cy="137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9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La teoría X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840868" y="1700808"/>
            <a:ext cx="6696744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>
                <a:latin typeface="+mn-lt"/>
                <a:cs typeface="Arial" pitchFamily="34" charset="0"/>
              </a:rPr>
              <a:t>Presenta un típico estilo de la administración </a:t>
            </a:r>
            <a:r>
              <a:rPr lang="es-MX" dirty="0">
                <a:latin typeface="+mn-lt"/>
                <a:cs typeface="Arial" pitchFamily="34" charset="0"/>
              </a:rPr>
              <a:t>c</a:t>
            </a:r>
            <a:r>
              <a:rPr lang="es-MX" dirty="0" smtClean="0">
                <a:latin typeface="+mn-lt"/>
                <a:cs typeface="Arial" pitchFamily="34" charset="0"/>
              </a:rPr>
              <a:t>ientífica, forzando a las personas para que hagan exactamente aquello que la organización quiere.</a:t>
            </a:r>
            <a:endParaRPr lang="es-MX" dirty="0">
              <a:latin typeface="+mn-lt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3963789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Teoría X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11760" y="1435352"/>
            <a:ext cx="5869553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>
                <a:latin typeface="+mn-lt"/>
              </a:rPr>
              <a:t>S</a:t>
            </a:r>
            <a:r>
              <a:rPr lang="es-MX" dirty="0" smtClean="0">
                <a:latin typeface="+mn-lt"/>
              </a:rPr>
              <a:t>upone </a:t>
            </a:r>
            <a:r>
              <a:rPr lang="es-MX" dirty="0">
                <a:latin typeface="+mn-lt"/>
              </a:rPr>
              <a:t>que a </a:t>
            </a:r>
            <a:r>
              <a:rPr lang="es-MX" dirty="0" smtClean="0">
                <a:latin typeface="+mn-lt"/>
              </a:rPr>
              <a:t>la persona </a:t>
            </a:r>
            <a:r>
              <a:rPr lang="es-MX" dirty="0">
                <a:latin typeface="+mn-lt"/>
              </a:rPr>
              <a:t>no </a:t>
            </a:r>
            <a:r>
              <a:rPr lang="es-MX" dirty="0" smtClean="0">
                <a:latin typeface="+mn-lt"/>
              </a:rPr>
              <a:t>le </a:t>
            </a:r>
            <a:r>
              <a:rPr lang="es-MX" dirty="0">
                <a:latin typeface="+mn-lt"/>
              </a:rPr>
              <a:t>gusta el trabajo y </a:t>
            </a:r>
            <a:r>
              <a:rPr lang="es-MX" dirty="0" smtClean="0">
                <a:latin typeface="+mn-lt"/>
              </a:rPr>
              <a:t>ha de controlársele </a:t>
            </a:r>
            <a:r>
              <a:rPr lang="es-MX" dirty="0">
                <a:latin typeface="+mn-lt"/>
              </a:rPr>
              <a:t>y dirigírsele hacia los </a:t>
            </a:r>
            <a:r>
              <a:rPr lang="es-MX" dirty="0" smtClean="0">
                <a:latin typeface="+mn-lt"/>
              </a:rPr>
              <a:t>objetivos organizacionales, gran </a:t>
            </a:r>
            <a:r>
              <a:rPr lang="es-MX" dirty="0">
                <a:latin typeface="+mn-lt"/>
              </a:rPr>
              <a:t>parte de las personas prefieren que se les trate de este </a:t>
            </a:r>
            <a:r>
              <a:rPr lang="es-MX" dirty="0" smtClean="0">
                <a:latin typeface="+mn-lt"/>
              </a:rPr>
              <a:t>modo. </a:t>
            </a:r>
            <a:endParaRPr lang="es-MX" dirty="0">
              <a:latin typeface="+mn-lt"/>
            </a:endParaRPr>
          </a:p>
        </p:txBody>
      </p:sp>
      <p:pic>
        <p:nvPicPr>
          <p:cNvPr id="4" name="Imagen 3" descr="https://expoeducacionfinanciera.com/cms/wp-content/uploads/2013/10/soy-lider-y-ahora-que-creadores-de-exito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3197787" cy="2144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724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520</Words>
  <Application>Microsoft Office PowerPoint</Application>
  <PresentationFormat>Presentación en pantalla (4:3)</PresentationFormat>
  <Paragraphs>91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Berlin Sans FB</vt:lpstr>
      <vt:lpstr>Calibri</vt:lpstr>
      <vt:lpstr>Californian FB</vt:lpstr>
      <vt:lpstr>Times New Roman</vt:lpstr>
      <vt:lpstr>Tema de Office</vt:lpstr>
      <vt:lpstr>UNIVERSIDAD AUTÓNOMA DEL ESTADO DE HIDALGO</vt:lpstr>
      <vt:lpstr>Presentación de PowerPoint</vt:lpstr>
      <vt:lpstr>Tema: Teorías Generales de Douglas Mcgregor </vt:lpstr>
      <vt:lpstr>Douglas McGregor</vt:lpstr>
      <vt:lpstr>Douglas McGregor</vt:lpstr>
      <vt:lpstr>Teorías X y Y</vt:lpstr>
      <vt:lpstr>Supuesto</vt:lpstr>
      <vt:lpstr>La teoría X</vt:lpstr>
      <vt:lpstr>La Teoría X</vt:lpstr>
      <vt:lpstr>Comportamiento Teoría X</vt:lpstr>
      <vt:lpstr>Premisas de la Teoría x </vt:lpstr>
      <vt:lpstr>La teoría Y</vt:lpstr>
      <vt:lpstr>Premisas de la Teoría Y</vt:lpstr>
      <vt:lpstr>Comportamiento Teoría Y</vt:lpstr>
      <vt:lpstr>Comparación</vt:lpstr>
      <vt:lpstr>Referencias Bibliográficas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JHP</cp:lastModifiedBy>
  <cp:revision>39</cp:revision>
  <dcterms:created xsi:type="dcterms:W3CDTF">2014-12-12T16:57:31Z</dcterms:created>
  <dcterms:modified xsi:type="dcterms:W3CDTF">2016-09-28T17:34:57Z</dcterms:modified>
</cp:coreProperties>
</file>