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61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/>
              <a:t>        ¿Qué es una Empresa?</a:t>
            </a:r>
            <a:r>
              <a:rPr lang="es-ES" sz="4000" b="1" dirty="0"/>
              <a:t/>
            </a:r>
            <a:br>
              <a:rPr lang="es-ES" sz="4000" b="1" dirty="0"/>
            </a:b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s-ES" sz="2800" dirty="0" smtClean="0"/>
              <a:t>Personalidad jurídica.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800" dirty="0" smtClean="0"/>
              <a:t>Unidad </a:t>
            </a:r>
            <a:r>
              <a:rPr lang="es-ES" sz="2800" dirty="0"/>
              <a:t>económica.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800" dirty="0" smtClean="0"/>
              <a:t>Ejerce </a:t>
            </a:r>
            <a:r>
              <a:rPr lang="es-ES" sz="2800" dirty="0"/>
              <a:t>una acción mercantil.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800" dirty="0" smtClean="0"/>
              <a:t>Asume </a:t>
            </a:r>
            <a:r>
              <a:rPr lang="es-ES" sz="2800" dirty="0"/>
              <a:t>la responsabilidad de riesgo </a:t>
            </a:r>
            <a:r>
              <a:rPr lang="es-ES" sz="2800" dirty="0"/>
              <a:t>ó</a:t>
            </a:r>
            <a:r>
              <a:rPr lang="es-ES" sz="2800" dirty="0"/>
              <a:t> perdida.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800" dirty="0" smtClean="0"/>
              <a:t>Entidad </a:t>
            </a:r>
            <a:r>
              <a:rPr lang="es-ES" sz="2800" dirty="0"/>
              <a:t>social.</a:t>
            </a:r>
          </a:p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956376" y="6237312"/>
            <a:ext cx="926976" cy="476250"/>
          </a:xfrm>
        </p:spPr>
        <p:txBody>
          <a:bodyPr/>
          <a:lstStyle/>
          <a:p>
            <a:fld id="{0126D99C-7983-43B4-802A-5057C2363CDC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4094" y="6165304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742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3200" dirty="0" smtClean="0"/>
              <a:t>Definición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es-ES" sz="2800" dirty="0" smtClean="0"/>
          </a:p>
          <a:p>
            <a:pPr marL="82296" indent="0" algn="just">
              <a:buNone/>
            </a:pPr>
            <a:r>
              <a:rPr lang="es-ES" sz="2800" dirty="0" smtClean="0"/>
              <a:t>Entidad </a:t>
            </a:r>
            <a:r>
              <a:rPr lang="es-ES" sz="2800" dirty="0"/>
              <a:t>económica destinada a producir bienes, venderlos y obtener un beneficio</a:t>
            </a:r>
            <a:r>
              <a:rPr lang="es-ES" sz="2800" dirty="0" smtClean="0"/>
              <a:t>. La ley la reconoce y autoriza para realizar determinada actividad productiva que satisface las necesidades del hombre en la sociedad de consumo actual.</a:t>
            </a:r>
          </a:p>
          <a:p>
            <a:pPr algn="just"/>
            <a:endParaRPr lang="es-ES" sz="2800" dirty="0"/>
          </a:p>
          <a:p>
            <a:pPr marL="82296" indent="0" algn="r">
              <a:buNone/>
            </a:pPr>
            <a:r>
              <a:rPr lang="es-MX" dirty="0" smtClean="0"/>
              <a:t>                                                                                                </a:t>
            </a:r>
            <a:r>
              <a:rPr lang="es-MX" sz="2000" dirty="0" smtClean="0"/>
              <a:t>Rodríguez Valencia J. (2010)</a:t>
            </a:r>
            <a:endParaRPr lang="es-MX" sz="20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740352" y="6237312"/>
            <a:ext cx="1259632" cy="476250"/>
          </a:xfrm>
        </p:spPr>
        <p:txBody>
          <a:bodyPr/>
          <a:lstStyle/>
          <a:p>
            <a:fld id="{D4D46AC5-D611-42EC-8184-CA22604A323D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51920" y="6237312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547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3600" dirty="0" smtClean="0"/>
              <a:t>Clasificación de las Empresas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* INDUSTRIALES: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	- Extractiva (renovable y no renovable).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	- Transformación.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* COMERCIALES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* SERVICIOS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	- Sin </a:t>
            </a:r>
            <a:r>
              <a:rPr lang="es-ES" sz="2000" dirty="0" smtClean="0"/>
              <a:t>concesión</a:t>
            </a:r>
            <a:endParaRPr lang="es-ES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	- Con concesión del estado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sz="2000" dirty="0"/>
              <a:t>	- Concesionadas no financieras</a:t>
            </a:r>
          </a:p>
          <a:p>
            <a:pPr marL="0" indent="0">
              <a:spcBef>
                <a:spcPct val="50000"/>
              </a:spcBef>
              <a:buNone/>
            </a:pPr>
            <a:endParaRPr lang="es-ES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549649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884368" y="6237312"/>
            <a:ext cx="998984" cy="476250"/>
          </a:xfrm>
        </p:spPr>
        <p:txBody>
          <a:bodyPr/>
          <a:lstStyle/>
          <a:p>
            <a:fld id="{DB182DBC-7D98-44F8-942B-5B663E3A03C0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95936" y="6237312"/>
            <a:ext cx="2088232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366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dirty="0" smtClean="0"/>
              <a:t>CONCEPTO </a:t>
            </a:r>
            <a:r>
              <a:rPr lang="es-ES" sz="2400" dirty="0"/>
              <a:t>DE PEQUEÑA Y MEDIANA EMPRESA (CRITERIOS DE MAGNITUD). 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057400"/>
            <a:ext cx="7498080" cy="4800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dirty="0"/>
              <a:t>MEDIO AMBIENTE.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dirty="0"/>
              <a:t>EL GIRO.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dirty="0"/>
              <a:t>EL MERCADO QUE DOMINA.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dirty="0"/>
              <a:t>EL FINANCIAMIENTO.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400" dirty="0"/>
              <a:t>LA PRODUCCIÓN.</a:t>
            </a:r>
          </a:p>
          <a:p>
            <a:endParaRPr lang="es-MX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71963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956284" y="6165304"/>
            <a:ext cx="926976" cy="476250"/>
          </a:xfrm>
        </p:spPr>
        <p:txBody>
          <a:bodyPr/>
          <a:lstStyle/>
          <a:p>
            <a:fld id="{7B4E26A7-63B4-4FDC-9722-926198F2DC52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07904" y="6165304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79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400" b="1" dirty="0" smtClean="0"/>
              <a:t>CRITERIOS </a:t>
            </a:r>
            <a:r>
              <a:rPr lang="es-ES" sz="2400" b="1" dirty="0"/>
              <a:t>DE CLASIFICACIÓN. 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u="sng" dirty="0"/>
              <a:t> ORDEN CUALITATIVO.</a:t>
            </a:r>
          </a:p>
          <a:p>
            <a:pPr>
              <a:spcBef>
                <a:spcPct val="50000"/>
              </a:spcBef>
            </a:pPr>
            <a:r>
              <a:rPr lang="es-ES" dirty="0"/>
              <a:t>	TECNOLOGÍA</a:t>
            </a:r>
          </a:p>
          <a:p>
            <a:pPr>
              <a:spcBef>
                <a:spcPct val="50000"/>
              </a:spcBef>
            </a:pPr>
            <a:r>
              <a:rPr lang="es-ES" dirty="0"/>
              <a:t>	MECANIZACIÓN</a:t>
            </a:r>
          </a:p>
          <a:p>
            <a:pPr>
              <a:spcBef>
                <a:spcPct val="50000"/>
              </a:spcBef>
            </a:pPr>
            <a:r>
              <a:rPr lang="es-ES" dirty="0"/>
              <a:t>	MANO DE OBRA (CALIFICACIÓN)</a:t>
            </a:r>
          </a:p>
          <a:p>
            <a:pPr>
              <a:spcBef>
                <a:spcPct val="50000"/>
              </a:spcBef>
            </a:pPr>
            <a:r>
              <a:rPr lang="es-ES" dirty="0"/>
              <a:t>	TIPO DE MERCADO</a:t>
            </a:r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dirty="0"/>
              <a:t> </a:t>
            </a:r>
            <a:r>
              <a:rPr lang="es-ES" u="sng" dirty="0"/>
              <a:t>ORDEN CUANTITATIVO</a:t>
            </a:r>
          </a:p>
          <a:p>
            <a:pPr>
              <a:spcBef>
                <a:spcPct val="50000"/>
              </a:spcBef>
            </a:pPr>
            <a:r>
              <a:rPr lang="es-ES" dirty="0"/>
              <a:t>	MONTO DE INVERSIÓN </a:t>
            </a:r>
            <a:r>
              <a:rPr lang="es-ES" dirty="0"/>
              <a:t>Ó</a:t>
            </a:r>
            <a:r>
              <a:rPr lang="es-ES" dirty="0"/>
              <a:t> CAPITAL</a:t>
            </a:r>
          </a:p>
          <a:p>
            <a:pPr>
              <a:spcBef>
                <a:spcPct val="50000"/>
              </a:spcBef>
            </a:pPr>
            <a:r>
              <a:rPr lang="es-ES" dirty="0"/>
              <a:t>	NÚMERO DE TRABAJADORES</a:t>
            </a:r>
          </a:p>
          <a:p>
            <a:pPr>
              <a:spcBef>
                <a:spcPct val="50000"/>
              </a:spcBef>
            </a:pPr>
            <a:r>
              <a:rPr lang="es-ES" dirty="0"/>
              <a:t>	VOLUMEN DE PRODUCCIÓN</a:t>
            </a:r>
          </a:p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596336" y="6093296"/>
            <a:ext cx="1215008" cy="476250"/>
          </a:xfrm>
        </p:spPr>
        <p:txBody>
          <a:bodyPr/>
          <a:lstStyle/>
          <a:p>
            <a:fld id="{1432A834-812E-473D-AA6D-512D5DB24E03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07904" y="6165304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859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dirty="0"/>
              <a:t>Criterios de Estratificación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076" y="2323968"/>
            <a:ext cx="6151397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7740352" y="6237312"/>
            <a:ext cx="1143000" cy="476250"/>
          </a:xfrm>
        </p:spPr>
        <p:txBody>
          <a:bodyPr/>
          <a:lstStyle/>
          <a:p>
            <a:fld id="{7C89D9E7-F1BD-4CF2-80AE-D986BE3F0135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165304"/>
            <a:ext cx="2088232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751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 smtClean="0"/>
              <a:t>Características de las micro y </a:t>
            </a:r>
            <a:br>
              <a:rPr lang="es-MX" sz="2800" b="1" dirty="0" smtClean="0"/>
            </a:br>
            <a:r>
              <a:rPr lang="es-MX" sz="2800" b="1" dirty="0" smtClean="0"/>
              <a:t>pequeñas empresas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endParaRPr lang="es-MX" sz="2400" dirty="0" smtClean="0"/>
          </a:p>
          <a:p>
            <a:pPr marL="82296" indent="0">
              <a:buNone/>
            </a:pPr>
            <a:endParaRPr lang="es-MX" sz="2400" dirty="0"/>
          </a:p>
          <a:p>
            <a:pPr marL="82296" indent="0">
              <a:buNone/>
            </a:pPr>
            <a:r>
              <a:rPr lang="es-MX" sz="2400" dirty="0" smtClean="0"/>
              <a:t>1. En su mayoría dedicadas a la Actividad comercial</a:t>
            </a:r>
          </a:p>
          <a:p>
            <a:pPr marL="82296" indent="0">
              <a:buNone/>
            </a:pPr>
            <a:r>
              <a:rPr lang="es-MX" sz="2400" dirty="0" smtClean="0"/>
              <a:t>2. Constitución legal:  sociedad anónima (80%)</a:t>
            </a:r>
          </a:p>
          <a:p>
            <a:pPr marL="82296" indent="0">
              <a:buNone/>
            </a:pPr>
            <a:r>
              <a:rPr lang="es-MX" sz="2400" dirty="0" smtClean="0"/>
              <a:t>3. Capital aportado por el dueño</a:t>
            </a:r>
          </a:p>
          <a:p>
            <a:pPr marL="82296" indent="0">
              <a:buNone/>
            </a:pPr>
            <a:r>
              <a:rPr lang="es-MX" sz="2400" dirty="0" smtClean="0"/>
              <a:t>4. Trabajan en forma conservadora y empírica</a:t>
            </a:r>
          </a:p>
          <a:p>
            <a:pPr marL="82296" indent="0">
              <a:buNone/>
            </a:pPr>
            <a:r>
              <a:rPr lang="es-MX" sz="2400" dirty="0" smtClean="0"/>
              <a:t>5. Tipo de administración “Hombre Orquesta”</a:t>
            </a:r>
          </a:p>
          <a:p>
            <a:pPr marL="82296" indent="0">
              <a:buNone/>
            </a:pPr>
            <a:r>
              <a:rPr lang="es-MX" sz="2400" dirty="0" smtClean="0"/>
              <a:t>6. Excesivo control por parte  del dueño</a:t>
            </a:r>
          </a:p>
          <a:p>
            <a:pPr marL="82296" indent="0">
              <a:buNone/>
            </a:pPr>
            <a:endParaRPr lang="es-MX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740352" y="6237312"/>
            <a:ext cx="1070992" cy="476250"/>
          </a:xfrm>
        </p:spPr>
        <p:txBody>
          <a:bodyPr/>
          <a:lstStyle/>
          <a:p>
            <a:fld id="{DAFC3947-7377-424A-8DFE-A847A5C3D543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51920" y="6165304"/>
            <a:ext cx="2463552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4725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 smtClean="0"/>
              <a:t>Características de las micro y </a:t>
            </a:r>
            <a:br>
              <a:rPr lang="es-MX" sz="2800" b="1" dirty="0" smtClean="0"/>
            </a:br>
            <a:r>
              <a:rPr lang="es-MX" sz="2800" b="1" dirty="0" smtClean="0"/>
              <a:t>pequeñas empresas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355160" cy="4165923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s-MX" sz="2400" dirty="0" smtClean="0"/>
          </a:p>
          <a:p>
            <a:pPr marL="82296" indent="0">
              <a:buNone/>
            </a:pPr>
            <a:endParaRPr lang="es-MX" sz="2400" dirty="0"/>
          </a:p>
          <a:p>
            <a:pPr marL="82296" indent="0">
              <a:buNone/>
            </a:pPr>
            <a:r>
              <a:rPr lang="es-MX" sz="2400" dirty="0" smtClean="0"/>
              <a:t>7. Empresa Típicamente Familiar</a:t>
            </a:r>
          </a:p>
          <a:p>
            <a:pPr marL="82296" indent="0">
              <a:buNone/>
            </a:pPr>
            <a:r>
              <a:rPr lang="es-MX" sz="2400" dirty="0" smtClean="0"/>
              <a:t>8. Mercado local</a:t>
            </a:r>
          </a:p>
          <a:p>
            <a:pPr marL="82296" indent="0">
              <a:buNone/>
            </a:pPr>
            <a:r>
              <a:rPr lang="es-MX" sz="2400" dirty="0" smtClean="0"/>
              <a:t>9. Pocas oportunidades de acceso  al crédito</a:t>
            </a:r>
          </a:p>
          <a:p>
            <a:pPr marL="82296" indent="0">
              <a:buNone/>
            </a:pPr>
            <a:r>
              <a:rPr lang="es-MX" sz="2400" dirty="0" smtClean="0"/>
              <a:t>10. Representan el 95% de las empresas en  LA   </a:t>
            </a:r>
          </a:p>
          <a:p>
            <a:pPr marL="82296" indent="0">
              <a:buNone/>
            </a:pPr>
            <a:r>
              <a:rPr lang="es-MX" sz="2400" dirty="0" smtClean="0"/>
              <a:t>11. Ofrecen más del 80% de los empleos</a:t>
            </a:r>
            <a:endParaRPr lang="es-MX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88" y="450912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907267" y="6187885"/>
            <a:ext cx="1070992" cy="476250"/>
          </a:xfrm>
        </p:spPr>
        <p:txBody>
          <a:bodyPr/>
          <a:lstStyle/>
          <a:p>
            <a:fld id="{D54FAE46-F1FE-4566-8B1E-04F10EEE2833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11960" y="6185520"/>
            <a:ext cx="1881336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136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 smtClean="0"/>
              <a:t>Problemas de la Microempresa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a) Limitada capacidad de negociación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b) Escasa cultura tecnológica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c) Improvisación y carencia de normas de  calidad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d) Ausentismo del personal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e) Constante aumento de precios en las materias 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    primas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f) Mala calidad en materiales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g) Marginación en apoyos gubernamentales</a:t>
            </a:r>
          </a:p>
          <a:p>
            <a:pPr marL="82296" indent="0">
              <a:spcBef>
                <a:spcPct val="50000"/>
              </a:spcBef>
              <a:buNone/>
            </a:pPr>
            <a:r>
              <a:rPr lang="es-ES" sz="2400" dirty="0" smtClean="0"/>
              <a:t>h) Falta de garantías para acceder al crédito</a:t>
            </a:r>
          </a:p>
          <a:p>
            <a:pPr marL="82296" indent="0">
              <a:buNone/>
            </a:pPr>
            <a:endParaRPr lang="es-MX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7842276" y="6285731"/>
            <a:ext cx="1143000" cy="476250"/>
          </a:xfrm>
        </p:spPr>
        <p:txBody>
          <a:bodyPr/>
          <a:lstStyle/>
          <a:p>
            <a:fld id="{4780FA7A-7321-4323-A096-527B460FDD86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7944" y="6283396"/>
            <a:ext cx="209736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927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/>
              <a:t>I</a:t>
            </a:r>
            <a:r>
              <a:rPr lang="es-ES" sz="2800" b="1" dirty="0" smtClean="0"/>
              <a:t>nterelación entre las pequeñas </a:t>
            </a:r>
            <a:br>
              <a:rPr lang="es-ES" sz="2800" b="1" dirty="0" smtClean="0"/>
            </a:br>
            <a:r>
              <a:rPr lang="es-ES" sz="2800" b="1" dirty="0" smtClean="0"/>
              <a:t>y grandes empresas</a:t>
            </a: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045290"/>
            <a:ext cx="7498080" cy="4800600"/>
          </a:xfrm>
        </p:spPr>
        <p:txBody>
          <a:bodyPr>
            <a:normAutofit/>
          </a:bodyPr>
          <a:lstStyle/>
          <a:p>
            <a:pPr marL="450850" indent="-369888">
              <a:spcBef>
                <a:spcPct val="50000"/>
              </a:spcBef>
              <a:buNone/>
            </a:pPr>
            <a:r>
              <a:rPr lang="es-ES" sz="2400" dirty="0" smtClean="0"/>
              <a:t>a) Servir de ensayo y preparación para las grandes empresas</a:t>
            </a:r>
          </a:p>
          <a:p>
            <a:pPr marL="450850" indent="-369888">
              <a:spcBef>
                <a:spcPct val="50000"/>
              </a:spcBef>
              <a:buNone/>
            </a:pPr>
            <a:r>
              <a:rPr lang="es-ES" sz="2400" dirty="0" smtClean="0"/>
              <a:t>b) </a:t>
            </a:r>
            <a:r>
              <a:rPr lang="es-ES" sz="2400" dirty="0"/>
              <a:t>C</a:t>
            </a:r>
            <a:r>
              <a:rPr lang="es-ES" sz="2400" dirty="0" smtClean="0"/>
              <a:t>ompensar limitaciones de las grandes empresas</a:t>
            </a:r>
          </a:p>
          <a:p>
            <a:pPr marL="450850" indent="-369888">
              <a:spcBef>
                <a:spcPct val="50000"/>
              </a:spcBef>
              <a:buNone/>
            </a:pPr>
            <a:r>
              <a:rPr lang="es-ES" sz="2400" dirty="0" smtClean="0"/>
              <a:t>c) </a:t>
            </a:r>
            <a:r>
              <a:rPr lang="es-ES" sz="2400" dirty="0"/>
              <a:t>S</a:t>
            </a:r>
            <a:r>
              <a:rPr lang="es-ES" sz="2400" dirty="0" smtClean="0"/>
              <a:t>ervir como agencias de servicios</a:t>
            </a:r>
          </a:p>
          <a:p>
            <a:pPr marL="450850" indent="-369888">
              <a:spcBef>
                <a:spcPct val="50000"/>
              </a:spcBef>
              <a:buNone/>
            </a:pPr>
            <a:r>
              <a:rPr lang="es-ES" sz="2400" dirty="0" smtClean="0"/>
              <a:t>d) </a:t>
            </a:r>
            <a:r>
              <a:rPr lang="es-ES" sz="2400" dirty="0"/>
              <a:t>C</a:t>
            </a:r>
            <a:r>
              <a:rPr lang="es-ES" sz="2400" dirty="0" smtClean="0"/>
              <a:t>omo puntos de distribución</a:t>
            </a:r>
          </a:p>
          <a:p>
            <a:pPr marL="450850" indent="-369888">
              <a:spcBef>
                <a:spcPct val="50000"/>
              </a:spcBef>
              <a:buNone/>
            </a:pPr>
            <a:r>
              <a:rPr lang="es-ES" sz="2400" dirty="0" smtClean="0"/>
              <a:t>e) </a:t>
            </a:r>
            <a:r>
              <a:rPr lang="es-ES" sz="2400" dirty="0"/>
              <a:t>C</a:t>
            </a:r>
            <a:r>
              <a:rPr lang="es-ES" sz="2400" dirty="0" smtClean="0"/>
              <a:t>omo clientes que utilizan los productos de las grandes empresas</a:t>
            </a:r>
          </a:p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740352" y="6237312"/>
            <a:ext cx="1070992" cy="476250"/>
          </a:xfrm>
        </p:spPr>
        <p:txBody>
          <a:bodyPr/>
          <a:lstStyle/>
          <a:p>
            <a:fld id="{B03E4E20-E412-4B97-A865-2DF17A9B6E44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95936" y="6237312"/>
            <a:ext cx="216024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981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Administración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Las Empresas y sus Características.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Graciela S.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Kampfer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Jesús A. Chong Barreiro</a:t>
            </a:r>
          </a:p>
          <a:p>
            <a:pPr lvl="1"/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julio – diciembre 2016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20882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s-MX" sz="4800" dirty="0" smtClean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endParaRPr lang="es-MX" sz="4800" dirty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r>
              <a:rPr lang="es-MX" sz="4000" b="1" dirty="0" smtClean="0">
                <a:latin typeface="Arial Narrow" panose="020B0606020202030204" pitchFamily="34" charset="0"/>
              </a:rPr>
              <a:t>Graciela </a:t>
            </a:r>
            <a:r>
              <a:rPr lang="es-MX" sz="4000" b="1" dirty="0">
                <a:latin typeface="Arial Narrow" panose="020B0606020202030204" pitchFamily="34" charset="0"/>
              </a:rPr>
              <a:t>S. </a:t>
            </a:r>
            <a:r>
              <a:rPr lang="es-MX" sz="4000" b="1" dirty="0">
                <a:latin typeface="Arial Narrow" panose="020B0606020202030204" pitchFamily="34" charset="0"/>
              </a:rPr>
              <a:t>Kampfner</a:t>
            </a:r>
            <a:r>
              <a:rPr lang="es-MX" sz="4000" b="1" dirty="0">
                <a:latin typeface="Arial Narrow" panose="020B0606020202030204" pitchFamily="34" charset="0"/>
              </a:rPr>
              <a:t> Rodríguez</a:t>
            </a:r>
          </a:p>
          <a:p>
            <a:pPr marL="0" indent="0" algn="ctr">
              <a:buNone/>
            </a:pPr>
            <a:r>
              <a:rPr lang="es-MX" sz="4000" b="1" dirty="0">
                <a:latin typeface="Arial Narrow" panose="020B0606020202030204" pitchFamily="34" charset="0"/>
              </a:rPr>
              <a:t>Correo electrónico: </a:t>
            </a:r>
            <a:r>
              <a:rPr lang="es-MX" sz="4000" b="1" dirty="0" smtClean="0">
                <a:latin typeface="Arial Narrow" panose="020B0606020202030204" pitchFamily="34" charset="0"/>
              </a:rPr>
              <a:t>kampfner@uaeh.edu.mx</a:t>
            </a:r>
            <a:endParaRPr lang="es-MX" sz="3400" b="1" dirty="0">
              <a:latin typeface="Arial Narrow" panose="020B0606020202030204" pitchFamily="34" charset="0"/>
            </a:endParaRPr>
          </a:p>
          <a:p>
            <a:endParaRPr lang="es-MX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740352" y="6237312"/>
            <a:ext cx="1070992" cy="476250"/>
          </a:xfrm>
        </p:spPr>
        <p:txBody>
          <a:bodyPr/>
          <a:lstStyle/>
          <a:p>
            <a:fld id="{BF240915-FA35-4520-8086-F3578CA00AD0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9952" y="6237312"/>
            <a:ext cx="1914872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6651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MX" sz="2400" dirty="0"/>
              <a:t>Alcaraz, R. (2006). El emprendedor de éxito. </a:t>
            </a:r>
            <a:r>
              <a:rPr lang="en-US" altLang="es-MX" sz="2400" dirty="0" smtClean="0"/>
              <a:t>Mexico </a:t>
            </a:r>
            <a:r>
              <a:rPr lang="en-US" altLang="es-MX" sz="2400" dirty="0"/>
              <a:t>D.F. Mc. </a:t>
            </a:r>
            <a:r>
              <a:rPr lang="en-US" altLang="es-MX" sz="2400" dirty="0" err="1"/>
              <a:t>Graw</a:t>
            </a:r>
            <a:r>
              <a:rPr lang="en-US" altLang="es-MX" sz="2400" dirty="0"/>
              <a:t> Hill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s-MX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MX" sz="2400" dirty="0" err="1"/>
              <a:t>Anzola</a:t>
            </a:r>
            <a:r>
              <a:rPr lang="es-MX" altLang="es-MX" sz="2400" dirty="0"/>
              <a:t>, S. (2003). Administración de pequeñas empresas. México, D.F</a:t>
            </a:r>
            <a:r>
              <a:rPr lang="es-MX" altLang="es-MX" sz="2400" dirty="0" smtClean="0"/>
              <a:t>.  </a:t>
            </a:r>
            <a:r>
              <a:rPr lang="es-MX" altLang="es-MX" sz="2400" dirty="0"/>
              <a:t>Mc. Graw Hill.</a:t>
            </a:r>
          </a:p>
          <a:p>
            <a:pPr marL="0" indent="0">
              <a:buNone/>
            </a:pP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r-FR" sz="3200" b="1" kern="1200" dirty="0" smtClean="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Tema: </a:t>
            </a:r>
            <a:r>
              <a:rPr lang="es-MX" sz="3200" b="1" kern="1200" dirty="0" smtClean="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Las </a:t>
            </a:r>
            <a:r>
              <a:rPr lang="es-MX" sz="3200" b="1" kern="1200" dirty="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Empresas y sus Características.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312" y="1927373"/>
            <a:ext cx="7355160" cy="452596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smtClean="0"/>
              <a:t>Knowing </a:t>
            </a:r>
            <a:r>
              <a:rPr lang="en-US" dirty="0"/>
              <a:t>the origin of the Companies, its conceptual framework and the existing body building through collaborative support strategies , to be completed in the </a:t>
            </a:r>
            <a:r>
              <a:rPr lang="en-US" dirty="0" smtClean="0"/>
              <a:t>preparation </a:t>
            </a:r>
            <a:r>
              <a:rPr lang="en-US" dirty="0"/>
              <a:t>a proposal to strengthen the Sector Business in the State </a:t>
            </a:r>
            <a:r>
              <a:rPr lang="en-US" dirty="0" smtClean="0"/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Companies, </a:t>
            </a:r>
            <a:r>
              <a:rPr lang="en-US" dirty="0"/>
              <a:t>support </a:t>
            </a:r>
            <a:r>
              <a:rPr lang="en-US" dirty="0" smtClean="0"/>
              <a:t>strategies, Business</a:t>
            </a:r>
            <a:r>
              <a:rPr lang="en-US" dirty="0"/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Unidad 1</a:t>
            </a: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7406640" cy="1752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s-MX" sz="4800" b="1" dirty="0" smtClean="0"/>
          </a:p>
          <a:p>
            <a:pPr algn="ctr"/>
            <a:r>
              <a:rPr lang="es-MX" sz="4800" b="1" dirty="0" smtClean="0"/>
              <a:t>La Empresa y sus características</a:t>
            </a:r>
            <a:endParaRPr lang="es-MX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16" y="1124744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Objetivo Unidad 1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es-ES_tradnl" altLang="es-MX" sz="2400" dirty="0" smtClean="0">
              <a:latin typeface="Arial" charset="0"/>
            </a:endParaRPr>
          </a:p>
          <a:p>
            <a:pPr marL="82296" indent="0">
              <a:buNone/>
            </a:pPr>
            <a:endParaRPr lang="es-ES_tradnl" altLang="es-MX" sz="2400" dirty="0">
              <a:latin typeface="Arial" charset="0"/>
            </a:endParaRPr>
          </a:p>
          <a:p>
            <a:pPr marL="82296" indent="0" algn="ctr">
              <a:buNone/>
            </a:pPr>
            <a:r>
              <a:rPr lang="es-ES_tradnl" altLang="es-MX" sz="2400" dirty="0" smtClean="0">
                <a:latin typeface="Arial" charset="0"/>
              </a:rPr>
              <a:t>Conocer  </a:t>
            </a:r>
            <a:r>
              <a:rPr lang="es-ES_tradnl" altLang="es-MX" sz="2400" dirty="0">
                <a:latin typeface="Arial" charset="0"/>
              </a:rPr>
              <a:t>el origen de las  Empresas, su marco conceptual así como los </a:t>
            </a:r>
            <a:r>
              <a:rPr lang="es-ES_tradnl" altLang="es-MX" sz="2400" dirty="0" smtClean="0">
                <a:latin typeface="Arial" charset="0"/>
              </a:rPr>
              <a:t>organismos </a:t>
            </a:r>
            <a:r>
              <a:rPr lang="es-ES_tradnl" altLang="es-MX" sz="2400" dirty="0">
                <a:latin typeface="Arial" charset="0"/>
              </a:rPr>
              <a:t>de fomento vigentes, mediante estrategias de apoyo colaborativo, que concluya en la Elaboración </a:t>
            </a:r>
            <a:endParaRPr lang="es-ES_tradnl" altLang="es-MX" sz="2400" dirty="0" smtClean="0">
              <a:latin typeface="Arial" charset="0"/>
            </a:endParaRPr>
          </a:p>
          <a:p>
            <a:pPr marL="82296" indent="0" algn="ctr">
              <a:buNone/>
            </a:pPr>
            <a:r>
              <a:rPr lang="es-ES_tradnl" altLang="es-MX" sz="2400" dirty="0" smtClean="0">
                <a:latin typeface="Arial" charset="0"/>
              </a:rPr>
              <a:t>de </a:t>
            </a:r>
            <a:r>
              <a:rPr lang="es-ES_tradnl" altLang="es-MX" sz="2400" dirty="0">
                <a:latin typeface="Arial" charset="0"/>
              </a:rPr>
              <a:t>una Propuesta para fortalecer el Sector </a:t>
            </a:r>
            <a:endParaRPr lang="es-ES_tradnl" altLang="es-MX" sz="2400" dirty="0" smtClean="0">
              <a:latin typeface="Arial" charset="0"/>
            </a:endParaRPr>
          </a:p>
          <a:p>
            <a:pPr marL="82296" indent="0" algn="ctr">
              <a:buNone/>
            </a:pPr>
            <a:r>
              <a:rPr lang="es-ES_tradnl" altLang="es-MX" sz="2400" dirty="0" smtClean="0">
                <a:latin typeface="Arial" charset="0"/>
              </a:rPr>
              <a:t>Empresarial en </a:t>
            </a:r>
            <a:r>
              <a:rPr lang="es-ES_tradnl" altLang="es-MX" sz="2400" dirty="0">
                <a:latin typeface="Arial" charset="0"/>
              </a:rPr>
              <a:t>el Estado.</a:t>
            </a:r>
          </a:p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452320" y="6237312"/>
            <a:ext cx="1053480" cy="476250"/>
          </a:xfrm>
        </p:spPr>
        <p:txBody>
          <a:bodyPr/>
          <a:lstStyle/>
          <a:p>
            <a:fld id="{EC7009DF-265D-4422-A55C-2954B8887CAB}" type="datetime1">
              <a:rPr lang="es-MX" b="1" smtClean="0"/>
              <a:t>28/09/2016</a:t>
            </a:fld>
            <a:endParaRPr lang="es-MX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11960" y="6237312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249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Contenido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400" dirty="0" smtClean="0"/>
          </a:p>
          <a:p>
            <a:r>
              <a:rPr lang="es-MX" sz="2400" dirty="0" smtClean="0"/>
              <a:t>Origen Histórico</a:t>
            </a:r>
          </a:p>
          <a:p>
            <a:r>
              <a:rPr lang="es-MX" sz="2400" dirty="0" smtClean="0"/>
              <a:t>Origen Jurídico</a:t>
            </a:r>
          </a:p>
          <a:p>
            <a:r>
              <a:rPr lang="es-MX" sz="2400" dirty="0" smtClean="0"/>
              <a:t>Importancia de las Empresas</a:t>
            </a:r>
          </a:p>
          <a:p>
            <a:r>
              <a:rPr lang="es-MX" sz="2400" dirty="0" smtClean="0"/>
              <a:t>¿Qué es una Empresa?</a:t>
            </a:r>
          </a:p>
          <a:p>
            <a:r>
              <a:rPr lang="es-MX" sz="2400" dirty="0" smtClean="0"/>
              <a:t>Clasificación de las empresas</a:t>
            </a:r>
          </a:p>
          <a:p>
            <a:r>
              <a:rPr lang="es-MX" sz="2400" dirty="0" smtClean="0"/>
              <a:t>Criterios de magnitud</a:t>
            </a:r>
          </a:p>
          <a:p>
            <a:r>
              <a:rPr lang="es-MX" sz="2400" dirty="0" smtClean="0"/>
              <a:t>Características</a:t>
            </a:r>
          </a:p>
          <a:p>
            <a:r>
              <a:rPr lang="es-MX" sz="2400" dirty="0" smtClean="0"/>
              <a:t>Problemáticas</a:t>
            </a:r>
          </a:p>
          <a:p>
            <a:r>
              <a:rPr lang="es-MX" sz="2400" dirty="0" smtClean="0"/>
              <a:t>Interrelación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5091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884368" y="6257775"/>
            <a:ext cx="1143000" cy="476250"/>
          </a:xfrm>
        </p:spPr>
        <p:txBody>
          <a:bodyPr/>
          <a:lstStyle/>
          <a:p>
            <a:fld id="{97B8C5B3-0273-4A3C-81A0-44A0D3E09DB4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186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Origen histórico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916832"/>
            <a:ext cx="7498080" cy="4800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Intercambio comercial basado en el trueque.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Aparición del dinero como símbolo de valor (durabilidad, divisibilidad, universalidad).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sz="2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Aparición de los valores fiduciarios.</a:t>
            </a:r>
          </a:p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740352" y="6309320"/>
            <a:ext cx="1215008" cy="476250"/>
          </a:xfrm>
        </p:spPr>
        <p:txBody>
          <a:bodyPr/>
          <a:lstStyle/>
          <a:p>
            <a:fld id="{964408ED-58C9-4B09-8449-629A8455A285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79912" y="6237312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913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540" y="365760"/>
            <a:ext cx="7520940" cy="111902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 smtClean="0"/>
              <a:t>ORIGEN DE LAS EMPRESAS DESDE EL PUNTO DE VISTA JURÍDICO. </a:t>
            </a:r>
            <a:r>
              <a:rPr lang="es-ES" b="1" dirty="0"/>
              <a:t/>
            </a:r>
            <a:br>
              <a:rPr lang="es-ES" b="1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5556" y="1772816"/>
            <a:ext cx="7520940" cy="40324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9600" dirty="0" smtClean="0"/>
              <a:t>Leyes </a:t>
            </a:r>
            <a:r>
              <a:rPr lang="es-ES" sz="9600" dirty="0"/>
              <a:t>Romanas.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sz="96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9600" dirty="0"/>
              <a:t>En la época moderna vuelven a florecer grandes organizaciones, Inglaterra y resto de Europa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sz="9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9600" dirty="0"/>
              <a:t> Surgimiento del “</a:t>
            </a:r>
            <a:r>
              <a:rPr lang="es-ES" sz="9600" dirty="0"/>
              <a:t>National</a:t>
            </a:r>
            <a:r>
              <a:rPr lang="es-ES" sz="9600" dirty="0"/>
              <a:t> Bank”. En 1795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sz="9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9600" dirty="0"/>
              <a:t> Primeras leyes decretadas en Carolina del Norte en 1871.</a:t>
            </a:r>
          </a:p>
          <a:p>
            <a:endParaRPr lang="es-MX" sz="9600" dirty="0"/>
          </a:p>
          <a:p>
            <a:pPr marL="82296" indent="0">
              <a:spcBef>
                <a:spcPct val="50000"/>
              </a:spcBef>
              <a:buNone/>
            </a:pP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956376" y="6237312"/>
            <a:ext cx="926976" cy="476250"/>
          </a:xfrm>
        </p:spPr>
        <p:txBody>
          <a:bodyPr/>
          <a:lstStyle/>
          <a:p>
            <a:fld id="{3C470426-A14F-44D8-81F8-AFF2B3B2F509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07904" y="6165304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117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b="1" dirty="0"/>
              <a:t>IMPORTANCIA DE LAS EMPRESAS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Fuentes de empleo.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Ingresos para el gobierno (impuestos).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Entrada de divisas.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Generan satisfactores.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Fungen como distribuidoras.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800" dirty="0"/>
              <a:t> Función social.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028384" y="6237312"/>
            <a:ext cx="926976" cy="476250"/>
          </a:xfrm>
        </p:spPr>
        <p:txBody>
          <a:bodyPr/>
          <a:lstStyle/>
          <a:p>
            <a:fld id="{C4574908-EC13-4E87-BDD4-4DC895CB5F5A}" type="datetime1">
              <a:rPr lang="es-MX" smtClean="0"/>
              <a:t>28/09/2016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23928" y="6165304"/>
            <a:ext cx="2895600" cy="476250"/>
          </a:xfrm>
        </p:spPr>
        <p:txBody>
          <a:bodyPr/>
          <a:lstStyle/>
          <a:p>
            <a:r>
              <a:rPr lang="es-MX" b="1" dirty="0" smtClean="0"/>
              <a:t>Desarrollo Empresarial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106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701</Words>
  <Application>Microsoft Office PowerPoint</Application>
  <PresentationFormat>Presentación en pantalla (4:3)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Berlin Sans FB</vt:lpstr>
      <vt:lpstr>Brush Script MT</vt:lpstr>
      <vt:lpstr>Wingdings</vt:lpstr>
      <vt:lpstr>Tema de Office</vt:lpstr>
      <vt:lpstr>UNIVERSIDAD AUTÓNOMA DEL ESTADO DE HIDALGO</vt:lpstr>
      <vt:lpstr>Presentación de PowerPoint</vt:lpstr>
      <vt:lpstr>Tema: Las Empresas y sus Características.  </vt:lpstr>
      <vt:lpstr>Unidad 1</vt:lpstr>
      <vt:lpstr>Objetivo Unidad 1</vt:lpstr>
      <vt:lpstr>Contenido</vt:lpstr>
      <vt:lpstr>Origen histórico</vt:lpstr>
      <vt:lpstr>ORIGEN DE LAS EMPRESAS DESDE EL PUNTO DE VISTA JURÍDICO.  </vt:lpstr>
      <vt:lpstr>IMPORTANCIA DE LAS EMPRESAS</vt:lpstr>
      <vt:lpstr>        ¿Qué es una Empresa? </vt:lpstr>
      <vt:lpstr>Definición</vt:lpstr>
      <vt:lpstr> Clasificación de las Empresas </vt:lpstr>
      <vt:lpstr> CONCEPTO DE PEQUEÑA Y MEDIANA EMPRESA (CRITERIOS DE MAGNITUD).  </vt:lpstr>
      <vt:lpstr> CRITERIOS DE CLASIFICACIÓN.  </vt:lpstr>
      <vt:lpstr>Criterios de Estratificación</vt:lpstr>
      <vt:lpstr>Características de las micro y  pequeñas empresas</vt:lpstr>
      <vt:lpstr>Características de las micro y  pequeñas empresas</vt:lpstr>
      <vt:lpstr>Problemas de la Microempresa</vt:lpstr>
      <vt:lpstr>Interelación entre las pequeñas  y grandes empresas</vt:lpstr>
      <vt:lpstr>Presentación de PowerPoint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JHP</cp:lastModifiedBy>
  <cp:revision>25</cp:revision>
  <dcterms:created xsi:type="dcterms:W3CDTF">2014-12-12T16:57:31Z</dcterms:created>
  <dcterms:modified xsi:type="dcterms:W3CDTF">2016-09-28T17:30:16Z</dcterms:modified>
</cp:coreProperties>
</file>