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94" r:id="rId3"/>
    <p:sldId id="257" r:id="rId4"/>
    <p:sldId id="288" r:id="rId5"/>
    <p:sldId id="297" r:id="rId6"/>
    <p:sldId id="290" r:id="rId7"/>
    <p:sldId id="258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6" r:id="rId26"/>
    <p:sldId id="261" r:id="rId2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22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7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3648" y="2130425"/>
            <a:ext cx="7054552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883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28/09/2016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63577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28/09/2016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8310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4077072"/>
            <a:ext cx="7772400" cy="2016224"/>
          </a:xfrm>
        </p:spPr>
        <p:txBody>
          <a:bodyPr anchor="t"/>
          <a:lstStyle>
            <a:lvl1pPr algn="ctr">
              <a:defRPr sz="3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115616" y="220486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28/09/2016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48085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75656" y="1600200"/>
            <a:ext cx="34563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20072" y="1600200"/>
            <a:ext cx="346672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28/09/2016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5849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31640" y="1535113"/>
            <a:ext cx="352839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331640" y="2174875"/>
            <a:ext cx="352839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04048" y="1535113"/>
            <a:ext cx="3682752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04048" y="2174875"/>
            <a:ext cx="368275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28/09/2016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34294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28/09/2016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40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28/09/2016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7572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28/09/2016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5340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09936" y="4800600"/>
            <a:ext cx="5486400" cy="566738"/>
          </a:xfrm>
        </p:spPr>
        <p:txBody>
          <a:bodyPr anchor="b"/>
          <a:lstStyle>
            <a:lvl1pPr algn="ctr">
              <a:defRPr sz="2000" b="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10993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0993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28/09/2016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73338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31640" y="1600200"/>
            <a:ext cx="73551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9716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fld id="{1757F3E5-681C-4C9D-BD31-99541B831678}" type="datetimeFigureOut">
              <a:rPr lang="es-MX" smtClean="0"/>
              <a:pPr/>
              <a:t>28/09/2016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476600" y="652534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804248" y="6525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8844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6A221D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rlin Sans FB" panose="020E0602020502020306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Título"/>
          <p:cNvSpPr>
            <a:spLocks noGrp="1"/>
          </p:cNvSpPr>
          <p:nvPr>
            <p:ph type="ctrTitle"/>
          </p:nvPr>
        </p:nvSpPr>
        <p:spPr>
          <a:xfrm>
            <a:off x="1547664" y="980728"/>
            <a:ext cx="7054552" cy="1152128"/>
          </a:xfrm>
        </p:spPr>
        <p:txBody>
          <a:bodyPr/>
          <a:lstStyle/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UNIVERSIDAD AUTÓNOMA DEL ESTADO DE HIDALGO</a:t>
            </a:r>
            <a:endParaRPr lang="es-MX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607079" y="3376417"/>
            <a:ext cx="70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Instituto de Ciencias Económico </a:t>
            </a:r>
          </a:p>
          <a:p>
            <a:pPr algn="ctr"/>
            <a:r>
              <a:rPr lang="es-MX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Administrativas</a:t>
            </a:r>
            <a:endParaRPr lang="es-MX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763688" y="3061190"/>
            <a:ext cx="6932223" cy="838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6A22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+mj-ea"/>
                <a:cs typeface="+mj-cs"/>
              </a:defRPr>
            </a:lvl1pPr>
          </a:lstStyle>
          <a:p>
            <a:endParaRPr lang="es-ES" sz="3200" dirty="0">
              <a:solidFill>
                <a:schemeClr val="tx1"/>
              </a:solidFill>
              <a:latin typeface="Californian FB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25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u="sng" dirty="0">
                <a:latin typeface="+mn-lt"/>
              </a:rPr>
              <a:t>Responsabilidad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23728" y="1484784"/>
            <a:ext cx="5544616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 smtClean="0">
                <a:latin typeface="+mn-lt"/>
              </a:rPr>
              <a:t>El sentimiento de ser cada uno su propio jefe; no tener que estar consultando para tomar una decisión; cuando se tiene un trabajo que hacer, saber que es su trabajo.</a:t>
            </a:r>
          </a:p>
          <a:p>
            <a:endParaRPr lang="es-MX" dirty="0"/>
          </a:p>
        </p:txBody>
      </p:sp>
      <p:pic>
        <p:nvPicPr>
          <p:cNvPr id="5122" name="Picture 2" descr="E:\ 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523009"/>
            <a:ext cx="4032448" cy="230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85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u="sng" dirty="0">
                <a:latin typeface="+mj-lt"/>
              </a:rPr>
              <a:t>Recompensa</a:t>
            </a:r>
            <a:r>
              <a:rPr lang="es-MX" dirty="0">
                <a:latin typeface="+mj-lt"/>
              </a:rPr>
              <a:t>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51720" y="1417638"/>
            <a:ext cx="6048672" cy="4099595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 smtClean="0">
                <a:latin typeface="+mn-lt"/>
              </a:rPr>
              <a:t>El </a:t>
            </a:r>
            <a:r>
              <a:rPr lang="es-MX" dirty="0">
                <a:latin typeface="+mn-lt"/>
              </a:rPr>
              <a:t>sentimiento de </a:t>
            </a:r>
            <a:r>
              <a:rPr lang="es-MX" dirty="0" smtClean="0">
                <a:latin typeface="+mn-lt"/>
              </a:rPr>
              <a:t>ser reconocido por </a:t>
            </a:r>
            <a:r>
              <a:rPr lang="es-MX" dirty="0">
                <a:latin typeface="+mn-lt"/>
              </a:rPr>
              <a:t>hacer bien su </a:t>
            </a:r>
            <a:r>
              <a:rPr lang="es-MX" dirty="0" smtClean="0">
                <a:latin typeface="+mn-lt"/>
              </a:rPr>
              <a:t>trabajo; </a:t>
            </a:r>
            <a:r>
              <a:rPr lang="es-MX" dirty="0">
                <a:latin typeface="+mn-lt"/>
              </a:rPr>
              <a:t>énfasis en el </a:t>
            </a:r>
            <a:r>
              <a:rPr lang="es-MX" dirty="0" smtClean="0">
                <a:latin typeface="+mn-lt"/>
              </a:rPr>
              <a:t>reconocimiento positivo más que </a:t>
            </a:r>
            <a:r>
              <a:rPr lang="es-MX" dirty="0">
                <a:latin typeface="+mn-lt"/>
              </a:rPr>
              <a:t>en </a:t>
            </a:r>
            <a:r>
              <a:rPr lang="es-MX" dirty="0" smtClean="0">
                <a:latin typeface="+mn-lt"/>
              </a:rPr>
              <a:t>sanciones. </a:t>
            </a:r>
            <a:endParaRPr lang="es-MX" dirty="0">
              <a:latin typeface="+mn-lt"/>
            </a:endParaRPr>
          </a:p>
        </p:txBody>
      </p:sp>
      <p:pic>
        <p:nvPicPr>
          <p:cNvPr id="6146" name="Picture 2" descr="E:\ \4434f2da-c072-4f81-8cb4-98fbcc36ccc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33056"/>
            <a:ext cx="4608512" cy="237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24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u="sng" dirty="0">
                <a:latin typeface="+mn-lt"/>
              </a:rPr>
              <a:t>Cordialidad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83768" y="1196752"/>
            <a:ext cx="5688632" cy="31120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dirty="0" smtClean="0">
                <a:latin typeface="+mn-lt"/>
              </a:rPr>
              <a:t>El sentimiento general de camaradería que prevalece en la atmósfera del grupo de trabajo; el énfasis en lo que quiere cada uno; la permanencia de grupos sociales amistosos e informales</a:t>
            </a:r>
            <a:r>
              <a:rPr lang="es-MX" dirty="0">
                <a:latin typeface="+mn-lt"/>
              </a:rPr>
              <a:t>.</a:t>
            </a:r>
          </a:p>
        </p:txBody>
      </p:sp>
      <p:pic>
        <p:nvPicPr>
          <p:cNvPr id="7170" name="Picture 2" descr="E:\ \destac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331312"/>
            <a:ext cx="4032448" cy="193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33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u="sng" dirty="0">
                <a:latin typeface="+mn-lt"/>
              </a:rPr>
              <a:t>Apoyo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56587" y="1598066"/>
            <a:ext cx="5865305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 smtClean="0">
                <a:latin typeface="+mn-lt"/>
              </a:rPr>
              <a:t>La ayuda percibida de los gerentes y otros empleados del grupo; énfasis en el apoyo mutuo, desde arriba y desde abajo</a:t>
            </a:r>
            <a:r>
              <a:rPr lang="es-MX" dirty="0">
                <a:latin typeface="+mn-lt"/>
              </a:rPr>
              <a:t>.</a:t>
            </a:r>
          </a:p>
        </p:txBody>
      </p:sp>
      <p:pic>
        <p:nvPicPr>
          <p:cNvPr id="8194" name="Picture 2" descr="E:\ \ambiente-labo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61048"/>
            <a:ext cx="4248472" cy="253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02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u="sng" dirty="0">
                <a:latin typeface="+mn-lt"/>
              </a:rPr>
              <a:t>Normas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00908" y="1628800"/>
            <a:ext cx="568346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s-MX" sz="2800" dirty="0" smtClean="0">
                <a:latin typeface="+mn-lt"/>
              </a:rPr>
              <a:t>La importancia percibida de metas implícitas y explícitas, y normas de desempeño el énfasis en hacer un buen trabajo; el estímulo que representan las metas personales y de grupo</a:t>
            </a:r>
            <a:r>
              <a:rPr lang="es-MX" sz="2800" dirty="0">
                <a:latin typeface="+mn-lt"/>
              </a:rPr>
              <a:t>.</a:t>
            </a:r>
          </a:p>
        </p:txBody>
      </p:sp>
      <p:pic>
        <p:nvPicPr>
          <p:cNvPr id="14338" name="Picture 2" descr="http://significado.net/wp-content/uploads/2014/12/normas1-e14178702572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3928" y="4293096"/>
            <a:ext cx="4536503" cy="23062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35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u="sng" dirty="0">
                <a:latin typeface="+mn-lt"/>
              </a:rPr>
              <a:t>Conflicto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47664" y="1340768"/>
            <a:ext cx="6840760" cy="3448139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 smtClean="0">
                <a:latin typeface="+mn-lt"/>
              </a:rPr>
              <a:t>El sentimiento de que los jefes y los colaboradores quieren oír diferentes opiniones; el énfasis en que los problemas salgan a la luz y no permanezcan escondidos o se disimulen</a:t>
            </a:r>
            <a:r>
              <a:rPr lang="es-MX" dirty="0">
                <a:latin typeface="+mn-lt"/>
              </a:rPr>
              <a:t>.</a:t>
            </a:r>
          </a:p>
        </p:txBody>
      </p:sp>
      <p:pic>
        <p:nvPicPr>
          <p:cNvPr id="13314" name="Picture 2" descr="http://www.mirelasolucion.es/blog/wp-content/uploads/2013/10/conflic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848" y="4391738"/>
            <a:ext cx="3744416" cy="21336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016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+mj-lt"/>
              </a:rPr>
              <a:t>Factores que influyen en el Clima Organizacional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79712" y="1556792"/>
            <a:ext cx="5765812" cy="28803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800" dirty="0" smtClean="0">
                <a:latin typeface="+mn-lt"/>
              </a:rPr>
              <a:t>Los factores extrínsecos e intrínsecos de la Organización influyen sobre el desempeño de los miembros dentro de la organización y dan forma al ambiente en que la organización se desenvuelve.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221088"/>
            <a:ext cx="561662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75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24337" y="260648"/>
            <a:ext cx="6995120" cy="1143000"/>
          </a:xfrm>
        </p:spPr>
        <p:txBody>
          <a:bodyPr/>
          <a:lstStyle/>
          <a:p>
            <a:r>
              <a:rPr lang="es-MX" dirty="0">
                <a:latin typeface="+mn-lt"/>
              </a:rPr>
              <a:t>Las Relaciones Humanas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79712" y="1484784"/>
            <a:ext cx="6048672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800" dirty="0" smtClean="0">
                <a:latin typeface="+mn-lt"/>
              </a:rPr>
              <a:t>Las relaciones humanas son dirigidas  a crear y mantener entre los individuos relaciones cordiales, vínculos amistosos, basadas en ciertas reglas aceptadas por todos.</a:t>
            </a:r>
            <a:endParaRPr lang="es-MX" sz="2800" dirty="0">
              <a:latin typeface="+mn-lt"/>
            </a:endParaRPr>
          </a:p>
        </p:txBody>
      </p:sp>
      <p:pic>
        <p:nvPicPr>
          <p:cNvPr id="11266" name="Picture 2" descr="http://maestrofinanciero.com/wp-content/uploads/2013/02/clima-organizacio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8940" y="3789040"/>
            <a:ext cx="5400600" cy="23657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127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+mn-lt"/>
              </a:rPr>
              <a:t>El individuo </a:t>
            </a:r>
            <a:endParaRPr lang="es-MX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07704" y="1124744"/>
            <a:ext cx="6264696" cy="34849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800" dirty="0" smtClean="0">
                <a:latin typeface="+mn-lt"/>
              </a:rPr>
              <a:t>Las percepciones de la organización para la que trabaja, y la opinión que se formo de ella en términos de autonomía, estructura, recompensas, consideración, cordialidad.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10242" name="Picture 2" descr="https://compartiendoliderazgo.files.wordpress.com/2013/03/cultura-or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9788" y="4149080"/>
            <a:ext cx="4000528" cy="18385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895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latin typeface="+mn-lt"/>
              </a:rPr>
              <a:t>El trabajo</a:t>
            </a:r>
            <a:endParaRPr lang="es-MX" b="1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339752" y="1214423"/>
            <a:ext cx="5256584" cy="31506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800" dirty="0">
                <a:latin typeface="+mn-lt"/>
              </a:rPr>
              <a:t>Factores relativos al ambiente en que desarrolla sus actividades, el estilo de dirección, las políticas y procedimientos, la afiliación de los grupos de trabajo.</a:t>
            </a:r>
          </a:p>
          <a:p>
            <a:pPr marL="0" indent="0" algn="just">
              <a:buNone/>
            </a:pPr>
            <a:endParaRPr lang="es-MX" dirty="0" smtClean="0">
              <a:latin typeface="+mn-lt"/>
            </a:endParaRPr>
          </a:p>
        </p:txBody>
      </p:sp>
      <p:pic>
        <p:nvPicPr>
          <p:cNvPr id="9218" name="Picture 2" descr="http://altonivel.impresionesaerea.netdna-cdn.com/images/Actualidad/Mexico/trabajo_mexi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808" y="3861048"/>
            <a:ext cx="4896544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704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31640" y="1916832"/>
            <a:ext cx="7355160" cy="4209331"/>
          </a:xfrm>
        </p:spPr>
        <p:txBody>
          <a:bodyPr/>
          <a:lstStyle/>
          <a:p>
            <a:pPr lvl="1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Área Académica:</a:t>
            </a:r>
            <a:r>
              <a:rPr lang="es-MX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Administración</a:t>
            </a:r>
          </a:p>
          <a:p>
            <a:pPr lvl="1"/>
            <a:endPara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Tema:</a:t>
            </a:r>
            <a:r>
              <a:rPr lang="es-MX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Clima y ambiente </a:t>
            </a:r>
            <a:r>
              <a:rPr lang="es-MX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laboral</a:t>
            </a:r>
            <a:endParaRPr lang="es-MX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/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Profesora: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Sonia </a:t>
            </a:r>
            <a:r>
              <a:rPr lang="es-MX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Guadalupe </a:t>
            </a:r>
            <a:r>
              <a:rPr lang="es-MX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Reyes Vázquez.</a:t>
            </a:r>
          </a:p>
          <a:p>
            <a:pPr lvl="1"/>
            <a:endParaRPr lang="es-MX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Periodo:</a:t>
            </a:r>
            <a:r>
              <a:rPr lang="es-MX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julio – diciembre 2016</a:t>
            </a:r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90939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+mj-lt"/>
              </a:rPr>
              <a:t>Ideas Clásicas del </a:t>
            </a:r>
            <a:br>
              <a:rPr lang="es-MX" dirty="0">
                <a:latin typeface="+mj-lt"/>
              </a:rPr>
            </a:br>
            <a:r>
              <a:rPr lang="es-MX" dirty="0">
                <a:latin typeface="+mj-lt"/>
              </a:rPr>
              <a:t>Clima Organizacional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87823" y="1556792"/>
            <a:ext cx="4968553" cy="4525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MX" sz="2900" dirty="0" smtClean="0">
                <a:latin typeface="+mn-lt"/>
              </a:rPr>
              <a:t>Las ideas clásicas del Clima Organizacional acorde con:</a:t>
            </a:r>
          </a:p>
          <a:p>
            <a:pPr marL="0" indent="0" algn="ctr">
              <a:buNone/>
            </a:pPr>
            <a:r>
              <a:rPr lang="es-MX" sz="2900" dirty="0" smtClean="0">
                <a:latin typeface="+mn-lt"/>
              </a:rPr>
              <a:t>Davis Newstrom (1999) &amp; Robbins (1999) son:</a:t>
            </a:r>
          </a:p>
          <a:p>
            <a:r>
              <a:rPr lang="es-MX" dirty="0" smtClean="0">
                <a:latin typeface="+mn-lt"/>
              </a:rPr>
              <a:t>Motivación</a:t>
            </a:r>
            <a:endParaRPr lang="es-MX" dirty="0">
              <a:latin typeface="+mn-lt"/>
            </a:endParaRPr>
          </a:p>
          <a:p>
            <a:r>
              <a:rPr lang="es-MX" dirty="0" smtClean="0">
                <a:latin typeface="+mn-lt"/>
              </a:rPr>
              <a:t>Satisfacción</a:t>
            </a:r>
            <a:endParaRPr lang="es-MX" dirty="0">
              <a:latin typeface="+mn-lt"/>
            </a:endParaRPr>
          </a:p>
          <a:p>
            <a:r>
              <a:rPr lang="es-MX" dirty="0" smtClean="0">
                <a:latin typeface="+mn-lt"/>
              </a:rPr>
              <a:t>Involucramiento</a:t>
            </a:r>
            <a:endParaRPr lang="es-MX" dirty="0">
              <a:latin typeface="+mn-lt"/>
            </a:endParaRPr>
          </a:p>
          <a:p>
            <a:r>
              <a:rPr lang="es-MX" dirty="0" smtClean="0">
                <a:latin typeface="+mn-lt"/>
              </a:rPr>
              <a:t>Actitudes</a:t>
            </a:r>
            <a:endParaRPr lang="es-MX" dirty="0">
              <a:latin typeface="+mn-lt"/>
            </a:endParaRPr>
          </a:p>
          <a:p>
            <a:r>
              <a:rPr lang="es-MX" dirty="0" smtClean="0">
                <a:latin typeface="+mn-lt"/>
              </a:rPr>
              <a:t>Valores</a:t>
            </a:r>
            <a:endParaRPr lang="es-MX" dirty="0">
              <a:latin typeface="+mn-lt"/>
            </a:endParaRPr>
          </a:p>
          <a:p>
            <a:r>
              <a:rPr lang="es-MX" dirty="0" smtClean="0">
                <a:latin typeface="+mn-lt"/>
              </a:rPr>
              <a:t>Cultura Organizacional</a:t>
            </a:r>
            <a:endParaRPr lang="es-MX" dirty="0">
              <a:latin typeface="+mn-lt"/>
            </a:endParaRPr>
          </a:p>
          <a:p>
            <a:r>
              <a:rPr lang="es-MX" dirty="0" smtClean="0">
                <a:latin typeface="+mn-lt"/>
              </a:rPr>
              <a:t>Estrés</a:t>
            </a:r>
            <a:endParaRPr lang="es-MX" dirty="0">
              <a:latin typeface="+mn-lt"/>
            </a:endParaRPr>
          </a:p>
          <a:p>
            <a:r>
              <a:rPr lang="es-MX" dirty="0" smtClean="0">
                <a:latin typeface="+mn-lt"/>
              </a:rPr>
              <a:t>Conflicto</a:t>
            </a:r>
            <a:endParaRPr lang="es-MX" dirty="0">
              <a:latin typeface="+mn-lt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1593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+mn-lt"/>
              </a:rPr>
              <a:t>LAS PERSONAS Y LAS ORGANIZACIONES</a:t>
            </a:r>
            <a:endParaRPr lang="es-MX" dirty="0">
              <a:latin typeface="+mn-lt"/>
            </a:endParaRPr>
          </a:p>
        </p:txBody>
      </p:sp>
      <p:pic>
        <p:nvPicPr>
          <p:cNvPr id="4" name="Picture 2" descr="E:\ \equip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729" y="2060847"/>
            <a:ext cx="6192687" cy="382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93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+mn-lt"/>
              </a:rPr>
              <a:t>Reciprocidad entre Individuo </a:t>
            </a:r>
            <a:br>
              <a:rPr lang="es-MX" dirty="0">
                <a:latin typeface="+mn-lt"/>
              </a:rPr>
            </a:br>
            <a:r>
              <a:rPr lang="es-MX" dirty="0">
                <a:latin typeface="+mn-lt"/>
              </a:rPr>
              <a:t>y Organización.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07704" y="1484784"/>
            <a:ext cx="6336704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800" dirty="0" smtClean="0">
                <a:latin typeface="+mn-lt"/>
              </a:rPr>
              <a:t>Si las organizaciones se componen de personas, entonces se dice que el estudio de las personas constituye el elemento básico para analizar a las organizaciones. </a:t>
            </a:r>
            <a:endParaRPr lang="es-MX" sz="2800" dirty="0">
              <a:latin typeface="+mn-lt"/>
            </a:endParaRPr>
          </a:p>
        </p:txBody>
      </p:sp>
      <p:pic>
        <p:nvPicPr>
          <p:cNvPr id="6146" name="Picture 2" descr="http://1.bp.blogspot.com/-FCoT8OsrpVQ/T4nVGRZYlOI/AAAAAAAAACk/TpmM6VS0Lbc/s320/RR_HH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0888" y="4005064"/>
            <a:ext cx="6336704" cy="21882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065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995120" cy="1084982"/>
          </a:xfrm>
        </p:spPr>
        <p:txBody>
          <a:bodyPr/>
          <a:lstStyle/>
          <a:p>
            <a:r>
              <a:rPr lang="es-MX" dirty="0">
                <a:latin typeface="+mn-lt"/>
              </a:rPr>
              <a:t>Relaciones de intercambio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48806" y="1449619"/>
            <a:ext cx="6238476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dirty="0">
                <a:latin typeface="+mn-lt"/>
              </a:rPr>
              <a:t>E</a:t>
            </a:r>
            <a:r>
              <a:rPr lang="es-MX" dirty="0" smtClean="0">
                <a:latin typeface="+mn-lt"/>
              </a:rPr>
              <a:t>l medio por el cual se satisfacen los objetivos individuales determina su percepción acerca de la relación individuo-organización, que podrá observarse como satisfactoria.</a:t>
            </a:r>
            <a:endParaRPr lang="es-MX" dirty="0">
              <a:latin typeface="+mn-lt"/>
            </a:endParaRPr>
          </a:p>
        </p:txBody>
      </p:sp>
      <p:pic>
        <p:nvPicPr>
          <p:cNvPr id="5122" name="Picture 2" descr="https://encrypted-tbn2.gstatic.com/images?q=tbn:ANd9GcTTBKYlFYOtMea01X3cJBL9csjLIDghH1Guv3VvK2eKO444Rcnj1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3768" y="4509120"/>
            <a:ext cx="4968552" cy="18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196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800" u="sng" dirty="0">
                <a:latin typeface="+mn-lt"/>
              </a:rPr>
              <a:t>Participación en el empleo </a:t>
            </a:r>
            <a:r>
              <a:rPr lang="es-MX" sz="2800" u="sng" dirty="0" smtClean="0">
                <a:latin typeface="+mn-lt"/>
              </a:rPr>
              <a:t>y </a:t>
            </a:r>
            <a:r>
              <a:rPr lang="es-MX" sz="2800" u="sng" dirty="0">
                <a:latin typeface="+mn-lt"/>
              </a:rPr>
              <a:t>compromiso organizacional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79712" y="1615479"/>
            <a:ext cx="5688632" cy="194421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MX" sz="2800" dirty="0" smtClean="0">
                <a:latin typeface="+mn-lt"/>
              </a:rPr>
              <a:t>La participación permite establecer una identificación entre las necesidades y soluciones a los problemas que se enfrentan, el aprovechamiento mejor de los recursos de la organización.</a:t>
            </a:r>
            <a:endParaRPr lang="es-MX" sz="2800" dirty="0">
              <a:latin typeface="+mn-lt"/>
            </a:endParaRPr>
          </a:p>
        </p:txBody>
      </p:sp>
      <p:pic>
        <p:nvPicPr>
          <p:cNvPr id="4098" name="Picture 2" descr="http://www.muypymes.com/wp-content/uploads/2012/03/INTERNACIONALIZAC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3768" y="3774915"/>
            <a:ext cx="4714908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950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30524" y="1083456"/>
            <a:ext cx="6917940" cy="40378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dirty="0">
                <a:latin typeface="+mn-lt"/>
              </a:rPr>
              <a:t>Otro elemento importante al </a:t>
            </a:r>
            <a:r>
              <a:rPr lang="es-MX" dirty="0" smtClean="0">
                <a:latin typeface="+mn-lt"/>
              </a:rPr>
              <a:t>estudiar el clima </a:t>
            </a:r>
            <a:r>
              <a:rPr lang="es-MX" dirty="0">
                <a:latin typeface="+mn-lt"/>
              </a:rPr>
              <a:t>es </a:t>
            </a:r>
            <a:r>
              <a:rPr lang="es-MX" dirty="0" smtClean="0">
                <a:latin typeface="+mn-lt"/>
              </a:rPr>
              <a:t>el analizar el comportamiento de la productividad </a:t>
            </a:r>
            <a:r>
              <a:rPr lang="es-MX" dirty="0">
                <a:latin typeface="+mn-lt"/>
              </a:rPr>
              <a:t>en términos de </a:t>
            </a:r>
            <a:r>
              <a:rPr lang="es-MX" dirty="0" smtClean="0">
                <a:latin typeface="+mn-lt"/>
              </a:rPr>
              <a:t>un ambiente más </a:t>
            </a:r>
            <a:r>
              <a:rPr lang="es-MX" dirty="0">
                <a:latin typeface="+mn-lt"/>
              </a:rPr>
              <a:t>o menos favorable.  </a:t>
            </a:r>
          </a:p>
        </p:txBody>
      </p:sp>
      <p:pic>
        <p:nvPicPr>
          <p:cNvPr id="3074" name="Picture 2" descr="http://etalentprofile.com/images/e_talent_profile/Clima_Organizacional_E_Talent_Profi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7744" y="3429000"/>
            <a:ext cx="5400600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95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dirty="0" smtClean="0">
                <a:latin typeface="Arial" pitchFamily="34" charset="0"/>
                <a:cs typeface="Arial" pitchFamily="34" charset="0"/>
              </a:rPr>
              <a:t>Referencias Bibliográficas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1643042" y="1600200"/>
            <a:ext cx="7043758" cy="4525963"/>
          </a:xfrm>
        </p:spPr>
        <p:txBody>
          <a:bodyPr>
            <a:normAutofit/>
          </a:bodyPr>
          <a:lstStyle/>
          <a:p>
            <a:pPr algn="just"/>
            <a:r>
              <a:rPr lang="es-ES" sz="1500" dirty="0" smtClean="0">
                <a:latin typeface="+mn-lt"/>
              </a:rPr>
              <a:t>Méndez, C. (2006). </a:t>
            </a:r>
            <a:r>
              <a:rPr lang="es-ES" sz="1500" i="1" dirty="0" smtClean="0">
                <a:latin typeface="+mn-lt"/>
              </a:rPr>
              <a:t>Clima Organizacional en Colombia. EL </a:t>
            </a:r>
            <a:r>
              <a:rPr lang="es-ES" sz="1500" i="1" dirty="0" err="1" smtClean="0">
                <a:latin typeface="+mn-lt"/>
              </a:rPr>
              <a:t>IMCOL</a:t>
            </a:r>
            <a:r>
              <a:rPr lang="es-ES" sz="1500" i="1" dirty="0" smtClean="0">
                <a:latin typeface="+mn-lt"/>
              </a:rPr>
              <a:t>. </a:t>
            </a:r>
            <a:r>
              <a:rPr lang="es-ES" sz="1500" i="1" dirty="0">
                <a:latin typeface="+mn-lt"/>
              </a:rPr>
              <a:t> </a:t>
            </a:r>
            <a:r>
              <a:rPr lang="es-ES" sz="1500" i="1" dirty="0" smtClean="0">
                <a:latin typeface="+mn-lt"/>
              </a:rPr>
              <a:t>Un método de análisis para su intervención.</a:t>
            </a:r>
            <a:r>
              <a:rPr lang="es-ES" sz="1500" dirty="0" smtClean="0">
                <a:latin typeface="+mn-lt"/>
              </a:rPr>
              <a:t> Bogotá: Universidad del Rosario.</a:t>
            </a:r>
            <a:endParaRPr lang="es-MX" sz="1500" dirty="0" smtClean="0">
              <a:latin typeface="+mn-lt"/>
            </a:endParaRPr>
          </a:p>
          <a:p>
            <a:pPr algn="just"/>
            <a:r>
              <a:rPr lang="es-ES" sz="1500" dirty="0" err="1" smtClean="0">
                <a:latin typeface="+mn-lt"/>
              </a:rPr>
              <a:t>Robbins</a:t>
            </a:r>
            <a:r>
              <a:rPr lang="es-ES" sz="1500" dirty="0" smtClean="0">
                <a:latin typeface="+mn-lt"/>
              </a:rPr>
              <a:t>, S. (1999). </a:t>
            </a:r>
            <a:r>
              <a:rPr lang="es-ES" sz="1500" i="1" dirty="0" smtClean="0">
                <a:latin typeface="+mn-lt"/>
              </a:rPr>
              <a:t>Comportamiento Organizacional.</a:t>
            </a:r>
            <a:r>
              <a:rPr lang="es-ES" sz="1500" dirty="0" smtClean="0">
                <a:latin typeface="+mn-lt"/>
              </a:rPr>
              <a:t> México: Prentice Hall.</a:t>
            </a:r>
            <a:endParaRPr lang="es-MX" sz="1500" dirty="0" smtClean="0">
              <a:latin typeface="+mn-lt"/>
            </a:endParaRPr>
          </a:p>
          <a:p>
            <a:pPr algn="just"/>
            <a:r>
              <a:rPr lang="es-MX" sz="1500" dirty="0" smtClean="0">
                <a:latin typeface="+mn-lt"/>
              </a:rPr>
              <a:t> </a:t>
            </a:r>
            <a:r>
              <a:rPr lang="es-ES" sz="1500" dirty="0" err="1">
                <a:latin typeface="+mn-lt"/>
              </a:rPr>
              <a:t>Dessler</a:t>
            </a:r>
            <a:r>
              <a:rPr lang="es-ES" sz="1500" dirty="0">
                <a:latin typeface="+mn-lt"/>
              </a:rPr>
              <a:t>, G. (1976). </a:t>
            </a:r>
            <a:r>
              <a:rPr lang="es-ES" sz="1500" i="1" dirty="0">
                <a:latin typeface="+mn-lt"/>
              </a:rPr>
              <a:t>Organización y Administración Enfoque Situacional.</a:t>
            </a:r>
            <a:r>
              <a:rPr lang="es-ES" sz="1500" dirty="0">
                <a:latin typeface="+mn-lt"/>
              </a:rPr>
              <a:t> México: Prentice Hall Internacional.</a:t>
            </a:r>
            <a:endParaRPr lang="es-MX" sz="1500" dirty="0">
              <a:latin typeface="+mn-lt"/>
            </a:endParaRPr>
          </a:p>
          <a:p>
            <a:pPr algn="just"/>
            <a:r>
              <a:rPr lang="es-ES" sz="1500" dirty="0" err="1">
                <a:latin typeface="+mn-lt"/>
              </a:rPr>
              <a:t>Ivancevich</a:t>
            </a:r>
            <a:r>
              <a:rPr lang="es-ES" sz="1500" dirty="0">
                <a:latin typeface="+mn-lt"/>
              </a:rPr>
              <a:t> J, G. J. (1996). </a:t>
            </a:r>
            <a:r>
              <a:rPr lang="es-ES" sz="1500" i="1" dirty="0">
                <a:latin typeface="+mn-lt"/>
              </a:rPr>
              <a:t>Las Organizaciones: Comportamiento, Estructura, </a:t>
            </a:r>
            <a:r>
              <a:rPr lang="es-ES" sz="1500" i="1" dirty="0" smtClean="0">
                <a:latin typeface="+mn-lt"/>
              </a:rPr>
              <a:t>Procesos</a:t>
            </a:r>
            <a:r>
              <a:rPr lang="es-ES" sz="1500" i="1" dirty="0">
                <a:latin typeface="+mn-lt"/>
              </a:rPr>
              <a:t>.</a:t>
            </a:r>
            <a:r>
              <a:rPr lang="es-ES" sz="1500" dirty="0">
                <a:latin typeface="+mn-lt"/>
              </a:rPr>
              <a:t> Colombia: </a:t>
            </a:r>
            <a:r>
              <a:rPr lang="es-ES" sz="1500" dirty="0" err="1">
                <a:latin typeface="+mn-lt"/>
              </a:rPr>
              <a:t>McGrawHill</a:t>
            </a:r>
            <a:r>
              <a:rPr lang="es-ES" sz="1500" dirty="0">
                <a:latin typeface="+mn-lt"/>
              </a:rPr>
              <a:t>.</a:t>
            </a:r>
            <a:endParaRPr lang="es-MX" sz="1500" dirty="0">
              <a:latin typeface="+mn-lt"/>
            </a:endParaRPr>
          </a:p>
          <a:p>
            <a:pPr algn="just"/>
            <a:r>
              <a:rPr lang="es-ES" sz="1500" dirty="0">
                <a:latin typeface="+mn-lt"/>
              </a:rPr>
              <a:t>Méndez, C. (2006). </a:t>
            </a:r>
            <a:r>
              <a:rPr lang="es-ES" sz="1500" i="1" dirty="0">
                <a:latin typeface="+mn-lt"/>
              </a:rPr>
              <a:t>Clima Organizacional en Colombia. EL </a:t>
            </a:r>
            <a:r>
              <a:rPr lang="es-ES" sz="1500" i="1" dirty="0" smtClean="0">
                <a:latin typeface="+mn-lt"/>
              </a:rPr>
              <a:t>IMCOL: </a:t>
            </a:r>
            <a:r>
              <a:rPr lang="es-ES" sz="1500" i="1" dirty="0">
                <a:latin typeface="+mn-lt"/>
              </a:rPr>
              <a:t>U</a:t>
            </a:r>
            <a:r>
              <a:rPr lang="es-ES" sz="1500" i="1" dirty="0" smtClean="0">
                <a:latin typeface="+mn-lt"/>
              </a:rPr>
              <a:t>N </a:t>
            </a:r>
            <a:r>
              <a:rPr lang="es-ES" sz="1500" i="1" dirty="0">
                <a:latin typeface="+mn-lt"/>
              </a:rPr>
              <a:t>MÉTODO DE ANÁLISIS PARA SU </a:t>
            </a:r>
            <a:r>
              <a:rPr lang="es-ES" sz="1500" i="1" dirty="0" smtClean="0">
                <a:latin typeface="+mn-lt"/>
              </a:rPr>
              <a:t>INTERVENCIÓN.</a:t>
            </a:r>
            <a:r>
              <a:rPr lang="es-ES" sz="1500" dirty="0" smtClean="0">
                <a:latin typeface="+mn-lt"/>
              </a:rPr>
              <a:t> </a:t>
            </a:r>
            <a:r>
              <a:rPr lang="es-ES" sz="1500" dirty="0">
                <a:latin typeface="+mn-lt"/>
              </a:rPr>
              <a:t>Bogotá: </a:t>
            </a:r>
            <a:r>
              <a:rPr lang="es-ES" sz="1500" dirty="0" smtClean="0">
                <a:latin typeface="+mn-lt"/>
              </a:rPr>
              <a:t>Universidad </a:t>
            </a:r>
            <a:r>
              <a:rPr lang="es-ES" sz="1500" dirty="0">
                <a:latin typeface="+mn-lt"/>
              </a:rPr>
              <a:t>del Rosario.</a:t>
            </a:r>
            <a:endParaRPr lang="es-MX" sz="1500" dirty="0">
              <a:latin typeface="+mn-lt"/>
            </a:endParaRPr>
          </a:p>
          <a:p>
            <a:pPr algn="just"/>
            <a:endParaRPr lang="es-MX" sz="2400" dirty="0" smtClean="0"/>
          </a:p>
          <a:p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25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u="sng" dirty="0" smtClean="0">
                <a:latin typeface="+mn-lt"/>
                <a:cs typeface="Arial" pitchFamily="34" charset="0"/>
              </a:rPr>
              <a:t>TEMA</a:t>
            </a:r>
            <a:r>
              <a:rPr lang="fr-FR" sz="2400" dirty="0" smtClean="0">
                <a:effectLst/>
                <a:latin typeface="+mn-lt"/>
                <a:cs typeface="Arial" pitchFamily="34" charset="0"/>
              </a:rPr>
              <a:t>: </a:t>
            </a:r>
            <a:r>
              <a:rPr lang="fr-FR" sz="2400" dirty="0" smtClean="0">
                <a:effectLst/>
                <a:latin typeface="+mn-lt"/>
                <a:cs typeface="Arial" pitchFamily="34" charset="0"/>
              </a:rPr>
              <a:t>CLIMA</a:t>
            </a:r>
            <a:r>
              <a:rPr lang="fr-FR" sz="2400" dirty="0" smtClean="0">
                <a:effectLst/>
                <a:latin typeface="+mn-lt"/>
                <a:cs typeface="Arial" pitchFamily="34" charset="0"/>
              </a:rPr>
              <a:t> </a:t>
            </a:r>
            <a:r>
              <a:rPr lang="fr-FR" sz="2400" dirty="0" smtClean="0">
                <a:effectLst/>
                <a:latin typeface="+mn-lt"/>
                <a:cs typeface="Arial" pitchFamily="34" charset="0"/>
              </a:rPr>
              <a:t>Y </a:t>
            </a:r>
            <a:r>
              <a:rPr lang="fr-FR" sz="2400" dirty="0" smtClean="0">
                <a:effectLst/>
                <a:latin typeface="+mn-lt"/>
                <a:cs typeface="Arial" pitchFamily="34" charset="0"/>
              </a:rPr>
              <a:t>AMBIENTE</a:t>
            </a:r>
            <a:r>
              <a:rPr lang="fr-FR" sz="2400" dirty="0" smtClean="0">
                <a:effectLst/>
                <a:latin typeface="+mn-lt"/>
                <a:cs typeface="Arial" pitchFamily="34" charset="0"/>
              </a:rPr>
              <a:t> </a:t>
            </a:r>
            <a:r>
              <a:rPr lang="fr-FR" sz="2400" dirty="0" smtClean="0">
                <a:effectLst/>
                <a:latin typeface="+mn-lt"/>
                <a:cs typeface="Arial" pitchFamily="34" charset="0"/>
              </a:rPr>
              <a:t>LABORAL</a:t>
            </a:r>
            <a:r>
              <a:rPr lang="fr-FR" sz="2400" dirty="0" smtClean="0">
                <a:effectLst/>
                <a:latin typeface="+mn-lt"/>
                <a:cs typeface="Arial" pitchFamily="34" charset="0"/>
              </a:rPr>
              <a:t> </a:t>
            </a:r>
            <a:endParaRPr lang="es-MX" sz="2400" dirty="0">
              <a:effectLst/>
              <a:latin typeface="+mn-lt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07704" y="1600201"/>
            <a:ext cx="5976664" cy="3629000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90000"/>
              </a:lnSpc>
              <a:buNone/>
            </a:pP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Abstract:</a:t>
            </a:r>
          </a:p>
          <a:p>
            <a:pPr>
              <a:lnSpc>
                <a:spcPct val="90000"/>
              </a:lnSpc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  The positive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work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climate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impacts in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labor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and in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fact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in production, sales and position of national and international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organization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.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fr-FR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Keywords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 Impact, people, job performance.</a:t>
            </a:r>
          </a:p>
          <a:p>
            <a:pPr>
              <a:lnSpc>
                <a:spcPct val="90000"/>
              </a:lnSpc>
              <a:buNone/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35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+mn-lt"/>
              </a:rPr>
              <a:t>CONCEPTO:</a:t>
            </a:r>
            <a:endParaRPr lang="es-MX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95736" y="1417638"/>
            <a:ext cx="6048672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800" dirty="0">
                <a:latin typeface="+mn-lt"/>
              </a:rPr>
              <a:t>El clima organizacional nace de </a:t>
            </a:r>
            <a:r>
              <a:rPr lang="es-MX" sz="2800" dirty="0" smtClean="0">
                <a:latin typeface="+mn-lt"/>
              </a:rPr>
              <a:t>la  idea:</a:t>
            </a:r>
          </a:p>
          <a:p>
            <a:pPr marL="0" indent="0" algn="just">
              <a:buNone/>
            </a:pPr>
            <a:r>
              <a:rPr lang="es-MX" sz="2800" dirty="0" smtClean="0">
                <a:latin typeface="+mn-lt"/>
              </a:rPr>
              <a:t> “el </a:t>
            </a:r>
            <a:r>
              <a:rPr lang="es-MX" sz="2800" dirty="0">
                <a:latin typeface="+mn-lt"/>
              </a:rPr>
              <a:t>hombre </a:t>
            </a:r>
            <a:r>
              <a:rPr lang="es-MX" sz="2800" dirty="0" smtClean="0">
                <a:latin typeface="+mn-lt"/>
              </a:rPr>
              <a:t>vive en ambientes complejos ya que </a:t>
            </a:r>
            <a:r>
              <a:rPr lang="es-MX" sz="2800" dirty="0">
                <a:latin typeface="+mn-lt"/>
              </a:rPr>
              <a:t>las  organizaciones están compuestas </a:t>
            </a:r>
            <a:r>
              <a:rPr lang="es-MX" sz="2800" dirty="0" smtClean="0">
                <a:latin typeface="+mn-lt"/>
              </a:rPr>
              <a:t>de personas</a:t>
            </a:r>
            <a:r>
              <a:rPr lang="es-MX" sz="2800" dirty="0">
                <a:latin typeface="+mn-lt"/>
              </a:rPr>
              <a:t>, grupos </a:t>
            </a:r>
            <a:r>
              <a:rPr lang="es-MX" sz="2800" dirty="0" smtClean="0">
                <a:latin typeface="+mn-lt"/>
              </a:rPr>
              <a:t>que </a:t>
            </a:r>
            <a:r>
              <a:rPr lang="es-MX" sz="2800" dirty="0">
                <a:latin typeface="+mn-lt"/>
              </a:rPr>
              <a:t>generan </a:t>
            </a:r>
            <a:r>
              <a:rPr lang="es-MX" sz="2800" dirty="0" smtClean="0">
                <a:latin typeface="+mn-lt"/>
              </a:rPr>
              <a:t>comportamientos y  </a:t>
            </a:r>
            <a:r>
              <a:rPr lang="es-MX" sz="2800" dirty="0">
                <a:latin typeface="+mn-lt"/>
              </a:rPr>
              <a:t>afectan ese ambiente</a:t>
            </a:r>
            <a:r>
              <a:rPr lang="es-MX" sz="2800" dirty="0" smtClean="0">
                <a:latin typeface="+mn-lt"/>
              </a:rPr>
              <a:t>.” </a:t>
            </a:r>
            <a:r>
              <a:rPr lang="es-MX" sz="2000" dirty="0" smtClean="0">
                <a:latin typeface="+mn-lt"/>
              </a:rPr>
              <a:t>(</a:t>
            </a:r>
            <a:r>
              <a:rPr lang="es-MX" sz="2000" dirty="0">
                <a:latin typeface="+mn-lt"/>
              </a:rPr>
              <a:t>Méndez, 2006)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1026" name="Picture 2" descr="E:\ \foto_valo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972" y="4509120"/>
            <a:ext cx="482453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97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75656" y="476672"/>
            <a:ext cx="7139136" cy="4525963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es-ES" sz="2800" dirty="0" smtClean="0">
                <a:latin typeface="+mn-lt"/>
              </a:rPr>
              <a:t>Características del medio ambiente laboral percibidas directa o indirectamente por  los trabajadores.</a:t>
            </a:r>
          </a:p>
          <a:p>
            <a:pPr algn="just">
              <a:lnSpc>
                <a:spcPct val="80000"/>
              </a:lnSpc>
            </a:pPr>
            <a:r>
              <a:rPr lang="es-ES" sz="2800" dirty="0" smtClean="0">
                <a:latin typeface="+mn-lt"/>
              </a:rPr>
              <a:t>Repercuten en su comportamiento, éstas son diferentes en todas las organizaciones y permanecen en el tiempo.</a:t>
            </a:r>
            <a:endParaRPr lang="es-ES" sz="2800" dirty="0">
              <a:latin typeface="+mn-lt"/>
            </a:endParaRPr>
          </a:p>
          <a:p>
            <a:pPr>
              <a:lnSpc>
                <a:spcPct val="80000"/>
              </a:lnSpc>
            </a:pPr>
            <a:endParaRPr lang="es-ES" dirty="0"/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1026" name="Picture 2" descr="https://encrypted-tbn2.gstatic.com/images?q=tbn:ANd9GcQ151LMN0UszV-it5eLzvRn5PqnsC3wYdTfe61bdNQbYkwuTwBx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84984"/>
            <a:ext cx="4104456" cy="259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873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+mn-lt"/>
              </a:rPr>
              <a:t>IMPORTANCIA</a:t>
            </a:r>
            <a:endParaRPr lang="es-MX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47664" y="1196752"/>
            <a:ext cx="6840760" cy="48574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dirty="0">
                <a:latin typeface="+mn-lt"/>
              </a:rPr>
              <a:t>Para </a:t>
            </a:r>
            <a:r>
              <a:rPr lang="es-MX" dirty="0" smtClean="0">
                <a:latin typeface="+mn-lt"/>
              </a:rPr>
              <a:t>Dessler</a:t>
            </a:r>
            <a:r>
              <a:rPr lang="es-MX" dirty="0" smtClean="0">
                <a:latin typeface="+mn-lt"/>
              </a:rPr>
              <a:t> (1976) la </a:t>
            </a:r>
            <a:r>
              <a:rPr lang="es-MX" dirty="0">
                <a:latin typeface="+mn-lt"/>
              </a:rPr>
              <a:t>importancia </a:t>
            </a:r>
            <a:r>
              <a:rPr lang="es-MX" dirty="0" smtClean="0">
                <a:latin typeface="+mn-lt"/>
              </a:rPr>
              <a:t>del concepto de </a:t>
            </a:r>
            <a:r>
              <a:rPr lang="es-MX" dirty="0">
                <a:latin typeface="+mn-lt"/>
              </a:rPr>
              <a:t>clima está en </a:t>
            </a:r>
            <a:r>
              <a:rPr lang="es-MX" dirty="0" smtClean="0">
                <a:latin typeface="+mn-lt"/>
              </a:rPr>
              <a:t>la función que cumple </a:t>
            </a:r>
            <a:r>
              <a:rPr lang="es-MX" dirty="0">
                <a:latin typeface="+mn-lt"/>
              </a:rPr>
              <a:t>como </a:t>
            </a:r>
            <a:r>
              <a:rPr lang="es-MX" dirty="0" smtClean="0">
                <a:latin typeface="+mn-lt"/>
              </a:rPr>
              <a:t>vínculo entre  aspectos y objetivos </a:t>
            </a:r>
            <a:r>
              <a:rPr lang="es-MX" dirty="0">
                <a:latin typeface="+mn-lt"/>
              </a:rPr>
              <a:t>de la </a:t>
            </a:r>
            <a:r>
              <a:rPr lang="es-MX" dirty="0" smtClean="0">
                <a:latin typeface="+mn-lt"/>
              </a:rPr>
              <a:t>organización. </a:t>
            </a:r>
          </a:p>
        </p:txBody>
      </p:sp>
      <p:pic>
        <p:nvPicPr>
          <p:cNvPr id="6" name="Imagen 5" descr="http://previews.123rf.com/images/dotshock/dotshock1105/dotshock110500560/9619447-Grupo-de-gente-joven-empresa-reuni-n-en-sala-de-conferencias-y-con-la-discusi-n-sobre-los-nuevos-pla-Foto-de-archiv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56992"/>
            <a:ext cx="4464496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813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+mn-lt"/>
                <a:cs typeface="Arial" pitchFamily="34" charset="0"/>
              </a:rPr>
              <a:t>FUNCIONES DEL CLIMA ORGANIZACIONAL</a:t>
            </a:r>
            <a:endParaRPr lang="es-MX" dirty="0">
              <a:latin typeface="+mn-lt"/>
              <a:cs typeface="Arial" pitchFamily="34" charset="0"/>
            </a:endParaRPr>
          </a:p>
        </p:txBody>
      </p:sp>
      <p:pic>
        <p:nvPicPr>
          <p:cNvPr id="2050" name="Picture 2" descr="E:\ \índ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2060849"/>
            <a:ext cx="566856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0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u="sng" dirty="0">
                <a:latin typeface="+mn-lt"/>
              </a:rPr>
              <a:t>Obstaculización</a:t>
            </a:r>
            <a:r>
              <a:rPr lang="es-MX" dirty="0">
                <a:latin typeface="+mn-lt"/>
              </a:rPr>
              <a:t/>
            </a:r>
            <a:br>
              <a:rPr lang="es-MX" dirty="0">
                <a:latin typeface="+mn-lt"/>
              </a:rPr>
            </a:br>
            <a:endParaRPr lang="es-MX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07704" y="1196752"/>
            <a:ext cx="6192688" cy="4525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s-MX" dirty="0" smtClean="0">
                <a:latin typeface="+mn-lt"/>
              </a:rPr>
              <a:t>Lograr </a:t>
            </a:r>
            <a:r>
              <a:rPr lang="es-MX" dirty="0">
                <a:latin typeface="+mn-lt"/>
              </a:rPr>
              <a:t>que el sentimiento que tienen </a:t>
            </a:r>
            <a:r>
              <a:rPr lang="es-MX" dirty="0" smtClean="0">
                <a:latin typeface="+mn-lt"/>
              </a:rPr>
              <a:t>los empleados de </a:t>
            </a:r>
            <a:r>
              <a:rPr lang="es-MX" dirty="0">
                <a:latin typeface="+mn-lt"/>
              </a:rPr>
              <a:t>que están </a:t>
            </a:r>
            <a:r>
              <a:rPr lang="es-MX" dirty="0" smtClean="0">
                <a:latin typeface="+mn-lt"/>
              </a:rPr>
              <a:t>agobiados con </a:t>
            </a:r>
            <a:r>
              <a:rPr lang="es-MX" dirty="0">
                <a:latin typeface="+mn-lt"/>
              </a:rPr>
              <a:t>deberes </a:t>
            </a:r>
            <a:r>
              <a:rPr lang="es-MX" dirty="0" smtClean="0">
                <a:latin typeface="+mn-lt"/>
              </a:rPr>
              <a:t>rutinarios </a:t>
            </a:r>
            <a:r>
              <a:rPr lang="es-MX" dirty="0">
                <a:latin typeface="+mn-lt"/>
              </a:rPr>
              <a:t>y </a:t>
            </a:r>
            <a:r>
              <a:rPr lang="es-MX" dirty="0" smtClean="0">
                <a:latin typeface="+mn-lt"/>
              </a:rPr>
              <a:t>que consideran inútiles se modifique de manera positiva.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s-MX" dirty="0"/>
          </a:p>
          <a:p>
            <a:endParaRPr lang="es-MX" dirty="0"/>
          </a:p>
        </p:txBody>
      </p:sp>
      <p:pic>
        <p:nvPicPr>
          <p:cNvPr id="3074" name="Picture 2" descr="E:\ \clima_organizacion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509120"/>
            <a:ext cx="460851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99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u="sng" dirty="0" smtClean="0">
                <a:latin typeface="+mn-lt"/>
              </a:rPr>
              <a:t>Espíritu de trabajo</a:t>
            </a:r>
            <a:endParaRPr lang="es-MX" u="sng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91680" y="1556792"/>
            <a:ext cx="6480720" cy="4525963"/>
          </a:xfrm>
        </p:spPr>
        <p:txBody>
          <a:bodyPr/>
          <a:lstStyle/>
          <a:p>
            <a:pPr algn="just"/>
            <a:r>
              <a:rPr lang="es-MX" dirty="0" smtClean="0">
                <a:latin typeface="+mn-lt"/>
              </a:rPr>
              <a:t>Es una dimensión de espíritu de trabajo. Los miembros sienten que sus necesidades sociales se están atendiendo y al mismo tiempo están gozando del sentimiento de la tarea cumplida</a:t>
            </a:r>
            <a:r>
              <a:rPr lang="es-MX" dirty="0">
                <a:latin typeface="+mn-lt"/>
              </a:rPr>
              <a:t>.</a:t>
            </a:r>
          </a:p>
        </p:txBody>
      </p:sp>
      <p:pic>
        <p:nvPicPr>
          <p:cNvPr id="4098" name="Picture 2" descr="E:\ \clima organizacio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04941"/>
            <a:ext cx="3888432" cy="170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28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753</Words>
  <Application>Microsoft Office PowerPoint</Application>
  <PresentationFormat>Presentación en pantalla (4:3)</PresentationFormat>
  <Paragraphs>74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1" baseType="lpstr">
      <vt:lpstr>Arial</vt:lpstr>
      <vt:lpstr>Berlin Sans FB</vt:lpstr>
      <vt:lpstr>Calibri</vt:lpstr>
      <vt:lpstr>Californian FB</vt:lpstr>
      <vt:lpstr>Tema de Office</vt:lpstr>
      <vt:lpstr>UNIVERSIDAD AUTÓNOMA DEL ESTADO DE HIDALGO</vt:lpstr>
      <vt:lpstr>Presentación de PowerPoint</vt:lpstr>
      <vt:lpstr>TEMA: CLIMA Y AMBIENTE LABORAL </vt:lpstr>
      <vt:lpstr>CONCEPTO:</vt:lpstr>
      <vt:lpstr>Presentación de PowerPoint</vt:lpstr>
      <vt:lpstr>IMPORTANCIA</vt:lpstr>
      <vt:lpstr>FUNCIONES DEL CLIMA ORGANIZACIONAL</vt:lpstr>
      <vt:lpstr>Obstaculización </vt:lpstr>
      <vt:lpstr>Espíritu de trabajo</vt:lpstr>
      <vt:lpstr>Responsabilidad</vt:lpstr>
      <vt:lpstr>Recompensa </vt:lpstr>
      <vt:lpstr>Cordialidad</vt:lpstr>
      <vt:lpstr>Apoyo</vt:lpstr>
      <vt:lpstr>Normas</vt:lpstr>
      <vt:lpstr>Conflicto</vt:lpstr>
      <vt:lpstr>Factores que influyen en el Clima Organizacional</vt:lpstr>
      <vt:lpstr>Las Relaciones Humanas</vt:lpstr>
      <vt:lpstr>El individuo </vt:lpstr>
      <vt:lpstr>El trabajo</vt:lpstr>
      <vt:lpstr>Ideas Clásicas del  Clima Organizacional</vt:lpstr>
      <vt:lpstr>LAS PERSONAS Y LAS ORGANIZACIONES</vt:lpstr>
      <vt:lpstr>Reciprocidad entre Individuo  y Organización.</vt:lpstr>
      <vt:lpstr>Relaciones de intercambio</vt:lpstr>
      <vt:lpstr>Participación en el empleo y compromiso organizacional</vt:lpstr>
      <vt:lpstr>Presentación de PowerPoint</vt:lpstr>
      <vt:lpstr>Referencias Bibliográficas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uaeh</dc:creator>
  <cp:lastModifiedBy>JHP</cp:lastModifiedBy>
  <cp:revision>67</cp:revision>
  <dcterms:created xsi:type="dcterms:W3CDTF">2014-12-12T16:57:31Z</dcterms:created>
  <dcterms:modified xsi:type="dcterms:W3CDTF">2016-09-28T17:27:51Z</dcterms:modified>
</cp:coreProperties>
</file>