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9" r:id="rId2"/>
    <p:sldId id="256" r:id="rId3"/>
    <p:sldId id="274" r:id="rId4"/>
    <p:sldId id="260" r:id="rId5"/>
    <p:sldId id="263" r:id="rId6"/>
    <p:sldId id="276" r:id="rId7"/>
    <p:sldId id="271" r:id="rId8"/>
    <p:sldId id="264" r:id="rId9"/>
    <p:sldId id="272" r:id="rId10"/>
    <p:sldId id="277" r:id="rId11"/>
    <p:sldId id="265" r:id="rId12"/>
    <p:sldId id="267" r:id="rId13"/>
    <p:sldId id="275" r:id="rId14"/>
    <p:sldId id="278" r:id="rId15"/>
    <p:sldId id="279" r:id="rId16"/>
    <p:sldId id="281" r:id="rId17"/>
    <p:sldId id="280" r:id="rId18"/>
    <p:sldId id="282" r:id="rId19"/>
    <p:sldId id="261" r:id="rId20"/>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22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77CF6DE8-295E-4CB7-9112-5F8A86E49138}" type="datetimeFigureOut">
              <a:rPr lang="es-MX"/>
              <a:pPr>
                <a:defRPr/>
              </a:pPr>
              <a:t>16/05/2016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05AFB36-23F4-4331-A267-9A84E5DA15A0}" type="slidenum">
              <a:rPr lang="es-MX"/>
              <a:pPr>
                <a:defRPr/>
              </a:pPr>
              <a:t>‹Nº›</a:t>
            </a:fld>
            <a:endParaRPr lang="es-MX"/>
          </a:p>
        </p:txBody>
      </p:sp>
    </p:spTree>
    <p:extLst>
      <p:ext uri="{BB962C8B-B14F-4D97-AF65-F5344CB8AC3E}">
        <p14:creationId xmlns:p14="http://schemas.microsoft.com/office/powerpoint/2010/main" val="31944421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253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225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7A1447-4FFA-458D-845B-5882B607C912}" type="slidenum">
              <a:rPr lang="es-MX"/>
              <a:pPr/>
              <a:t>3</a:t>
            </a:fld>
            <a:endParaRPr lang="es-MX" dirty="0"/>
          </a:p>
        </p:txBody>
      </p:sp>
    </p:spTree>
    <p:extLst>
      <p:ext uri="{BB962C8B-B14F-4D97-AF65-F5344CB8AC3E}">
        <p14:creationId xmlns:p14="http://schemas.microsoft.com/office/powerpoint/2010/main" val="1422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2130425"/>
            <a:ext cx="7054552"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7088832"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EC34B9B8-618D-4784-A24B-94D2B5ED6762}" type="datetimeFigureOut">
              <a:rPr lang="es-MX"/>
              <a:pPr>
                <a:defRPr/>
              </a:pPr>
              <a:t>16/05/2016</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28E96F53-5CFE-457D-88E1-07FE60590E03}" type="slidenum">
              <a:rPr lang="es-MX"/>
              <a:pPr>
                <a:defRPr/>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1A73C40F-ED75-44B3-9D37-D8276040BF92}" type="datetimeFigureOut">
              <a:rPr lang="es-MX"/>
              <a:pPr>
                <a:defRPr/>
              </a:pPr>
              <a:t>16/05/2016</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ED97FC3B-57D3-4107-945F-423F2106D421}" type="slidenum">
              <a:rPr lang="es-MX"/>
              <a:pPr>
                <a:defRPr/>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077072"/>
            <a:ext cx="7772400" cy="2016224"/>
          </a:xfrm>
        </p:spPr>
        <p:txBody>
          <a:bodyPr anchor="t"/>
          <a:lstStyle>
            <a:lvl1pPr algn="ctr">
              <a:defRPr sz="36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115616" y="220486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C1E0FF1D-C1D3-4392-8DBA-0A6EC3478978}" type="datetimeFigureOut">
              <a:rPr lang="es-MX"/>
              <a:pPr>
                <a:defRPr/>
              </a:pPr>
              <a:t>16/05/2016</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828C2E77-59D8-401D-9BA7-017E00FE5F63}" type="slidenum">
              <a:rPr lang="es-MX"/>
              <a:pPr>
                <a:defRPr/>
              </a:pPr>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475656" y="1600200"/>
            <a:ext cx="34563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220072" y="1600200"/>
            <a:ext cx="34667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08655AFB-E42E-4187-89DE-3E9053E01FEB}" type="datetimeFigureOut">
              <a:rPr lang="es-MX"/>
              <a:pPr>
                <a:defRPr/>
              </a:pPr>
              <a:t>16/05/2016</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322A63E8-8A10-4A02-B74E-37ED3973B238}" type="slidenum">
              <a:rPr lang="es-MX"/>
              <a:pPr>
                <a:defRPr/>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331640" y="1535113"/>
            <a:ext cx="3528392" cy="639762"/>
          </a:xfrm>
        </p:spPr>
        <p:txBody>
          <a:bodyPr anchor="b">
            <a:noAutofit/>
          </a:bodyPr>
          <a:lstStyle>
            <a:lvl1pPr marL="0" indent="0" algn="ctr">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1331640" y="2174875"/>
            <a:ext cx="35283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5004048" y="1535113"/>
            <a:ext cx="3682752" cy="639762"/>
          </a:xfrm>
        </p:spPr>
        <p:txBody>
          <a:bodyPr anchor="b">
            <a:noAutofit/>
          </a:bodyPr>
          <a:lstStyle>
            <a:lvl1pPr marL="0" indent="0">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5004048" y="2174875"/>
            <a:ext cx="36827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A90B5022-49C6-45BD-8CF9-66B98709661D}" type="datetimeFigureOut">
              <a:rPr lang="es-MX"/>
              <a:pPr>
                <a:defRPr/>
              </a:pPr>
              <a:t>16/05/2016</a:t>
            </a:fld>
            <a:endParaRPr lang="es-MX" dirty="0"/>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822BF41F-25D9-4721-967E-B27D7AA4709C}" type="slidenum">
              <a:rPr lang="es-MX"/>
              <a:pPr>
                <a:defRPr/>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5F90CA89-8B30-443E-A3F0-6A9285CA2F21}" type="datetimeFigureOut">
              <a:rPr lang="es-MX"/>
              <a:pPr>
                <a:defRPr/>
              </a:pPr>
              <a:t>16/05/2016</a:t>
            </a:fld>
            <a:endParaRPr lang="es-MX" dirty="0"/>
          </a:p>
        </p:txBody>
      </p:sp>
      <p:sp>
        <p:nvSpPr>
          <p:cNvPr id="4" name="4 Marcador de pie de página"/>
          <p:cNvSpPr>
            <a:spLocks noGrp="1"/>
          </p:cNvSpPr>
          <p:nvPr>
            <p:ph type="ftr" sz="quarter" idx="11"/>
          </p:nvPr>
        </p:nvSpPr>
        <p:spPr/>
        <p:txBody>
          <a:bodyPr/>
          <a:lstStyle>
            <a:lvl1pPr>
              <a:defRPr/>
            </a:lvl1pPr>
          </a:lstStyle>
          <a:p>
            <a:pPr>
              <a:defRPr/>
            </a:pPr>
            <a:endParaRPr lang="es-MX"/>
          </a:p>
        </p:txBody>
      </p:sp>
      <p:sp>
        <p:nvSpPr>
          <p:cNvPr id="5" name="5 Marcador de número de diapositiva"/>
          <p:cNvSpPr>
            <a:spLocks noGrp="1"/>
          </p:cNvSpPr>
          <p:nvPr>
            <p:ph type="sldNum" sz="quarter" idx="12"/>
          </p:nvPr>
        </p:nvSpPr>
        <p:spPr/>
        <p:txBody>
          <a:bodyPr/>
          <a:lstStyle>
            <a:lvl1pPr>
              <a:defRPr/>
            </a:lvl1pPr>
          </a:lstStyle>
          <a:p>
            <a:pPr>
              <a:defRPr/>
            </a:pPr>
            <a:fld id="{87093B04-AAEB-494E-AB20-1B56F83F8DF7}" type="slidenum">
              <a:rPr lang="es-MX"/>
              <a:pPr>
                <a:defRPr/>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19C088EF-72A9-42D2-9BEF-3D640B265DC6}" type="datetimeFigureOut">
              <a:rPr lang="es-MX"/>
              <a:pPr>
                <a:defRPr/>
              </a:pPr>
              <a:t>16/05/2016</a:t>
            </a:fld>
            <a:endParaRPr lang="es-MX" dirty="0"/>
          </a:p>
        </p:txBody>
      </p:sp>
      <p:sp>
        <p:nvSpPr>
          <p:cNvPr id="3" name="4 Marcador de pie de página"/>
          <p:cNvSpPr>
            <a:spLocks noGrp="1"/>
          </p:cNvSpPr>
          <p:nvPr>
            <p:ph type="ftr" sz="quarter" idx="11"/>
          </p:nvPr>
        </p:nvSpPr>
        <p:spPr/>
        <p:txBody>
          <a:bodyPr/>
          <a:lstStyle>
            <a:lvl1pPr>
              <a:defRPr/>
            </a:lvl1pPr>
          </a:lstStyle>
          <a:p>
            <a:pPr>
              <a:defRPr/>
            </a:pPr>
            <a:endParaRPr lang="es-MX"/>
          </a:p>
        </p:txBody>
      </p:sp>
      <p:sp>
        <p:nvSpPr>
          <p:cNvPr id="4" name="5 Marcador de número de diapositiva"/>
          <p:cNvSpPr>
            <a:spLocks noGrp="1"/>
          </p:cNvSpPr>
          <p:nvPr>
            <p:ph type="sldNum" sz="quarter" idx="12"/>
          </p:nvPr>
        </p:nvSpPr>
        <p:spPr/>
        <p:txBody>
          <a:bodyPr/>
          <a:lstStyle>
            <a:lvl1pPr>
              <a:defRPr/>
            </a:lvl1pPr>
          </a:lstStyle>
          <a:p>
            <a:pPr>
              <a:defRPr/>
            </a:pPr>
            <a:fld id="{4D6F56C1-4952-428A-AF2C-EE2214A82ACC}" type="slidenum">
              <a:rPr lang="es-MX"/>
              <a:pPr>
                <a:defRPr/>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6EADCFB-2948-4C9C-9420-DDD436804326}" type="datetimeFigureOut">
              <a:rPr lang="es-MX"/>
              <a:pPr>
                <a:defRPr/>
              </a:pPr>
              <a:t>16/05/2016</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9A88F823-B23F-49E9-9674-76D3A784EDE7}" type="slidenum">
              <a:rPr lang="es-MX"/>
              <a:pPr>
                <a:defRPr/>
              </a:pPr>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09936" y="4800600"/>
            <a:ext cx="5486400" cy="566738"/>
          </a:xfrm>
        </p:spPr>
        <p:txBody>
          <a:bodyPr anchor="b"/>
          <a:lstStyle>
            <a:lvl1pPr algn="ctr">
              <a:defRPr sz="2000" b="0"/>
            </a:lvl1pPr>
          </a:lstStyle>
          <a:p>
            <a:r>
              <a:rPr lang="es-ES" dirty="0" smtClean="0"/>
              <a:t>Haga clic para modificar el estilo de título del patrón</a:t>
            </a:r>
            <a:endParaRPr lang="es-MX" dirty="0"/>
          </a:p>
        </p:txBody>
      </p:sp>
      <p:sp>
        <p:nvSpPr>
          <p:cNvPr id="3" name="2 Marcador de posición de imagen"/>
          <p:cNvSpPr>
            <a:spLocks noGrp="1"/>
          </p:cNvSpPr>
          <p:nvPr>
            <p:ph type="pic" idx="1"/>
          </p:nvPr>
        </p:nvSpPr>
        <p:spPr>
          <a:xfrm>
            <a:off x="2109936"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dirty="0"/>
          </a:p>
        </p:txBody>
      </p:sp>
      <p:sp>
        <p:nvSpPr>
          <p:cNvPr id="4" name="3 Marcador de texto"/>
          <p:cNvSpPr>
            <a:spLocks noGrp="1"/>
          </p:cNvSpPr>
          <p:nvPr>
            <p:ph type="body" sz="half" idx="2"/>
          </p:nvPr>
        </p:nvSpPr>
        <p:spPr>
          <a:xfrm>
            <a:off x="210993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B0DF4A1-AC9A-4D6A-8E64-E4C993A10706}" type="datetimeFigureOut">
              <a:rPr lang="es-MX"/>
              <a:pPr>
                <a:defRPr/>
              </a:pPr>
              <a:t>16/05/2016</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32071244-22F0-4C97-AA92-B3C339AB18A7}" type="slidenum">
              <a:rPr lang="es-MX"/>
              <a:pPr>
                <a:defRPr/>
              </a:pPr>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92275" y="274638"/>
            <a:ext cx="6994525" cy="114300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MX" dirty="0"/>
          </a:p>
        </p:txBody>
      </p:sp>
      <p:sp>
        <p:nvSpPr>
          <p:cNvPr id="1027" name="2 Marcador de texto"/>
          <p:cNvSpPr>
            <a:spLocks noGrp="1"/>
          </p:cNvSpPr>
          <p:nvPr>
            <p:ph type="body" idx="1"/>
          </p:nvPr>
        </p:nvSpPr>
        <p:spPr bwMode="auto">
          <a:xfrm>
            <a:off x="1331913" y="1600200"/>
            <a:ext cx="73548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971550" y="6519863"/>
            <a:ext cx="2133600" cy="365125"/>
          </a:xfrm>
          <a:prstGeom prst="rect">
            <a:avLst/>
          </a:prstGeom>
        </p:spPr>
        <p:txBody>
          <a:bodyPr vert="horz" lIns="91440" tIns="45720" rIns="91440" bIns="45720" rtlCol="0" anchor="ctr"/>
          <a:lstStyle>
            <a:lvl1pPr algn="ctr" fontAlgn="auto">
              <a:spcBef>
                <a:spcPts val="0"/>
              </a:spcBef>
              <a:spcAft>
                <a:spcPts val="0"/>
              </a:spcAft>
              <a:defRPr sz="800">
                <a:solidFill>
                  <a:schemeClr val="tx1">
                    <a:tint val="75000"/>
                  </a:schemeClr>
                </a:solidFill>
                <a:latin typeface="Berlin Sans FB" panose="020E0602020502020306" pitchFamily="34" charset="0"/>
                <a:cs typeface="+mn-cs"/>
              </a:defRPr>
            </a:lvl1pPr>
          </a:lstStyle>
          <a:p>
            <a:pPr>
              <a:defRPr/>
            </a:pPr>
            <a:fld id="{9A0DC4C3-66F2-45AA-8BBA-CE2AE09ED648}" type="datetimeFigureOut">
              <a:rPr lang="es-MX"/>
              <a:pPr>
                <a:defRPr/>
              </a:pPr>
              <a:t>16/05/2016</a:t>
            </a:fld>
            <a:endParaRPr lang="es-MX" dirty="0"/>
          </a:p>
        </p:txBody>
      </p:sp>
      <p:sp>
        <p:nvSpPr>
          <p:cNvPr id="5" name="4 Marcador de pie de página"/>
          <p:cNvSpPr>
            <a:spLocks noGrp="1"/>
          </p:cNvSpPr>
          <p:nvPr>
            <p:ph type="ftr" sz="quarter" idx="3"/>
          </p:nvPr>
        </p:nvSpPr>
        <p:spPr>
          <a:xfrm>
            <a:off x="3476625" y="6524625"/>
            <a:ext cx="289560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tint val="75000"/>
                  </a:schemeClr>
                </a:solidFill>
                <a:latin typeface="Berlin Sans FB" panose="020E0602020502020306" pitchFamily="34" charset="0"/>
                <a:cs typeface="+mn-cs"/>
              </a:defRPr>
            </a:lvl1pPr>
          </a:lstStyle>
          <a:p>
            <a:pPr>
              <a:defRPr/>
            </a:pPr>
            <a:endParaRPr lang="es-MX"/>
          </a:p>
        </p:txBody>
      </p:sp>
      <p:sp>
        <p:nvSpPr>
          <p:cNvPr id="6" name="5 Marcador de número de diapositiva"/>
          <p:cNvSpPr>
            <a:spLocks noGrp="1"/>
          </p:cNvSpPr>
          <p:nvPr>
            <p:ph type="sldNum" sz="quarter" idx="4"/>
          </p:nvPr>
        </p:nvSpPr>
        <p:spPr>
          <a:xfrm>
            <a:off x="6804025" y="6524625"/>
            <a:ext cx="2133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Berlin Sans FB" panose="020E0602020502020306" pitchFamily="34" charset="0"/>
                <a:cs typeface="+mn-cs"/>
              </a:defRPr>
            </a:lvl1pPr>
          </a:lstStyle>
          <a:p>
            <a:pPr>
              <a:defRPr/>
            </a:pPr>
            <a:fld id="{7FC2C3E0-1CBC-4A7F-AE2E-4D79F1C10221}" type="slidenum">
              <a:rPr lang="es-MX"/>
              <a:pPr>
                <a:defRPr/>
              </a:pPr>
              <a:t>‹Nº›</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ctr" rtl="0" eaLnBrk="0" fontAlgn="base" hangingPunct="0">
        <a:spcBef>
          <a:spcPct val="0"/>
        </a:spcBef>
        <a:spcAft>
          <a:spcPct val="0"/>
        </a:spcAft>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a:lvl2pPr algn="ctr" rtl="0" eaLnBrk="0" fontAlgn="base" hangingPunct="0">
        <a:spcBef>
          <a:spcPct val="0"/>
        </a:spcBef>
        <a:spcAft>
          <a:spcPct val="0"/>
        </a:spcAft>
        <a:defRPr sz="3600">
          <a:solidFill>
            <a:srgbClr val="6A221D"/>
          </a:solidFill>
          <a:latin typeface="Berlin Sans FB" pitchFamily="34" charset="0"/>
        </a:defRPr>
      </a:lvl2pPr>
      <a:lvl3pPr algn="ctr" rtl="0" eaLnBrk="0" fontAlgn="base" hangingPunct="0">
        <a:spcBef>
          <a:spcPct val="0"/>
        </a:spcBef>
        <a:spcAft>
          <a:spcPct val="0"/>
        </a:spcAft>
        <a:defRPr sz="3600">
          <a:solidFill>
            <a:srgbClr val="6A221D"/>
          </a:solidFill>
          <a:latin typeface="Berlin Sans FB" pitchFamily="34" charset="0"/>
        </a:defRPr>
      </a:lvl3pPr>
      <a:lvl4pPr algn="ctr" rtl="0" eaLnBrk="0" fontAlgn="base" hangingPunct="0">
        <a:spcBef>
          <a:spcPct val="0"/>
        </a:spcBef>
        <a:spcAft>
          <a:spcPct val="0"/>
        </a:spcAft>
        <a:defRPr sz="3600">
          <a:solidFill>
            <a:srgbClr val="6A221D"/>
          </a:solidFill>
          <a:latin typeface="Berlin Sans FB" pitchFamily="34" charset="0"/>
        </a:defRPr>
      </a:lvl4pPr>
      <a:lvl5pPr algn="ctr" rtl="0" eaLnBrk="0" fontAlgn="base" hangingPunct="0">
        <a:spcBef>
          <a:spcPct val="0"/>
        </a:spcBef>
        <a:spcAft>
          <a:spcPct val="0"/>
        </a:spcAft>
        <a:defRPr sz="3600">
          <a:solidFill>
            <a:srgbClr val="6A221D"/>
          </a:solidFill>
          <a:latin typeface="Berlin Sans FB" pitchFamily="34" charset="0"/>
        </a:defRPr>
      </a:lvl5pPr>
      <a:lvl6pPr marL="457200" algn="ctr" rtl="0" fontAlgn="base">
        <a:spcBef>
          <a:spcPct val="0"/>
        </a:spcBef>
        <a:spcAft>
          <a:spcPct val="0"/>
        </a:spcAft>
        <a:defRPr sz="3600">
          <a:solidFill>
            <a:srgbClr val="6A221D"/>
          </a:solidFill>
          <a:latin typeface="Berlin Sans FB" pitchFamily="34" charset="0"/>
        </a:defRPr>
      </a:lvl6pPr>
      <a:lvl7pPr marL="914400" algn="ctr" rtl="0" fontAlgn="base">
        <a:spcBef>
          <a:spcPct val="0"/>
        </a:spcBef>
        <a:spcAft>
          <a:spcPct val="0"/>
        </a:spcAft>
        <a:defRPr sz="3600">
          <a:solidFill>
            <a:srgbClr val="6A221D"/>
          </a:solidFill>
          <a:latin typeface="Berlin Sans FB" pitchFamily="34" charset="0"/>
        </a:defRPr>
      </a:lvl7pPr>
      <a:lvl8pPr marL="1371600" algn="ctr" rtl="0" fontAlgn="base">
        <a:spcBef>
          <a:spcPct val="0"/>
        </a:spcBef>
        <a:spcAft>
          <a:spcPct val="0"/>
        </a:spcAft>
        <a:defRPr sz="3600">
          <a:solidFill>
            <a:srgbClr val="6A221D"/>
          </a:solidFill>
          <a:latin typeface="Berlin Sans FB" pitchFamily="34" charset="0"/>
        </a:defRPr>
      </a:lvl8pPr>
      <a:lvl9pPr marL="1828800" algn="ctr" rtl="0" fontAlgn="base">
        <a:spcBef>
          <a:spcPct val="0"/>
        </a:spcBef>
        <a:spcAft>
          <a:spcPct val="0"/>
        </a:spcAft>
        <a:defRPr sz="3600">
          <a:solidFill>
            <a:srgbClr val="6A221D"/>
          </a:solidFill>
          <a:latin typeface="Berlin Sans FB"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6A221D"/>
          </a:solidFill>
          <a:latin typeface="Berlin Sans FB" panose="020E0602020502020306"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6A221D"/>
          </a:solidFill>
          <a:latin typeface="Berlin Sans FB" panose="020E0602020502020306"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6A221D"/>
          </a:solidFill>
          <a:latin typeface="Berlin Sans FB" panose="020E0602020502020306"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6A221D"/>
          </a:solidFill>
          <a:latin typeface="Berlin Sans FB" panose="020E0602020502020306"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403350" y="1785938"/>
            <a:ext cx="7054850" cy="1470025"/>
          </a:xfrm>
        </p:spPr>
        <p:txBody>
          <a:bodyPr/>
          <a:lstStyle/>
          <a:p>
            <a:pPr eaLnBrk="1" fontAlgn="auto" hangingPunct="1">
              <a:spcAft>
                <a:spcPts val="0"/>
              </a:spcAft>
              <a:defRPr/>
            </a:pPr>
            <a:r>
              <a:rPr lang="es-ES" dirty="0" smtClean="0">
                <a:latin typeface="Arial" pitchFamily="34" charset="0"/>
                <a:cs typeface="Arial" pitchFamily="34" charset="0"/>
              </a:rPr>
              <a:t>UNIVERSIDAD AUTÓNOMA DEL ESTADO DE HIDALGO</a:t>
            </a:r>
            <a:endParaRPr lang="es-MX" dirty="0">
              <a:latin typeface="Arial" pitchFamily="34" charset="0"/>
              <a:cs typeface="Arial" pitchFamily="34" charset="0"/>
            </a:endParaRPr>
          </a:p>
        </p:txBody>
      </p:sp>
      <p:sp>
        <p:nvSpPr>
          <p:cNvPr id="5" name="4 Subtítulo"/>
          <p:cNvSpPr>
            <a:spLocks noGrp="1"/>
          </p:cNvSpPr>
          <p:nvPr>
            <p:ph type="subTitle" idx="1"/>
          </p:nvPr>
        </p:nvSpPr>
        <p:spPr>
          <a:xfrm>
            <a:off x="1371600" y="4105275"/>
            <a:ext cx="7088188" cy="1752600"/>
          </a:xfrm>
        </p:spPr>
        <p:txBody>
          <a:bodyPr rtlCol="0">
            <a:normAutofit/>
          </a:bodyPr>
          <a:lstStyle/>
          <a:p>
            <a:pPr eaLnBrk="1" fontAlgn="auto" hangingPunct="1">
              <a:spcAft>
                <a:spcPts val="0"/>
              </a:spcAft>
              <a:buFont typeface="Arial" panose="020B0604020202020204" pitchFamily="34" charset="0"/>
              <a:buNone/>
              <a:defRPr/>
            </a:pPr>
            <a:r>
              <a:rPr lang="es-ES" b="1" dirty="0" smtClean="0">
                <a:latin typeface="Arial" pitchFamily="34" charset="0"/>
                <a:cs typeface="Arial" pitchFamily="34" charset="0"/>
              </a:rPr>
              <a:t>Instituto de Ciencias Económico Administrativas</a:t>
            </a:r>
            <a:endParaRPr lang="es-MX"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MX" dirty="0" smtClean="0"/>
              <a:t>Etapas de la Metodología </a:t>
            </a:r>
            <a:endParaRPr lang="es-MX" dirty="0"/>
          </a:p>
        </p:txBody>
      </p:sp>
      <p:sp>
        <p:nvSpPr>
          <p:cNvPr id="11267" name="2 Marcador de contenido"/>
          <p:cNvSpPr>
            <a:spLocks noGrp="1"/>
          </p:cNvSpPr>
          <p:nvPr>
            <p:ph sz="half" idx="1"/>
          </p:nvPr>
        </p:nvSpPr>
        <p:spPr>
          <a:xfrm>
            <a:off x="1857356" y="1500174"/>
            <a:ext cx="3455988" cy="4525963"/>
          </a:xfrm>
        </p:spPr>
        <p:txBody>
          <a:bodyPr/>
          <a:lstStyle/>
          <a:p>
            <a:pPr>
              <a:buFont typeface="Arial" charset="0"/>
              <a:buNone/>
            </a:pPr>
            <a:r>
              <a:rPr lang="es-MX" b="1" dirty="0" smtClean="0"/>
              <a:t>   4. Diagnóstico</a:t>
            </a:r>
          </a:p>
          <a:p>
            <a:endParaRPr lang="es-MX" dirty="0" smtClean="0"/>
          </a:p>
        </p:txBody>
      </p:sp>
      <p:sp>
        <p:nvSpPr>
          <p:cNvPr id="11268" name="3 Marcador de contenido"/>
          <p:cNvSpPr>
            <a:spLocks noGrp="1"/>
          </p:cNvSpPr>
          <p:nvPr>
            <p:ph sz="half" idx="2"/>
          </p:nvPr>
        </p:nvSpPr>
        <p:spPr>
          <a:xfrm>
            <a:off x="4714876" y="2286005"/>
            <a:ext cx="4214842" cy="4857771"/>
          </a:xfrm>
        </p:spPr>
        <p:txBody>
          <a:bodyPr/>
          <a:lstStyle/>
          <a:p>
            <a:pPr algn="just">
              <a:buFont typeface="Arial" charset="0"/>
              <a:buNone/>
            </a:pPr>
            <a:r>
              <a:rPr lang="es-MX" dirty="0" smtClean="0"/>
              <a:t>    Combinar los hallazgos para diagnosticar sobre el total de las operaciones conociendo la ejecución real, los factores limitadores  que deben estudiarse con más detalle.</a:t>
            </a:r>
          </a:p>
        </p:txBody>
      </p:sp>
      <p:pic>
        <p:nvPicPr>
          <p:cNvPr id="11269" name="4 Imagen" descr="http://www.b4it.com.mx/images/image358976968.JPG"/>
          <p:cNvPicPr>
            <a:picLocks noChangeAspect="1" noChangeArrowheads="1"/>
          </p:cNvPicPr>
          <p:nvPr/>
        </p:nvPicPr>
        <p:blipFill>
          <a:blip r:embed="rId2"/>
          <a:srcRect/>
          <a:stretch>
            <a:fillRect/>
          </a:stretch>
        </p:blipFill>
        <p:spPr bwMode="auto">
          <a:xfrm>
            <a:off x="1357313" y="2500313"/>
            <a:ext cx="3571875" cy="31432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785938" y="274638"/>
            <a:ext cx="6900862" cy="868362"/>
          </a:xfrm>
        </p:spPr>
        <p:txBody>
          <a:bodyPr/>
          <a:lstStyle/>
          <a:p>
            <a:pPr>
              <a:defRPr/>
            </a:pPr>
            <a:r>
              <a:rPr lang="es-MX" dirty="0" smtClean="0"/>
              <a:t>Etapas de la Metodología </a:t>
            </a:r>
            <a:endParaRPr lang="es-MX" dirty="0"/>
          </a:p>
        </p:txBody>
      </p:sp>
      <p:sp>
        <p:nvSpPr>
          <p:cNvPr id="10243" name="2 Marcador de contenido"/>
          <p:cNvSpPr>
            <a:spLocks noGrp="1"/>
          </p:cNvSpPr>
          <p:nvPr>
            <p:ph sz="half" idx="1"/>
          </p:nvPr>
        </p:nvSpPr>
        <p:spPr>
          <a:xfrm>
            <a:off x="1476375" y="1600200"/>
            <a:ext cx="3455988" cy="4525963"/>
          </a:xfrm>
        </p:spPr>
        <p:txBody>
          <a:bodyPr/>
          <a:lstStyle/>
          <a:p>
            <a:pPr>
              <a:buFont typeface="Arial" charset="0"/>
              <a:buNone/>
              <a:defRPr/>
            </a:pPr>
            <a:r>
              <a:rPr lang="es-MX" b="1" dirty="0" smtClean="0"/>
              <a:t> 5. Informe</a:t>
            </a:r>
          </a:p>
          <a:p>
            <a:pPr marL="514350" indent="-514350">
              <a:buFont typeface="Arial" charset="0"/>
              <a:buAutoNum type="alphaLcParenR"/>
              <a:defRPr/>
            </a:pPr>
            <a:endParaRPr lang="es-MX" dirty="0" smtClean="0"/>
          </a:p>
          <a:p>
            <a:pPr marL="514350" indent="-514350">
              <a:buFont typeface="Arial" charset="0"/>
              <a:buNone/>
              <a:defRPr/>
            </a:pPr>
            <a:endParaRPr lang="es-MX" dirty="0" smtClean="0"/>
          </a:p>
        </p:txBody>
      </p:sp>
      <p:sp>
        <p:nvSpPr>
          <p:cNvPr id="12292" name="4 Marcador de contenido"/>
          <p:cNvSpPr>
            <a:spLocks noGrp="1"/>
          </p:cNvSpPr>
          <p:nvPr>
            <p:ph sz="half" idx="2"/>
          </p:nvPr>
        </p:nvSpPr>
        <p:spPr>
          <a:xfrm>
            <a:off x="4500562" y="1928802"/>
            <a:ext cx="4429126" cy="5500687"/>
          </a:xfrm>
        </p:spPr>
        <p:txBody>
          <a:bodyPr/>
          <a:lstStyle/>
          <a:p>
            <a:pPr algn="just">
              <a:buFont typeface="Arial" charset="0"/>
              <a:buNone/>
            </a:pPr>
            <a:r>
              <a:rPr lang="es-MX" dirty="0" smtClean="0"/>
              <a:t>      Se preparan documentos para su discusión y presentación, señalando que  problemática y diagnóstico  están sujetos a juicio, no perdiendo de vista que la responsabilidad la tienen las personas encargadas de la dirección . </a:t>
            </a:r>
          </a:p>
        </p:txBody>
      </p:sp>
      <p:pic>
        <p:nvPicPr>
          <p:cNvPr id="12293" name="5 Imagen" descr="http://servicios.educarm.es/templates/portal/ficheros/websDinamicas/22/5675.jpg"/>
          <p:cNvPicPr>
            <a:picLocks noChangeAspect="1" noChangeArrowheads="1"/>
          </p:cNvPicPr>
          <p:nvPr/>
        </p:nvPicPr>
        <p:blipFill>
          <a:blip r:embed="rId2"/>
          <a:srcRect/>
          <a:stretch>
            <a:fillRect/>
          </a:stretch>
        </p:blipFill>
        <p:spPr bwMode="auto">
          <a:xfrm>
            <a:off x="1714500" y="2214563"/>
            <a:ext cx="3071813" cy="407193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defRPr/>
            </a:pPr>
            <a:r>
              <a:rPr lang="es-MX" dirty="0" smtClean="0"/>
              <a:t>Etapas de la Metodología </a:t>
            </a:r>
            <a:endParaRPr lang="es-MX" dirty="0"/>
          </a:p>
        </p:txBody>
      </p:sp>
      <p:sp>
        <p:nvSpPr>
          <p:cNvPr id="13315" name="2 Marcador de contenido"/>
          <p:cNvSpPr>
            <a:spLocks noGrp="1"/>
          </p:cNvSpPr>
          <p:nvPr>
            <p:ph sz="half" idx="1"/>
          </p:nvPr>
        </p:nvSpPr>
        <p:spPr>
          <a:xfrm>
            <a:off x="1476375" y="1600200"/>
            <a:ext cx="3455988" cy="4525963"/>
          </a:xfrm>
        </p:spPr>
        <p:txBody>
          <a:bodyPr/>
          <a:lstStyle/>
          <a:p>
            <a:pPr algn="just" eaLnBrk="1" hangingPunct="1">
              <a:buFont typeface="Arial" charset="0"/>
              <a:buNone/>
            </a:pPr>
            <a:r>
              <a:rPr lang="es-MX" dirty="0" smtClean="0">
                <a:solidFill>
                  <a:schemeClr val="tx1"/>
                </a:solidFill>
              </a:rPr>
              <a:t>  </a:t>
            </a:r>
            <a:r>
              <a:rPr lang="es-MX" dirty="0" smtClean="0"/>
              <a:t>El informe debe contener:</a:t>
            </a:r>
          </a:p>
          <a:p>
            <a:pPr eaLnBrk="1" hangingPunct="1"/>
            <a:endParaRPr lang="es-MX" dirty="0" smtClean="0"/>
          </a:p>
        </p:txBody>
      </p:sp>
      <p:sp>
        <p:nvSpPr>
          <p:cNvPr id="13316" name="7 Marcador de contenido"/>
          <p:cNvSpPr>
            <a:spLocks noGrp="1"/>
          </p:cNvSpPr>
          <p:nvPr>
            <p:ph sz="half" idx="2"/>
          </p:nvPr>
        </p:nvSpPr>
        <p:spPr>
          <a:xfrm>
            <a:off x="5643570" y="2000240"/>
            <a:ext cx="3257550" cy="4483100"/>
          </a:xfrm>
        </p:spPr>
        <p:txBody>
          <a:bodyPr/>
          <a:lstStyle/>
          <a:p>
            <a:r>
              <a:rPr lang="es-MX" dirty="0" smtClean="0"/>
              <a:t>Portada</a:t>
            </a:r>
          </a:p>
          <a:p>
            <a:r>
              <a:rPr lang="es-MX" dirty="0" smtClean="0"/>
              <a:t>Índice</a:t>
            </a:r>
          </a:p>
          <a:p>
            <a:r>
              <a:rPr lang="es-MX" dirty="0" smtClean="0"/>
              <a:t>Introducción</a:t>
            </a:r>
          </a:p>
          <a:p>
            <a:r>
              <a:rPr lang="es-MX" dirty="0" smtClean="0"/>
              <a:t>Justificación y antecedentes</a:t>
            </a:r>
          </a:p>
          <a:p>
            <a:r>
              <a:rPr lang="es-MX" dirty="0" smtClean="0"/>
              <a:t>Cuerpo principal del informe</a:t>
            </a:r>
          </a:p>
          <a:p>
            <a:r>
              <a:rPr lang="es-MX" dirty="0" smtClean="0"/>
              <a:t>Apéndices y anexos.</a:t>
            </a:r>
          </a:p>
        </p:txBody>
      </p:sp>
      <p:pic>
        <p:nvPicPr>
          <p:cNvPr id="13317" name="8 Imagen" descr="http://www.monografias.com/trabajos-pdf5/informes-auditoria-calidad/image001.png"/>
          <p:cNvPicPr>
            <a:picLocks noChangeAspect="1" noChangeArrowheads="1"/>
          </p:cNvPicPr>
          <p:nvPr/>
        </p:nvPicPr>
        <p:blipFill>
          <a:blip r:embed="rId2"/>
          <a:srcRect/>
          <a:stretch>
            <a:fillRect/>
          </a:stretch>
        </p:blipFill>
        <p:spPr bwMode="auto">
          <a:xfrm>
            <a:off x="1500188" y="2571750"/>
            <a:ext cx="3214687" cy="4038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defRPr/>
            </a:pPr>
            <a:r>
              <a:rPr lang="es-MX" dirty="0" smtClean="0"/>
              <a:t> Diez  Factores a evaluar </a:t>
            </a:r>
            <a:endParaRPr lang="es-MX" dirty="0"/>
          </a:p>
        </p:txBody>
      </p:sp>
      <p:sp>
        <p:nvSpPr>
          <p:cNvPr id="5" name="4 Marcador de texto"/>
          <p:cNvSpPr>
            <a:spLocks noGrp="1"/>
          </p:cNvSpPr>
          <p:nvPr>
            <p:ph type="body" idx="1"/>
          </p:nvPr>
        </p:nvSpPr>
        <p:spPr>
          <a:xfrm>
            <a:off x="1331913" y="1535113"/>
            <a:ext cx="3527425" cy="639762"/>
          </a:xfrm>
        </p:spPr>
        <p:txBody>
          <a:bodyPr/>
          <a:lstStyle/>
          <a:p>
            <a:pPr>
              <a:defRPr/>
            </a:pPr>
            <a:r>
              <a:rPr lang="es-MX" dirty="0" smtClean="0"/>
              <a:t>1.  Medio ambiente</a:t>
            </a:r>
            <a:endParaRPr lang="es-MX" dirty="0"/>
          </a:p>
        </p:txBody>
      </p:sp>
      <p:sp>
        <p:nvSpPr>
          <p:cNvPr id="14340" name="2 Marcador de contenido"/>
          <p:cNvSpPr>
            <a:spLocks noGrp="1"/>
          </p:cNvSpPr>
          <p:nvPr>
            <p:ph sz="half" idx="2"/>
          </p:nvPr>
        </p:nvSpPr>
        <p:spPr>
          <a:xfrm>
            <a:off x="1331913" y="2174875"/>
            <a:ext cx="3527425" cy="3951288"/>
          </a:xfrm>
        </p:spPr>
        <p:txBody>
          <a:bodyPr/>
          <a:lstStyle/>
          <a:p>
            <a:pPr algn="just"/>
            <a:r>
              <a:rPr lang="es-MX" dirty="0" smtClean="0"/>
              <a:t>Función asignada: Mantener a la empresa oportunamente informada sobre los cambios que ocurren en el exterior para su debida orientación.</a:t>
            </a:r>
          </a:p>
        </p:txBody>
      </p:sp>
      <p:sp>
        <p:nvSpPr>
          <p:cNvPr id="6" name="5 Marcador de texto"/>
          <p:cNvSpPr>
            <a:spLocks noGrp="1"/>
          </p:cNvSpPr>
          <p:nvPr>
            <p:ph type="body" sz="quarter" idx="3"/>
          </p:nvPr>
        </p:nvSpPr>
        <p:spPr>
          <a:xfrm>
            <a:off x="5003800" y="1535113"/>
            <a:ext cx="3683000" cy="639762"/>
          </a:xfrm>
        </p:spPr>
        <p:txBody>
          <a:bodyPr/>
          <a:lstStyle/>
          <a:p>
            <a:pPr>
              <a:defRPr/>
            </a:pPr>
            <a:r>
              <a:rPr lang="es-MX" dirty="0" smtClean="0"/>
              <a:t>        2.  Política y dirección</a:t>
            </a:r>
            <a:endParaRPr lang="es-MX" dirty="0"/>
          </a:p>
        </p:txBody>
      </p:sp>
      <p:sp>
        <p:nvSpPr>
          <p:cNvPr id="14342" name="6 Marcador de contenido"/>
          <p:cNvSpPr>
            <a:spLocks noGrp="1"/>
          </p:cNvSpPr>
          <p:nvPr>
            <p:ph sz="quarter" idx="4"/>
          </p:nvPr>
        </p:nvSpPr>
        <p:spPr>
          <a:xfrm>
            <a:off x="5003800" y="2174875"/>
            <a:ext cx="3683000" cy="3951288"/>
          </a:xfrm>
        </p:spPr>
        <p:txBody>
          <a:bodyPr/>
          <a:lstStyle/>
          <a:p>
            <a:r>
              <a:rPr lang="es-MX" dirty="0" smtClean="0"/>
              <a:t> Función asignada: </a:t>
            </a:r>
          </a:p>
          <a:p>
            <a:pPr algn="just">
              <a:buFont typeface="Arial" charset="0"/>
              <a:buNone/>
            </a:pPr>
            <a:r>
              <a:rPr lang="es-MX" dirty="0" smtClean="0"/>
              <a:t>      Fijar a la empresa  objetivos razonables y proveerla de los medios necesarios para alcanzarlos  de manera económica.</a:t>
            </a:r>
          </a:p>
          <a:p>
            <a:pPr algn="just">
              <a:buFont typeface="Arial" charset="0"/>
              <a:buNone/>
            </a:pPr>
            <a:endParaRPr lang="es-MX" dirty="0" smtClean="0"/>
          </a:p>
        </p:txBody>
      </p:sp>
      <p:pic>
        <p:nvPicPr>
          <p:cNvPr id="14343" name="7 Imagen" descr="http://images.pastatic.com/Content/ImagesMoreInfoPlus/27569353/Galleries/27569353_4.jpeg?w=300"/>
          <p:cNvPicPr>
            <a:picLocks noChangeAspect="1" noChangeArrowheads="1"/>
          </p:cNvPicPr>
          <p:nvPr/>
        </p:nvPicPr>
        <p:blipFill>
          <a:blip r:embed="rId2"/>
          <a:srcRect l="29272" t="31004" r="10104"/>
          <a:stretch>
            <a:fillRect/>
          </a:stretch>
        </p:blipFill>
        <p:spPr bwMode="auto">
          <a:xfrm>
            <a:off x="1928813" y="4786313"/>
            <a:ext cx="2214562" cy="1749425"/>
          </a:xfrm>
          <a:prstGeom prst="rect">
            <a:avLst/>
          </a:prstGeom>
          <a:noFill/>
          <a:ln w="9525">
            <a:noFill/>
            <a:miter lim="800000"/>
            <a:headEnd/>
            <a:tailEnd/>
          </a:ln>
        </p:spPr>
      </p:pic>
      <p:pic>
        <p:nvPicPr>
          <p:cNvPr id="14344" name="8 Imagen" descr="Resultado de imagen para auditoria administrativa politica y direccion"/>
          <p:cNvPicPr>
            <a:picLocks noChangeAspect="1" noChangeArrowheads="1"/>
          </p:cNvPicPr>
          <p:nvPr/>
        </p:nvPicPr>
        <p:blipFill>
          <a:blip r:embed="rId3"/>
          <a:srcRect/>
          <a:stretch>
            <a:fillRect/>
          </a:stretch>
        </p:blipFill>
        <p:spPr bwMode="auto">
          <a:xfrm>
            <a:off x="5715000" y="4857750"/>
            <a:ext cx="2928938" cy="1524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defRPr/>
            </a:pPr>
            <a:r>
              <a:rPr lang="es-MX" dirty="0" smtClean="0"/>
              <a:t>Diez  Factores a evaluar </a:t>
            </a:r>
            <a:endParaRPr lang="es-MX" dirty="0"/>
          </a:p>
        </p:txBody>
      </p:sp>
      <p:sp>
        <p:nvSpPr>
          <p:cNvPr id="5" name="4 Marcador de texto"/>
          <p:cNvSpPr>
            <a:spLocks noGrp="1"/>
          </p:cNvSpPr>
          <p:nvPr>
            <p:ph type="body" idx="1"/>
          </p:nvPr>
        </p:nvSpPr>
        <p:spPr>
          <a:xfrm>
            <a:off x="1428750" y="1285875"/>
            <a:ext cx="3529013" cy="639763"/>
          </a:xfrm>
        </p:spPr>
        <p:txBody>
          <a:bodyPr/>
          <a:lstStyle/>
          <a:p>
            <a:pPr>
              <a:defRPr/>
            </a:pPr>
            <a:r>
              <a:rPr lang="es-MX" dirty="0"/>
              <a:t>3. Productos y Procesos</a:t>
            </a:r>
          </a:p>
        </p:txBody>
      </p:sp>
      <p:sp>
        <p:nvSpPr>
          <p:cNvPr id="15364" name="2 Marcador de contenido"/>
          <p:cNvSpPr>
            <a:spLocks noGrp="1"/>
          </p:cNvSpPr>
          <p:nvPr>
            <p:ph sz="half" idx="2"/>
          </p:nvPr>
        </p:nvSpPr>
        <p:spPr>
          <a:xfrm>
            <a:off x="1357313" y="1857375"/>
            <a:ext cx="3502025" cy="4268788"/>
          </a:xfrm>
        </p:spPr>
        <p:txBody>
          <a:bodyPr/>
          <a:lstStyle/>
          <a:p>
            <a:r>
              <a:rPr lang="es-MX" dirty="0" smtClean="0"/>
              <a:t>Función asignada: Seleccionar para su producción artículos que al mismo presten servicio a los consumidores, rindan beneficio a la empresa  y determinar los procesos adecuados de producción. </a:t>
            </a:r>
          </a:p>
        </p:txBody>
      </p:sp>
      <p:sp>
        <p:nvSpPr>
          <p:cNvPr id="6" name="5 Marcador de texto"/>
          <p:cNvSpPr>
            <a:spLocks noGrp="1"/>
          </p:cNvSpPr>
          <p:nvPr>
            <p:ph type="body" sz="quarter" idx="3"/>
          </p:nvPr>
        </p:nvSpPr>
        <p:spPr>
          <a:xfrm>
            <a:off x="5072063" y="1500188"/>
            <a:ext cx="3543300" cy="460375"/>
          </a:xfrm>
        </p:spPr>
        <p:txBody>
          <a:bodyPr/>
          <a:lstStyle/>
          <a:p>
            <a:pPr>
              <a:defRPr/>
            </a:pPr>
            <a:r>
              <a:rPr lang="es-MX" dirty="0" smtClean="0"/>
              <a:t>               4. Financiamiento</a:t>
            </a:r>
            <a:endParaRPr lang="es-MX" dirty="0"/>
          </a:p>
        </p:txBody>
      </p:sp>
      <p:sp>
        <p:nvSpPr>
          <p:cNvPr id="15366" name="6 Marcador de contenido"/>
          <p:cNvSpPr>
            <a:spLocks noGrp="1"/>
          </p:cNvSpPr>
          <p:nvPr>
            <p:ph sz="quarter" idx="4"/>
          </p:nvPr>
        </p:nvSpPr>
        <p:spPr>
          <a:xfrm>
            <a:off x="5000625" y="2000250"/>
            <a:ext cx="3929063" cy="4125913"/>
          </a:xfrm>
        </p:spPr>
        <p:txBody>
          <a:bodyPr/>
          <a:lstStyle/>
          <a:p>
            <a:r>
              <a:rPr lang="es-MX" dirty="0" smtClean="0"/>
              <a:t> Función asignada: </a:t>
            </a:r>
          </a:p>
          <a:p>
            <a:pPr>
              <a:buFont typeface="Arial" charset="0"/>
              <a:buNone/>
            </a:pPr>
            <a:r>
              <a:rPr lang="es-MX" dirty="0" smtClean="0"/>
              <a:t>      Proveer los recursos monetarios para efectuar las inversiones necesarias así como para desarrollar las operaciones propias de la empresa.</a:t>
            </a:r>
          </a:p>
        </p:txBody>
      </p:sp>
      <p:pic>
        <p:nvPicPr>
          <p:cNvPr id="15367" name="7 Imagen" descr="https://miproyectotecnicodeinformatica.files.wordpress.com/2015/01/4cc61-mundo.png?w=690"/>
          <p:cNvPicPr>
            <a:picLocks noChangeAspect="1" noChangeArrowheads="1"/>
          </p:cNvPicPr>
          <p:nvPr/>
        </p:nvPicPr>
        <p:blipFill>
          <a:blip r:embed="rId2"/>
          <a:srcRect/>
          <a:stretch>
            <a:fillRect/>
          </a:stretch>
        </p:blipFill>
        <p:spPr bwMode="auto">
          <a:xfrm>
            <a:off x="3286125" y="5357813"/>
            <a:ext cx="1714500" cy="1143000"/>
          </a:xfrm>
          <a:prstGeom prst="rect">
            <a:avLst/>
          </a:prstGeom>
          <a:noFill/>
          <a:ln w="9525">
            <a:noFill/>
            <a:miter lim="800000"/>
            <a:headEnd/>
            <a:tailEnd/>
          </a:ln>
        </p:spPr>
      </p:pic>
      <p:pic>
        <p:nvPicPr>
          <p:cNvPr id="15368" name="8 Imagen" descr="http://www.crecenegocios.com/wp-content/uploads/2009/01/formas-financiamiento.jpg"/>
          <p:cNvPicPr>
            <a:picLocks noChangeAspect="1" noChangeArrowheads="1"/>
          </p:cNvPicPr>
          <p:nvPr/>
        </p:nvPicPr>
        <p:blipFill>
          <a:blip r:embed="rId3"/>
          <a:srcRect/>
          <a:stretch>
            <a:fillRect/>
          </a:stretch>
        </p:blipFill>
        <p:spPr bwMode="auto">
          <a:xfrm>
            <a:off x="6072188" y="4786313"/>
            <a:ext cx="2905125" cy="178593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defRPr/>
            </a:pPr>
            <a:r>
              <a:rPr lang="es-MX" dirty="0" smtClean="0"/>
              <a:t>Diez  Factores a evaluar </a:t>
            </a:r>
            <a:endParaRPr lang="es-MX" dirty="0"/>
          </a:p>
        </p:txBody>
      </p:sp>
      <p:sp>
        <p:nvSpPr>
          <p:cNvPr id="5" name="4 Marcador de texto"/>
          <p:cNvSpPr>
            <a:spLocks noGrp="1"/>
          </p:cNvSpPr>
          <p:nvPr>
            <p:ph type="body" idx="1"/>
          </p:nvPr>
        </p:nvSpPr>
        <p:spPr>
          <a:xfrm>
            <a:off x="1331913" y="1535113"/>
            <a:ext cx="3527425" cy="639762"/>
          </a:xfrm>
        </p:spPr>
        <p:txBody>
          <a:bodyPr/>
          <a:lstStyle/>
          <a:p>
            <a:pPr>
              <a:defRPr/>
            </a:pPr>
            <a:r>
              <a:rPr lang="es-MX" dirty="0" smtClean="0"/>
              <a:t>5. Medios de producción</a:t>
            </a:r>
            <a:endParaRPr lang="es-MX" dirty="0"/>
          </a:p>
        </p:txBody>
      </p:sp>
      <p:sp>
        <p:nvSpPr>
          <p:cNvPr id="16388" name="2 Marcador de contenido"/>
          <p:cNvSpPr>
            <a:spLocks noGrp="1"/>
          </p:cNvSpPr>
          <p:nvPr>
            <p:ph sz="half" idx="2"/>
          </p:nvPr>
        </p:nvSpPr>
        <p:spPr>
          <a:xfrm>
            <a:off x="1331913" y="2174875"/>
            <a:ext cx="3527425" cy="3951288"/>
          </a:xfrm>
        </p:spPr>
        <p:txBody>
          <a:bodyPr/>
          <a:lstStyle/>
          <a:p>
            <a:r>
              <a:rPr lang="es-MX" dirty="0" smtClean="0"/>
              <a:t>Función asignada:  Dotar al a empresa de terrenos, edificios, maquinaria y equipo que le permitan efectuar eficientemente sus operaciones. </a:t>
            </a:r>
          </a:p>
          <a:p>
            <a:endParaRPr lang="es-MX" dirty="0" smtClean="0"/>
          </a:p>
          <a:p>
            <a:endParaRPr lang="es-MX" dirty="0" smtClean="0"/>
          </a:p>
        </p:txBody>
      </p:sp>
      <p:sp>
        <p:nvSpPr>
          <p:cNvPr id="6" name="5 Marcador de texto"/>
          <p:cNvSpPr>
            <a:spLocks noGrp="1"/>
          </p:cNvSpPr>
          <p:nvPr>
            <p:ph type="body" sz="quarter" idx="3"/>
          </p:nvPr>
        </p:nvSpPr>
        <p:spPr>
          <a:xfrm>
            <a:off x="5003800" y="1535113"/>
            <a:ext cx="3683000" cy="639762"/>
          </a:xfrm>
        </p:spPr>
        <p:txBody>
          <a:bodyPr/>
          <a:lstStyle/>
          <a:p>
            <a:pPr>
              <a:defRPr/>
            </a:pPr>
            <a:r>
              <a:rPr lang="es-MX" dirty="0" smtClean="0"/>
              <a:t>          6. Fuerza de trabajo</a:t>
            </a:r>
            <a:endParaRPr lang="es-MX" dirty="0"/>
          </a:p>
        </p:txBody>
      </p:sp>
      <p:sp>
        <p:nvSpPr>
          <p:cNvPr id="16390" name="6 Marcador de contenido"/>
          <p:cNvSpPr>
            <a:spLocks noGrp="1"/>
          </p:cNvSpPr>
          <p:nvPr>
            <p:ph sz="quarter" idx="4"/>
          </p:nvPr>
        </p:nvSpPr>
        <p:spPr>
          <a:xfrm>
            <a:off x="5003800" y="2174875"/>
            <a:ext cx="3683000" cy="3951288"/>
          </a:xfrm>
        </p:spPr>
        <p:txBody>
          <a:bodyPr/>
          <a:lstStyle/>
          <a:p>
            <a:r>
              <a:rPr lang="es-MX" dirty="0" smtClean="0"/>
              <a:t> Función asignada:       Seleccionar, capacitar y organizar un personal idóneo, tratando de alcanzar la optima productividad en sus labores.</a:t>
            </a:r>
          </a:p>
          <a:p>
            <a:pPr>
              <a:buFont typeface="Arial" charset="0"/>
              <a:buNone/>
            </a:pPr>
            <a:endParaRPr lang="es-MX" dirty="0" smtClean="0"/>
          </a:p>
        </p:txBody>
      </p:sp>
      <p:pic>
        <p:nvPicPr>
          <p:cNvPr id="16391" name="7 Imagen" descr="http://image.slidesharecdn.com/modosdeproduccion-100428215217-phpapp02/95/modos-de-produccion-1-728.jpg?cb=1272491601"/>
          <p:cNvPicPr>
            <a:picLocks noChangeAspect="1" noChangeArrowheads="1"/>
          </p:cNvPicPr>
          <p:nvPr/>
        </p:nvPicPr>
        <p:blipFill>
          <a:blip r:embed="rId2"/>
          <a:srcRect l="21893" t="1584" r="2377" b="37103"/>
          <a:stretch>
            <a:fillRect/>
          </a:stretch>
        </p:blipFill>
        <p:spPr bwMode="auto">
          <a:xfrm>
            <a:off x="2000250" y="4857750"/>
            <a:ext cx="2286000" cy="1724025"/>
          </a:xfrm>
          <a:prstGeom prst="rect">
            <a:avLst/>
          </a:prstGeom>
          <a:noFill/>
          <a:ln w="9525">
            <a:noFill/>
            <a:miter lim="800000"/>
            <a:headEnd/>
            <a:tailEnd/>
          </a:ln>
        </p:spPr>
      </p:pic>
      <p:pic>
        <p:nvPicPr>
          <p:cNvPr id="16392" name="9 Imagen" descr="Resultado de imagen para fuerza de trabajo"/>
          <p:cNvPicPr>
            <a:picLocks noChangeAspect="1" noChangeArrowheads="1"/>
          </p:cNvPicPr>
          <p:nvPr/>
        </p:nvPicPr>
        <p:blipFill>
          <a:blip r:embed="rId3"/>
          <a:srcRect/>
          <a:stretch>
            <a:fillRect/>
          </a:stretch>
        </p:blipFill>
        <p:spPr bwMode="auto">
          <a:xfrm>
            <a:off x="6215063" y="4786313"/>
            <a:ext cx="2581275" cy="17716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defRPr/>
            </a:pPr>
            <a:r>
              <a:rPr lang="es-MX" dirty="0" smtClean="0"/>
              <a:t>Diez  Factores a evaluar </a:t>
            </a:r>
            <a:endParaRPr lang="es-MX" dirty="0"/>
          </a:p>
        </p:txBody>
      </p:sp>
      <p:sp>
        <p:nvSpPr>
          <p:cNvPr id="5" name="4 Marcador de texto"/>
          <p:cNvSpPr>
            <a:spLocks noGrp="1"/>
          </p:cNvSpPr>
          <p:nvPr>
            <p:ph type="body" idx="1"/>
          </p:nvPr>
        </p:nvSpPr>
        <p:spPr>
          <a:xfrm>
            <a:off x="1571625" y="1214438"/>
            <a:ext cx="3529013" cy="639762"/>
          </a:xfrm>
        </p:spPr>
        <p:txBody>
          <a:bodyPr/>
          <a:lstStyle/>
          <a:p>
            <a:pPr>
              <a:defRPr/>
            </a:pPr>
            <a:r>
              <a:rPr lang="es-MX" dirty="0" smtClean="0"/>
              <a:t>7. Suministros</a:t>
            </a:r>
            <a:endParaRPr lang="es-MX" dirty="0"/>
          </a:p>
        </p:txBody>
      </p:sp>
      <p:sp>
        <p:nvSpPr>
          <p:cNvPr id="17412" name="2 Marcador de contenido"/>
          <p:cNvSpPr>
            <a:spLocks noGrp="1"/>
          </p:cNvSpPr>
          <p:nvPr>
            <p:ph sz="half" idx="2"/>
          </p:nvPr>
        </p:nvSpPr>
        <p:spPr>
          <a:xfrm>
            <a:off x="1357313" y="1928813"/>
            <a:ext cx="3502025" cy="4197350"/>
          </a:xfrm>
        </p:spPr>
        <p:txBody>
          <a:bodyPr/>
          <a:lstStyle/>
          <a:p>
            <a:r>
              <a:rPr lang="es-MX" dirty="0" smtClean="0"/>
              <a:t> Función asignada: </a:t>
            </a:r>
          </a:p>
          <a:p>
            <a:pPr>
              <a:buFont typeface="Arial" charset="0"/>
              <a:buNone/>
            </a:pPr>
            <a:r>
              <a:rPr lang="es-MX" dirty="0" smtClean="0"/>
              <a:t>     Suministrar a la empresa una corriente continua  de materiales y servicios de calidad y precios convenientes.</a:t>
            </a:r>
          </a:p>
          <a:p>
            <a:pPr>
              <a:buFont typeface="Arial" charset="0"/>
              <a:buNone/>
            </a:pPr>
            <a:endParaRPr lang="es-MX" dirty="0" smtClean="0"/>
          </a:p>
        </p:txBody>
      </p:sp>
      <p:sp>
        <p:nvSpPr>
          <p:cNvPr id="6" name="5 Marcador de texto"/>
          <p:cNvSpPr>
            <a:spLocks noGrp="1"/>
          </p:cNvSpPr>
          <p:nvPr>
            <p:ph type="body" sz="quarter" idx="3"/>
          </p:nvPr>
        </p:nvSpPr>
        <p:spPr>
          <a:xfrm>
            <a:off x="5000625" y="1285875"/>
            <a:ext cx="3683000" cy="639763"/>
          </a:xfrm>
        </p:spPr>
        <p:txBody>
          <a:bodyPr/>
          <a:lstStyle/>
          <a:p>
            <a:pPr>
              <a:defRPr/>
            </a:pPr>
            <a:r>
              <a:rPr lang="es-MX" dirty="0" smtClean="0"/>
              <a:t>      8. Actividad Productiva</a:t>
            </a:r>
            <a:endParaRPr lang="es-MX" dirty="0"/>
          </a:p>
        </p:txBody>
      </p:sp>
      <p:sp>
        <p:nvSpPr>
          <p:cNvPr id="17414" name="6 Marcador de contenido"/>
          <p:cNvSpPr>
            <a:spLocks noGrp="1"/>
          </p:cNvSpPr>
          <p:nvPr>
            <p:ph sz="quarter" idx="4"/>
          </p:nvPr>
        </p:nvSpPr>
        <p:spPr>
          <a:xfrm>
            <a:off x="4929188" y="2000250"/>
            <a:ext cx="3683000" cy="3951288"/>
          </a:xfrm>
        </p:spPr>
        <p:txBody>
          <a:bodyPr/>
          <a:lstStyle/>
          <a:p>
            <a:r>
              <a:rPr lang="es-MX" dirty="0" smtClean="0"/>
              <a:t> Función asignada: </a:t>
            </a:r>
          </a:p>
          <a:p>
            <a:pPr>
              <a:buFont typeface="Arial" charset="0"/>
              <a:buNone/>
            </a:pPr>
            <a:r>
              <a:rPr lang="es-MX" dirty="0" smtClean="0"/>
              <a:t>    Organizar y efectuar las operaciones de producción en una forma eficiente y económica.</a:t>
            </a:r>
          </a:p>
          <a:p>
            <a:pPr>
              <a:buFont typeface="Arial" charset="0"/>
              <a:buNone/>
            </a:pPr>
            <a:endParaRPr lang="es-MX" dirty="0" smtClean="0"/>
          </a:p>
          <a:p>
            <a:pPr>
              <a:buFont typeface="Arial" charset="0"/>
              <a:buNone/>
            </a:pPr>
            <a:endParaRPr lang="es-MX" dirty="0" smtClean="0"/>
          </a:p>
        </p:txBody>
      </p:sp>
      <p:pic>
        <p:nvPicPr>
          <p:cNvPr id="17415" name="7 Imagen" descr="http://www.papelesydesechables.com/img/0108/826.jpg?sitetimestamp=635966079340000000"/>
          <p:cNvPicPr>
            <a:picLocks noChangeAspect="1" noChangeArrowheads="1"/>
          </p:cNvPicPr>
          <p:nvPr/>
        </p:nvPicPr>
        <p:blipFill>
          <a:blip r:embed="rId2"/>
          <a:srcRect/>
          <a:stretch>
            <a:fillRect/>
          </a:stretch>
        </p:blipFill>
        <p:spPr bwMode="auto">
          <a:xfrm>
            <a:off x="1357313" y="4500563"/>
            <a:ext cx="3600450" cy="1704975"/>
          </a:xfrm>
          <a:prstGeom prst="rect">
            <a:avLst/>
          </a:prstGeom>
          <a:noFill/>
          <a:ln w="9525">
            <a:noFill/>
            <a:miter lim="800000"/>
            <a:headEnd/>
            <a:tailEnd/>
          </a:ln>
        </p:spPr>
      </p:pic>
      <p:pic>
        <p:nvPicPr>
          <p:cNvPr id="17416" name="8 Imagen" descr="http://assets.zocalo.com.mx/uploads/articles/128680045778.jpg"/>
          <p:cNvPicPr>
            <a:picLocks noChangeAspect="1" noChangeArrowheads="1"/>
          </p:cNvPicPr>
          <p:nvPr/>
        </p:nvPicPr>
        <p:blipFill>
          <a:blip r:embed="rId3"/>
          <a:srcRect/>
          <a:stretch>
            <a:fillRect/>
          </a:stretch>
        </p:blipFill>
        <p:spPr bwMode="auto">
          <a:xfrm>
            <a:off x="5214938" y="4429125"/>
            <a:ext cx="3643312" cy="21431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43063" y="274638"/>
            <a:ext cx="7043737" cy="796925"/>
          </a:xfrm>
        </p:spPr>
        <p:txBody>
          <a:bodyPr/>
          <a:lstStyle/>
          <a:p>
            <a:pPr>
              <a:defRPr/>
            </a:pPr>
            <a:r>
              <a:rPr lang="es-MX" dirty="0" smtClean="0"/>
              <a:t>Diez  Factores a evaluar </a:t>
            </a:r>
            <a:endParaRPr lang="es-MX" dirty="0"/>
          </a:p>
        </p:txBody>
      </p:sp>
      <p:sp>
        <p:nvSpPr>
          <p:cNvPr id="5" name="4 Marcador de texto"/>
          <p:cNvSpPr>
            <a:spLocks noGrp="1"/>
          </p:cNvSpPr>
          <p:nvPr>
            <p:ph type="body" idx="1"/>
          </p:nvPr>
        </p:nvSpPr>
        <p:spPr>
          <a:xfrm>
            <a:off x="2071688" y="1285875"/>
            <a:ext cx="2428875" cy="322263"/>
          </a:xfrm>
        </p:spPr>
        <p:txBody>
          <a:bodyPr/>
          <a:lstStyle/>
          <a:p>
            <a:pPr>
              <a:defRPr/>
            </a:pPr>
            <a:r>
              <a:rPr lang="es-MX" dirty="0" smtClean="0"/>
              <a:t>9. Mercadeo</a:t>
            </a:r>
            <a:endParaRPr lang="es-MX" dirty="0"/>
          </a:p>
        </p:txBody>
      </p:sp>
      <p:sp>
        <p:nvSpPr>
          <p:cNvPr id="18436" name="2 Marcador de contenido"/>
          <p:cNvSpPr>
            <a:spLocks noGrp="1"/>
          </p:cNvSpPr>
          <p:nvPr>
            <p:ph sz="half" idx="2"/>
          </p:nvPr>
        </p:nvSpPr>
        <p:spPr>
          <a:xfrm>
            <a:off x="1428750" y="1643063"/>
            <a:ext cx="3430588" cy="4483100"/>
          </a:xfrm>
        </p:spPr>
        <p:txBody>
          <a:bodyPr/>
          <a:lstStyle/>
          <a:p>
            <a:pPr algn="just"/>
            <a:r>
              <a:rPr lang="es-MX" dirty="0" smtClean="0"/>
              <a:t>Función asignada: Adoptar las medidas que garanticen el flujo continuo de los productos al mercado y que proporcionen el optimo beneficio  tanto a la empresa como a los consumidores.</a:t>
            </a:r>
          </a:p>
          <a:p>
            <a:pPr algn="just"/>
            <a:endParaRPr lang="es-MX" dirty="0" smtClean="0"/>
          </a:p>
        </p:txBody>
      </p:sp>
      <p:sp>
        <p:nvSpPr>
          <p:cNvPr id="6" name="5 Marcador de texto"/>
          <p:cNvSpPr>
            <a:spLocks noGrp="1"/>
          </p:cNvSpPr>
          <p:nvPr>
            <p:ph type="body" sz="quarter" idx="3"/>
          </p:nvPr>
        </p:nvSpPr>
        <p:spPr>
          <a:xfrm>
            <a:off x="5000625" y="1285875"/>
            <a:ext cx="3686175" cy="357188"/>
          </a:xfrm>
        </p:spPr>
        <p:txBody>
          <a:bodyPr/>
          <a:lstStyle/>
          <a:p>
            <a:pPr>
              <a:defRPr/>
            </a:pPr>
            <a:r>
              <a:rPr lang="es-MX" dirty="0" smtClean="0"/>
              <a:t>            10. Contabilidad y estadística</a:t>
            </a:r>
            <a:endParaRPr lang="es-MX" dirty="0"/>
          </a:p>
        </p:txBody>
      </p:sp>
      <p:sp>
        <p:nvSpPr>
          <p:cNvPr id="18438" name="6 Marcador de contenido"/>
          <p:cNvSpPr>
            <a:spLocks noGrp="1"/>
          </p:cNvSpPr>
          <p:nvPr>
            <p:ph sz="quarter" idx="4"/>
          </p:nvPr>
        </p:nvSpPr>
        <p:spPr>
          <a:xfrm>
            <a:off x="5143500" y="1571625"/>
            <a:ext cx="3786188" cy="4554538"/>
          </a:xfrm>
        </p:spPr>
        <p:txBody>
          <a:bodyPr/>
          <a:lstStyle/>
          <a:p>
            <a:pPr algn="just"/>
            <a:r>
              <a:rPr lang="es-MX" dirty="0" smtClean="0"/>
              <a:t> Función asignada: </a:t>
            </a:r>
          </a:p>
          <a:p>
            <a:pPr algn="just">
              <a:buFont typeface="Arial" charset="0"/>
              <a:buNone/>
            </a:pPr>
            <a:r>
              <a:rPr lang="es-MX" dirty="0" smtClean="0"/>
              <a:t>     establecer y tener en funcionamiento una organización para recopilación de datos, particularmente financieros y de costos, con el fin de mantener informada a la empresa de los aspectos económicos y de sus operaciones . </a:t>
            </a:r>
          </a:p>
        </p:txBody>
      </p:sp>
      <p:pic>
        <p:nvPicPr>
          <p:cNvPr id="18439" name="7 Imagen" descr="http://3.bp.blogspot.com/-uz8RK0flkg4/VZn68xToU4I/AAAAAAAAEB4/ishlOCPU2S8/s1600/Mercadeo%2BPor%2BInternet%2BPara%2BTu%2BNegocio%252C%2BC%25C3%25B3mo%2By%2BD%25C3%25B3nde%2BHacerlo.jpg"/>
          <p:cNvPicPr>
            <a:picLocks noChangeAspect="1" noChangeArrowheads="1"/>
          </p:cNvPicPr>
          <p:nvPr/>
        </p:nvPicPr>
        <p:blipFill>
          <a:blip r:embed="rId2"/>
          <a:srcRect/>
          <a:stretch>
            <a:fillRect/>
          </a:stretch>
        </p:blipFill>
        <p:spPr bwMode="auto">
          <a:xfrm>
            <a:off x="2000250" y="5429250"/>
            <a:ext cx="2281238" cy="1071563"/>
          </a:xfrm>
          <a:prstGeom prst="rect">
            <a:avLst/>
          </a:prstGeom>
          <a:noFill/>
          <a:ln w="9525">
            <a:noFill/>
            <a:miter lim="800000"/>
            <a:headEnd/>
            <a:tailEnd/>
          </a:ln>
        </p:spPr>
      </p:pic>
      <p:pic>
        <p:nvPicPr>
          <p:cNvPr id="18440" name="8 Imagen" descr="http://micursodecontabilidad.com/blogs/wp-content/uploads/2012/04/Contabilidad-para-pymes-300x225.jpg"/>
          <p:cNvPicPr>
            <a:picLocks noChangeAspect="1" noChangeArrowheads="1"/>
          </p:cNvPicPr>
          <p:nvPr/>
        </p:nvPicPr>
        <p:blipFill>
          <a:blip r:embed="rId3"/>
          <a:srcRect/>
          <a:stretch>
            <a:fillRect/>
          </a:stretch>
        </p:blipFill>
        <p:spPr bwMode="auto">
          <a:xfrm>
            <a:off x="7286625" y="5715000"/>
            <a:ext cx="1643063" cy="8572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pPr>
              <a:defRPr/>
            </a:pPr>
            <a:r>
              <a:rPr lang="es-MX" dirty="0" smtClean="0"/>
              <a:t>Auditoria Administrativa ; Método Análisis Factorial</a:t>
            </a:r>
            <a:endParaRPr lang="es-MX" dirty="0"/>
          </a:p>
        </p:txBody>
      </p:sp>
      <p:sp>
        <p:nvSpPr>
          <p:cNvPr id="19459" name="7 Marcador de contenido"/>
          <p:cNvSpPr>
            <a:spLocks noGrp="1"/>
          </p:cNvSpPr>
          <p:nvPr>
            <p:ph idx="1"/>
          </p:nvPr>
        </p:nvSpPr>
        <p:spPr>
          <a:xfrm>
            <a:off x="1500188" y="1285875"/>
            <a:ext cx="7186612" cy="4840288"/>
          </a:xfrm>
        </p:spPr>
        <p:txBody>
          <a:bodyPr/>
          <a:lstStyle/>
          <a:p>
            <a:pPr algn="just">
              <a:buFont typeface="Arial" charset="0"/>
              <a:buNone/>
            </a:pPr>
            <a:r>
              <a:rPr lang="es-MX" dirty="0" smtClean="0"/>
              <a:t>    Las auditorias administrativas aplicadas a las empresas de acuerdo al programa anual de auditoria fortalecen las acciones de corrección  para alcanzar los objetivos y las metas de la entidad.</a:t>
            </a:r>
          </a:p>
          <a:p>
            <a:pPr>
              <a:buFont typeface="Arial" charset="0"/>
              <a:buNone/>
            </a:pPr>
            <a:endParaRPr lang="es-MX" dirty="0" smtClean="0"/>
          </a:p>
        </p:txBody>
      </p:sp>
      <p:pic>
        <p:nvPicPr>
          <p:cNvPr id="19460" name="8 Imagen" descr="http://images.slideplayer.es/3/1074131/slides/slide_16.jpg"/>
          <p:cNvPicPr>
            <a:picLocks noChangeAspect="1" noChangeArrowheads="1"/>
          </p:cNvPicPr>
          <p:nvPr/>
        </p:nvPicPr>
        <p:blipFill>
          <a:blip r:embed="rId2"/>
          <a:srcRect/>
          <a:stretch>
            <a:fillRect/>
          </a:stretch>
        </p:blipFill>
        <p:spPr bwMode="auto">
          <a:xfrm>
            <a:off x="4500563" y="3857625"/>
            <a:ext cx="4429125" cy="27146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pPr eaLnBrk="1" fontAlgn="auto" hangingPunct="1">
              <a:spcAft>
                <a:spcPts val="0"/>
              </a:spcAft>
              <a:defRPr/>
            </a:pPr>
            <a:r>
              <a:rPr lang="es-ES" dirty="0" smtClean="0">
                <a:latin typeface="Arial" pitchFamily="34" charset="0"/>
                <a:cs typeface="Arial" pitchFamily="34" charset="0"/>
              </a:rPr>
              <a:t>Referencias Bibliográficas</a:t>
            </a:r>
            <a:endParaRPr lang="es-MX" dirty="0">
              <a:latin typeface="Arial" pitchFamily="34" charset="0"/>
              <a:cs typeface="Arial" pitchFamily="34" charset="0"/>
            </a:endParaRPr>
          </a:p>
        </p:txBody>
      </p:sp>
      <p:sp>
        <p:nvSpPr>
          <p:cNvPr id="20483" name="8 Marcador de contenido"/>
          <p:cNvSpPr>
            <a:spLocks noGrp="1"/>
          </p:cNvSpPr>
          <p:nvPr>
            <p:ph idx="1"/>
          </p:nvPr>
        </p:nvSpPr>
        <p:spPr>
          <a:xfrm>
            <a:off x="1643063" y="1357313"/>
            <a:ext cx="7043737" cy="4768850"/>
          </a:xfrm>
        </p:spPr>
        <p:txBody>
          <a:bodyPr/>
          <a:lstStyle/>
          <a:p>
            <a:pPr algn="just" eaLnBrk="1" hangingPunct="1"/>
            <a:r>
              <a:rPr lang="es-MX" sz="2400" dirty="0" smtClean="0"/>
              <a:t>Fernández Arena, J. A.  (1973). La Auditoria Administrativa,  2ª ed., Editorial Diana, México.</a:t>
            </a:r>
          </a:p>
          <a:p>
            <a:pPr algn="just" eaLnBrk="1" hangingPunct="1"/>
            <a:endParaRPr lang="es-ES" sz="2400" dirty="0" smtClean="0"/>
          </a:p>
          <a:p>
            <a:pPr algn="just" eaLnBrk="1" hangingPunct="1"/>
            <a:r>
              <a:rPr lang="es-ES" sz="2400" dirty="0" smtClean="0"/>
              <a:t>Franklin F., Enrique B.  (2002).  Auditoría Administrativa , </a:t>
            </a:r>
            <a:r>
              <a:rPr lang="es-MX" sz="2400" dirty="0" smtClean="0"/>
              <a:t>2ª ed., </a:t>
            </a:r>
            <a:r>
              <a:rPr lang="es-MX" sz="2400" dirty="0" err="1" smtClean="0"/>
              <a:t>Mc.Graw</a:t>
            </a:r>
            <a:r>
              <a:rPr lang="es-MX" sz="2400" dirty="0" smtClean="0"/>
              <a:t> Hill, </a:t>
            </a:r>
            <a:r>
              <a:rPr lang="es-ES" sz="2400" dirty="0" smtClean="0"/>
              <a:t> México. </a:t>
            </a:r>
          </a:p>
          <a:p>
            <a:pPr algn="just" eaLnBrk="1" hangingPunct="1">
              <a:buFont typeface="Arial" charset="0"/>
              <a:buNone/>
            </a:pPr>
            <a:endParaRPr lang="es-ES" sz="2400" dirty="0" smtClean="0"/>
          </a:p>
          <a:p>
            <a:pPr algn="just" eaLnBrk="1" hangingPunct="1"/>
            <a:r>
              <a:rPr lang="es-ES" sz="2400" dirty="0" err="1" smtClean="0"/>
              <a:t>Münch</a:t>
            </a:r>
            <a:r>
              <a:rPr lang="es-ES" sz="2400" dirty="0" smtClean="0"/>
              <a:t> L. y Paredes R. (2015). Consultoría Administrativa. Las ocho claves para el éxito del consultor  Primera ed., Editorial Trillas, México.</a:t>
            </a:r>
          </a:p>
          <a:p>
            <a:pPr eaLnBrk="1" hangingPunct="1"/>
            <a:endParaRPr lang="es-MX" sz="2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idx="1"/>
          </p:nvPr>
        </p:nvSpPr>
        <p:spPr/>
        <p:txBody>
          <a:bodyPr rtlCol="0">
            <a:normAutofit/>
          </a:bodyPr>
          <a:lstStyle/>
          <a:p>
            <a:pPr lvl="1" eaLnBrk="1" fontAlgn="auto" hangingPunct="1">
              <a:spcAft>
                <a:spcPts val="0"/>
              </a:spcAft>
              <a:buFont typeface="Arial" panose="020B0604020202020204" pitchFamily="34" charset="0"/>
              <a:buChar char="–"/>
              <a:defRPr/>
            </a:pPr>
            <a:r>
              <a:rPr lang="es-MX" dirty="0">
                <a:effectLst>
                  <a:outerShdw blurRad="38100" dist="38100" dir="2700000" algn="tl">
                    <a:srgbClr val="000000">
                      <a:alpha val="43137"/>
                    </a:srgbClr>
                  </a:outerShdw>
                </a:effectLst>
                <a:latin typeface="Arial" pitchFamily="34" charset="0"/>
                <a:cs typeface="Arial" pitchFamily="34" charset="0"/>
              </a:rPr>
              <a:t>Área </a:t>
            </a:r>
            <a:r>
              <a:rPr lang="es-MX" dirty="0" smtClean="0">
                <a:effectLst>
                  <a:outerShdw blurRad="38100" dist="38100" dir="2700000" algn="tl">
                    <a:srgbClr val="000000">
                      <a:alpha val="43137"/>
                    </a:srgbClr>
                  </a:outerShdw>
                </a:effectLst>
                <a:latin typeface="Arial" pitchFamily="34" charset="0"/>
                <a:cs typeface="Arial" pitchFamily="34" charset="0"/>
              </a:rPr>
              <a:t>Académica:</a:t>
            </a:r>
            <a:r>
              <a:rPr lang="es-MX" dirty="0" smtClean="0">
                <a:latin typeface="Arial" pitchFamily="34" charset="0"/>
                <a:cs typeface="Arial" pitchFamily="34" charset="0"/>
              </a:rPr>
              <a:t>  Administración</a:t>
            </a:r>
          </a:p>
          <a:p>
            <a:pPr lvl="1" eaLnBrk="1" fontAlgn="auto" hangingPunct="1">
              <a:spcAft>
                <a:spcPts val="0"/>
              </a:spcAft>
              <a:buFont typeface="Arial" panose="020B0604020202020204" pitchFamily="34" charset="0"/>
              <a:buChar char="–"/>
              <a:defRPr/>
            </a:pPr>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eaLnBrk="1" fontAlgn="auto" hangingPunct="1">
              <a:spcAft>
                <a:spcPts val="0"/>
              </a:spcAft>
              <a:buFont typeface="Arial" panose="020B0604020202020204" pitchFamily="34" charset="0"/>
              <a:buChar char="–"/>
              <a:defRPr/>
            </a:pPr>
            <a:r>
              <a:rPr lang="es-MX" dirty="0" smtClean="0">
                <a:effectLst>
                  <a:outerShdw blurRad="38100" dist="38100" dir="2700000" algn="tl">
                    <a:srgbClr val="000000">
                      <a:alpha val="43137"/>
                    </a:srgbClr>
                  </a:outerShdw>
                </a:effectLst>
                <a:latin typeface="Arial" pitchFamily="34" charset="0"/>
                <a:cs typeface="Arial" pitchFamily="34" charset="0"/>
              </a:rPr>
              <a:t>Tema:</a:t>
            </a:r>
            <a:r>
              <a:rPr lang="es-MX" dirty="0" smtClean="0">
                <a:latin typeface="Arial" pitchFamily="34" charset="0"/>
                <a:cs typeface="Arial" pitchFamily="34" charset="0"/>
              </a:rPr>
              <a:t> Auditoria Administrativa; Método  Análisis Factorial.</a:t>
            </a:r>
          </a:p>
          <a:p>
            <a:pPr lvl="1" eaLnBrk="1" fontAlgn="auto" hangingPunct="1">
              <a:spcAft>
                <a:spcPts val="0"/>
              </a:spcAft>
              <a:buFont typeface="Arial" panose="020B0604020202020204" pitchFamily="34" charset="0"/>
              <a:buChar char="–"/>
              <a:defRPr/>
            </a:pPr>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eaLnBrk="1" fontAlgn="auto" hangingPunct="1">
              <a:spcAft>
                <a:spcPts val="0"/>
              </a:spcAft>
              <a:buFont typeface="Arial" panose="020B0604020202020204" pitchFamily="34" charset="0"/>
              <a:buChar char="–"/>
              <a:defRPr/>
            </a:pPr>
            <a:r>
              <a:rPr lang="es-MX" dirty="0" smtClean="0">
                <a:effectLst>
                  <a:outerShdw blurRad="38100" dist="38100" dir="2700000" algn="tl">
                    <a:srgbClr val="000000">
                      <a:alpha val="43137"/>
                    </a:srgbClr>
                  </a:outerShdw>
                </a:effectLst>
                <a:latin typeface="Arial" pitchFamily="34" charset="0"/>
                <a:cs typeface="Arial" pitchFamily="34" charset="0"/>
              </a:rPr>
              <a:t>Profesora:</a:t>
            </a:r>
            <a:r>
              <a:rPr lang="es-MX" dirty="0" smtClean="0">
                <a:latin typeface="Arial" pitchFamily="34" charset="0"/>
                <a:cs typeface="Arial" pitchFamily="34" charset="0"/>
              </a:rPr>
              <a:t> María Isabel Rivera López</a:t>
            </a:r>
          </a:p>
          <a:p>
            <a:pPr lvl="1" eaLnBrk="1" fontAlgn="auto" hangingPunct="1">
              <a:spcAft>
                <a:spcPts val="0"/>
              </a:spcAft>
              <a:buFont typeface="Arial" panose="020B0604020202020204" pitchFamily="34" charset="0"/>
              <a:buChar char="–"/>
              <a:defRPr/>
            </a:pPr>
            <a:endParaRPr lang="es-MX" sz="2000" dirty="0" smtClean="0">
              <a:effectLst>
                <a:outerShdw blurRad="38100" dist="38100" dir="2700000" algn="tl">
                  <a:srgbClr val="000000">
                    <a:alpha val="43137"/>
                  </a:srgbClr>
                </a:outerShdw>
              </a:effectLst>
              <a:latin typeface="Arial" pitchFamily="34" charset="0"/>
              <a:cs typeface="Arial" pitchFamily="34" charset="0"/>
            </a:endParaRPr>
          </a:p>
          <a:p>
            <a:pPr lvl="1" eaLnBrk="1" fontAlgn="auto" hangingPunct="1">
              <a:spcAft>
                <a:spcPts val="0"/>
              </a:spcAft>
              <a:buFont typeface="Arial" panose="020B0604020202020204" pitchFamily="34" charset="0"/>
              <a:buChar char="–"/>
              <a:defRPr/>
            </a:pPr>
            <a:r>
              <a:rPr lang="es-MX" dirty="0" smtClean="0">
                <a:effectLst>
                  <a:outerShdw blurRad="38100" dist="38100" dir="2700000" algn="tl">
                    <a:srgbClr val="000000">
                      <a:alpha val="43137"/>
                    </a:srgbClr>
                  </a:outerShdw>
                </a:effectLst>
                <a:latin typeface="Arial" pitchFamily="34" charset="0"/>
                <a:cs typeface="Arial" pitchFamily="34" charset="0"/>
              </a:rPr>
              <a:t>Periodo:</a:t>
            </a:r>
            <a:r>
              <a:rPr lang="es-MX" dirty="0" smtClean="0">
                <a:latin typeface="Arial" pitchFamily="34" charset="0"/>
                <a:cs typeface="Arial" pitchFamily="34" charset="0"/>
              </a:rPr>
              <a:t> Enero-Junio 2016</a:t>
            </a:r>
            <a:endParaRPr lang="es-MX" sz="2000" dirty="0">
              <a:latin typeface="Arial" pitchFamily="34" charset="0"/>
              <a:cs typeface="Arial" pitchFamily="34" charset="0"/>
            </a:endParaRPr>
          </a:p>
          <a:p>
            <a:pPr eaLnBrk="1" fontAlgn="auto" hangingPunct="1">
              <a:spcAft>
                <a:spcPts val="0"/>
              </a:spcAft>
              <a:buFont typeface="Arial" panose="020B0604020202020204" pitchFamily="34" charset="0"/>
              <a:buChar char="•"/>
              <a:defRPr/>
            </a:pPr>
            <a:endParaRPr lang="es-MX"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MX" dirty="0" smtClean="0"/>
              <a:t>Auditoria Administrativa ; Método Análisis Factorial</a:t>
            </a:r>
            <a:endParaRPr lang="es-MX" dirty="0"/>
          </a:p>
        </p:txBody>
      </p:sp>
      <p:sp>
        <p:nvSpPr>
          <p:cNvPr id="3" name="2 Marcador de contenido"/>
          <p:cNvSpPr>
            <a:spLocks noGrp="1"/>
          </p:cNvSpPr>
          <p:nvPr>
            <p:ph idx="1"/>
          </p:nvPr>
        </p:nvSpPr>
        <p:spPr/>
        <p:txBody>
          <a:bodyPr/>
          <a:lstStyle/>
          <a:p>
            <a:pPr algn="ctr">
              <a:buFont typeface="Arial" charset="0"/>
              <a:buNone/>
              <a:defRPr/>
            </a:pPr>
            <a:r>
              <a:rPr lang="fr-FR" sz="1800" b="1" u="sng" dirty="0" smtClean="0">
                <a:effectLst>
                  <a:outerShdw blurRad="38100" dist="38100" dir="2700000" algn="tl">
                    <a:srgbClr val="000000">
                      <a:alpha val="43137"/>
                    </a:srgbClr>
                  </a:outerShdw>
                </a:effectLst>
                <a:latin typeface="Arial" pitchFamily="34" charset="0"/>
                <a:cs typeface="Arial" pitchFamily="34" charset="0"/>
              </a:rPr>
              <a:t> Abstract:</a:t>
            </a:r>
          </a:p>
          <a:p>
            <a:pPr algn="just">
              <a:lnSpc>
                <a:spcPct val="150000"/>
              </a:lnSpc>
              <a:buFont typeface="Arial" charset="0"/>
              <a:buNone/>
              <a:defRPr/>
            </a:pPr>
            <a:r>
              <a:rPr lang="en-US" sz="1800" dirty="0" smtClean="0"/>
              <a:t>       Audit</a:t>
            </a:r>
            <a:r>
              <a:rPr lang="es-MX" sz="1800" dirty="0" smtClean="0"/>
              <a:t> </a:t>
            </a:r>
            <a:r>
              <a:rPr lang="en-US" sz="1800" dirty="0" smtClean="0"/>
              <a:t>implies</a:t>
            </a:r>
            <a:r>
              <a:rPr lang="es-MX" sz="1800" dirty="0" smtClean="0"/>
              <a:t> </a:t>
            </a:r>
            <a:r>
              <a:rPr lang="en-US" sz="1800" dirty="0" smtClean="0"/>
              <a:t>the</a:t>
            </a:r>
            <a:r>
              <a:rPr lang="es-MX" sz="1800" dirty="0" smtClean="0"/>
              <a:t> </a:t>
            </a:r>
            <a:r>
              <a:rPr lang="en-US" sz="1800" dirty="0" smtClean="0"/>
              <a:t>need</a:t>
            </a:r>
            <a:r>
              <a:rPr lang="es-MX" sz="1800" dirty="0" smtClean="0"/>
              <a:t> </a:t>
            </a:r>
            <a:r>
              <a:rPr lang="en-US" sz="1800" dirty="0" smtClean="0"/>
              <a:t>to</a:t>
            </a:r>
            <a:r>
              <a:rPr lang="es-MX" sz="1800" dirty="0" smtClean="0"/>
              <a:t> </a:t>
            </a:r>
            <a:r>
              <a:rPr lang="en-US" sz="1800" dirty="0" smtClean="0"/>
              <a:t>investigate</a:t>
            </a:r>
            <a:r>
              <a:rPr lang="es-MX" sz="1800" dirty="0" smtClean="0"/>
              <a:t> and look </a:t>
            </a:r>
            <a:r>
              <a:rPr lang="en-US" sz="1800" dirty="0" smtClean="0"/>
              <a:t>for</a:t>
            </a:r>
            <a:r>
              <a:rPr lang="es-MX" sz="1800" dirty="0" smtClean="0"/>
              <a:t> causes and </a:t>
            </a:r>
            <a:r>
              <a:rPr lang="en-US" sz="1800" dirty="0" smtClean="0"/>
              <a:t>effects</a:t>
            </a:r>
            <a:r>
              <a:rPr lang="es-MX" sz="1800" dirty="0" smtClean="0"/>
              <a:t>, </a:t>
            </a:r>
            <a:r>
              <a:rPr lang="en-US" sz="1800" dirty="0" smtClean="0"/>
              <a:t>therefore</a:t>
            </a:r>
            <a:r>
              <a:rPr lang="es-MX" sz="1800" dirty="0" smtClean="0"/>
              <a:t> </a:t>
            </a:r>
            <a:r>
              <a:rPr lang="en-US" sz="1800" dirty="0" smtClean="0"/>
              <a:t>the</a:t>
            </a:r>
            <a:r>
              <a:rPr lang="es-MX" sz="1800" dirty="0" smtClean="0"/>
              <a:t> </a:t>
            </a:r>
            <a:r>
              <a:rPr lang="en-US" sz="1800" dirty="0" smtClean="0"/>
              <a:t>administrative</a:t>
            </a:r>
            <a:r>
              <a:rPr lang="es-MX" sz="1800" dirty="0" smtClean="0"/>
              <a:t> </a:t>
            </a:r>
            <a:r>
              <a:rPr lang="en-US" sz="1800" dirty="0" smtClean="0"/>
              <a:t>audit</a:t>
            </a:r>
            <a:r>
              <a:rPr lang="es-MX" sz="1800" dirty="0" smtClean="0"/>
              <a:t> </a:t>
            </a:r>
            <a:r>
              <a:rPr lang="en-US" sz="1800" dirty="0" smtClean="0"/>
              <a:t>aims</a:t>
            </a:r>
            <a:r>
              <a:rPr lang="es-MX" sz="1800" dirty="0" smtClean="0"/>
              <a:t> </a:t>
            </a:r>
            <a:r>
              <a:rPr lang="en-US" sz="1800" dirty="0" smtClean="0"/>
              <a:t>to</a:t>
            </a:r>
            <a:r>
              <a:rPr lang="es-MX" sz="1800" dirty="0" smtClean="0"/>
              <a:t> </a:t>
            </a:r>
            <a:r>
              <a:rPr lang="en-US" sz="1800" dirty="0" smtClean="0"/>
              <a:t>assess</a:t>
            </a:r>
            <a:r>
              <a:rPr lang="es-MX" sz="1800" dirty="0" smtClean="0"/>
              <a:t> </a:t>
            </a:r>
            <a:r>
              <a:rPr lang="en-US" sz="1800" dirty="0" smtClean="0"/>
              <a:t>the</a:t>
            </a:r>
            <a:r>
              <a:rPr lang="es-MX" sz="1800" dirty="0" smtClean="0"/>
              <a:t> </a:t>
            </a:r>
            <a:r>
              <a:rPr lang="en-US" sz="1800" dirty="0" smtClean="0"/>
              <a:t>activities</a:t>
            </a:r>
            <a:r>
              <a:rPr lang="es-MX" sz="1800" dirty="0" smtClean="0"/>
              <a:t> in </a:t>
            </a:r>
            <a:r>
              <a:rPr lang="en-US" sz="1800" dirty="0" smtClean="0"/>
              <a:t>accordance</a:t>
            </a:r>
            <a:r>
              <a:rPr lang="es-MX" sz="1800" dirty="0" smtClean="0"/>
              <a:t> </a:t>
            </a:r>
            <a:r>
              <a:rPr lang="en-US" sz="1800" dirty="0" smtClean="0"/>
              <a:t>with</a:t>
            </a:r>
            <a:r>
              <a:rPr lang="es-MX" sz="1800" dirty="0" smtClean="0"/>
              <a:t> </a:t>
            </a:r>
            <a:r>
              <a:rPr lang="en-US" sz="1800" dirty="0" smtClean="0"/>
              <a:t>the</a:t>
            </a:r>
            <a:r>
              <a:rPr lang="es-MX" sz="1800" dirty="0" smtClean="0"/>
              <a:t> </a:t>
            </a:r>
            <a:r>
              <a:rPr lang="en-US" sz="1800" dirty="0" smtClean="0"/>
              <a:t>principles</a:t>
            </a:r>
            <a:r>
              <a:rPr lang="es-MX" sz="1800" dirty="0" smtClean="0"/>
              <a:t> of discipline, </a:t>
            </a:r>
            <a:r>
              <a:rPr lang="en-US" sz="1800" dirty="0" smtClean="0"/>
              <a:t>coupled</a:t>
            </a:r>
            <a:r>
              <a:rPr lang="es-MX" sz="1800" dirty="0" smtClean="0"/>
              <a:t> </a:t>
            </a:r>
            <a:r>
              <a:rPr lang="en-US" sz="1800" dirty="0" smtClean="0"/>
              <a:t>with</a:t>
            </a:r>
            <a:r>
              <a:rPr lang="es-MX" sz="1800" dirty="0" smtClean="0"/>
              <a:t> </a:t>
            </a:r>
            <a:r>
              <a:rPr lang="en-US" sz="1800" dirty="0" smtClean="0"/>
              <a:t>this</a:t>
            </a:r>
            <a:r>
              <a:rPr lang="es-MX" sz="1800" dirty="0" smtClean="0"/>
              <a:t> </a:t>
            </a:r>
            <a:r>
              <a:rPr lang="en-US" sz="1800" dirty="0" smtClean="0"/>
              <a:t>cover</a:t>
            </a:r>
            <a:r>
              <a:rPr lang="es-MX" sz="1800" dirty="0" smtClean="0"/>
              <a:t> </a:t>
            </a:r>
            <a:r>
              <a:rPr lang="en-US" sz="1800" dirty="0" smtClean="0"/>
              <a:t>acts</a:t>
            </a:r>
            <a:r>
              <a:rPr lang="es-MX" sz="1800" dirty="0" smtClean="0"/>
              <a:t> </a:t>
            </a:r>
            <a:r>
              <a:rPr lang="en-US" sz="1800" dirty="0" smtClean="0"/>
              <a:t>seeking</a:t>
            </a:r>
            <a:r>
              <a:rPr lang="es-MX" sz="1800" dirty="0" smtClean="0"/>
              <a:t> </a:t>
            </a:r>
            <a:r>
              <a:rPr lang="en-US" sz="1800" dirty="0" smtClean="0"/>
              <a:t>the</a:t>
            </a:r>
            <a:r>
              <a:rPr lang="es-MX" sz="1800" dirty="0" smtClean="0"/>
              <a:t> </a:t>
            </a:r>
            <a:r>
              <a:rPr lang="en-US" sz="1800" dirty="0" smtClean="0"/>
              <a:t>solution</a:t>
            </a:r>
            <a:r>
              <a:rPr lang="es-MX" sz="1800" dirty="0" smtClean="0"/>
              <a:t> </a:t>
            </a:r>
            <a:r>
              <a:rPr lang="en-US" sz="1800" dirty="0" smtClean="0"/>
              <a:t>to</a:t>
            </a:r>
            <a:r>
              <a:rPr lang="es-MX" sz="1800" dirty="0" smtClean="0"/>
              <a:t> </a:t>
            </a:r>
            <a:r>
              <a:rPr lang="en-US" sz="1800" dirty="0" smtClean="0"/>
              <a:t>problems</a:t>
            </a:r>
            <a:r>
              <a:rPr lang="es-MX" sz="1800" dirty="0" smtClean="0"/>
              <a:t> </a:t>
            </a:r>
            <a:r>
              <a:rPr lang="en-US" sz="1800" dirty="0" smtClean="0"/>
              <a:t>arising</a:t>
            </a:r>
            <a:r>
              <a:rPr lang="es-MX" sz="1800" dirty="0" smtClean="0"/>
              <a:t> </a:t>
            </a:r>
            <a:r>
              <a:rPr lang="en-US" sz="1800" dirty="0" smtClean="0"/>
              <a:t>from</a:t>
            </a:r>
            <a:r>
              <a:rPr lang="es-MX" sz="1800" dirty="0" smtClean="0"/>
              <a:t> </a:t>
            </a:r>
            <a:r>
              <a:rPr lang="en-US" sz="1800" dirty="0" smtClean="0"/>
              <a:t>the</a:t>
            </a:r>
            <a:r>
              <a:rPr lang="es-MX" sz="1800" dirty="0" smtClean="0"/>
              <a:t> </a:t>
            </a:r>
            <a:r>
              <a:rPr lang="en-US" sz="1800" dirty="0" smtClean="0"/>
              <a:t>object</a:t>
            </a:r>
            <a:r>
              <a:rPr lang="es-MX" sz="1800" dirty="0" smtClean="0"/>
              <a:t> of </a:t>
            </a:r>
            <a:r>
              <a:rPr lang="en-US" sz="1800" dirty="0" smtClean="0"/>
              <a:t>the</a:t>
            </a:r>
            <a:r>
              <a:rPr lang="es-MX" sz="1800" dirty="0" smtClean="0"/>
              <a:t> </a:t>
            </a:r>
            <a:r>
              <a:rPr lang="en-US" sz="1800" dirty="0" smtClean="0"/>
              <a:t>institution</a:t>
            </a:r>
            <a:r>
              <a:rPr lang="es-MX" sz="1800" dirty="0" smtClean="0"/>
              <a:t>, factor </a:t>
            </a:r>
            <a:r>
              <a:rPr lang="en-US" sz="1800" dirty="0" smtClean="0"/>
              <a:t>analysis</a:t>
            </a:r>
            <a:r>
              <a:rPr lang="es-MX" sz="1800" dirty="0" smtClean="0"/>
              <a:t> </a:t>
            </a:r>
            <a:r>
              <a:rPr lang="en-US" sz="1800" dirty="0" smtClean="0"/>
              <a:t>method</a:t>
            </a:r>
            <a:r>
              <a:rPr lang="es-MX" sz="1800" dirty="0" smtClean="0"/>
              <a:t> </a:t>
            </a:r>
            <a:r>
              <a:rPr lang="en-US" sz="1800" dirty="0" smtClean="0"/>
              <a:t>analyzes</a:t>
            </a:r>
            <a:r>
              <a:rPr lang="es-MX" sz="1800" dirty="0" smtClean="0"/>
              <a:t> ten </a:t>
            </a:r>
            <a:r>
              <a:rPr lang="en-US" sz="1800" dirty="0" smtClean="0"/>
              <a:t>factors</a:t>
            </a:r>
            <a:r>
              <a:rPr lang="es-MX" sz="1800" dirty="0" smtClean="0"/>
              <a:t> </a:t>
            </a:r>
            <a:r>
              <a:rPr lang="en-US" sz="1800" dirty="0" smtClean="0"/>
              <a:t>that</a:t>
            </a:r>
            <a:r>
              <a:rPr lang="es-MX" sz="1800" dirty="0" smtClean="0"/>
              <a:t> </a:t>
            </a:r>
            <a:r>
              <a:rPr lang="en-US" sz="1800" dirty="0" smtClean="0"/>
              <a:t>constitute</a:t>
            </a:r>
            <a:r>
              <a:rPr lang="es-MX" sz="1800" dirty="0" smtClean="0"/>
              <a:t> </a:t>
            </a:r>
            <a:r>
              <a:rPr lang="en-US" sz="1800" dirty="0" smtClean="0"/>
              <a:t>the</a:t>
            </a:r>
            <a:r>
              <a:rPr lang="es-MX" sz="1800" dirty="0" smtClean="0"/>
              <a:t> </a:t>
            </a:r>
            <a:r>
              <a:rPr lang="en-US" sz="1800" dirty="0" smtClean="0"/>
              <a:t>company</a:t>
            </a:r>
            <a:r>
              <a:rPr lang="es-MX" sz="1800" dirty="0" smtClean="0"/>
              <a:t> </a:t>
            </a:r>
            <a:r>
              <a:rPr lang="en-US" sz="1800" dirty="0" smtClean="0"/>
              <a:t>especially</a:t>
            </a:r>
            <a:r>
              <a:rPr lang="es-MX" sz="1800" dirty="0" smtClean="0"/>
              <a:t> industrial </a:t>
            </a:r>
            <a:r>
              <a:rPr lang="en-US" sz="1800" dirty="0" smtClean="0"/>
              <a:t>kind</a:t>
            </a:r>
            <a:r>
              <a:rPr lang="es-MX" sz="1800" dirty="0" smtClean="0"/>
              <a:t>. </a:t>
            </a:r>
            <a:r>
              <a:rPr lang="en-US" sz="1800" dirty="0" smtClean="0"/>
              <a:t>The</a:t>
            </a:r>
            <a:r>
              <a:rPr lang="es-MX" sz="1800" dirty="0" smtClean="0"/>
              <a:t> general </a:t>
            </a:r>
            <a:r>
              <a:rPr lang="en-US" sz="1800" dirty="0" smtClean="0"/>
              <a:t>outline</a:t>
            </a:r>
            <a:r>
              <a:rPr lang="es-MX" sz="1800" dirty="0" smtClean="0"/>
              <a:t> </a:t>
            </a:r>
            <a:r>
              <a:rPr lang="es-MX" sz="1800" dirty="0" smtClean="0"/>
              <a:t>is</a:t>
            </a:r>
            <a:r>
              <a:rPr lang="es-MX" sz="1800" dirty="0" smtClean="0"/>
              <a:t> </a:t>
            </a:r>
            <a:r>
              <a:rPr lang="en-US" sz="1800" dirty="0" smtClean="0"/>
              <a:t>formed</a:t>
            </a:r>
            <a:r>
              <a:rPr lang="es-MX" sz="1800" dirty="0" smtClean="0"/>
              <a:t> </a:t>
            </a:r>
            <a:r>
              <a:rPr lang="en-US" sz="1800" dirty="0" smtClean="0"/>
              <a:t>by</a:t>
            </a:r>
            <a:r>
              <a:rPr lang="es-MX" sz="1800" dirty="0" smtClean="0"/>
              <a:t>: </a:t>
            </a:r>
            <a:r>
              <a:rPr lang="en-US" sz="1800" dirty="0" smtClean="0"/>
              <a:t>Environment</a:t>
            </a:r>
            <a:r>
              <a:rPr lang="es-MX" sz="1800" dirty="0" smtClean="0"/>
              <a:t>, </a:t>
            </a:r>
            <a:r>
              <a:rPr lang="en-US" sz="1800" dirty="0" smtClean="0"/>
              <a:t>Politics</a:t>
            </a:r>
            <a:r>
              <a:rPr lang="es-MX" sz="1800" dirty="0" smtClean="0"/>
              <a:t> and </a:t>
            </a:r>
            <a:r>
              <a:rPr lang="en-US" sz="1800" dirty="0" smtClean="0"/>
              <a:t>direction</a:t>
            </a:r>
            <a:r>
              <a:rPr lang="es-MX" sz="1800" dirty="0" smtClean="0"/>
              <a:t>, </a:t>
            </a:r>
            <a:r>
              <a:rPr lang="en-US" sz="1800" dirty="0" smtClean="0"/>
              <a:t>products</a:t>
            </a:r>
            <a:r>
              <a:rPr lang="es-MX" sz="1800" dirty="0" smtClean="0"/>
              <a:t> and </a:t>
            </a:r>
            <a:r>
              <a:rPr lang="en-US" sz="1800" dirty="0" smtClean="0"/>
              <a:t>processes</a:t>
            </a:r>
            <a:r>
              <a:rPr lang="es-MX" sz="1800" dirty="0" smtClean="0"/>
              <a:t>, </a:t>
            </a:r>
            <a:r>
              <a:rPr lang="en-US" sz="1800" dirty="0" smtClean="0"/>
              <a:t>financing</a:t>
            </a:r>
            <a:r>
              <a:rPr lang="es-MX" sz="1800" dirty="0" smtClean="0"/>
              <a:t>, </a:t>
            </a:r>
            <a:r>
              <a:rPr lang="en-US" sz="1800" dirty="0" smtClean="0"/>
              <a:t>production</a:t>
            </a:r>
            <a:r>
              <a:rPr lang="es-MX" sz="1800" dirty="0" smtClean="0"/>
              <a:t> </a:t>
            </a:r>
            <a:r>
              <a:rPr lang="en-US" sz="1800" dirty="0" smtClean="0"/>
              <a:t>equipment</a:t>
            </a:r>
            <a:r>
              <a:rPr lang="es-MX" sz="1800" dirty="0" smtClean="0"/>
              <a:t>, labor, </a:t>
            </a:r>
            <a:r>
              <a:rPr lang="en-US" sz="1800" dirty="0" smtClean="0"/>
              <a:t>supplies</a:t>
            </a:r>
            <a:r>
              <a:rPr lang="es-MX" sz="1800" dirty="0" smtClean="0"/>
              <a:t>, </a:t>
            </a:r>
            <a:r>
              <a:rPr lang="en-US" sz="1800" dirty="0" smtClean="0"/>
              <a:t>productive</a:t>
            </a:r>
            <a:r>
              <a:rPr lang="es-MX" sz="1800" dirty="0" smtClean="0"/>
              <a:t> </a:t>
            </a:r>
            <a:r>
              <a:rPr lang="en-US" sz="1800" dirty="0" smtClean="0"/>
              <a:t>Activity</a:t>
            </a:r>
            <a:r>
              <a:rPr lang="es-MX" sz="1800" dirty="0" smtClean="0"/>
              <a:t>, Marketing, </a:t>
            </a:r>
            <a:r>
              <a:rPr lang="en-US" sz="1800" dirty="0" smtClean="0"/>
              <a:t>Accounting</a:t>
            </a:r>
            <a:r>
              <a:rPr lang="es-MX" sz="1800" dirty="0" smtClean="0"/>
              <a:t> and </a:t>
            </a:r>
            <a:r>
              <a:rPr lang="en-US" sz="1800" dirty="0" smtClean="0"/>
              <a:t>Statistics</a:t>
            </a:r>
            <a:r>
              <a:rPr lang="es-MX" sz="1800" dirty="0" smtClean="0"/>
              <a:t>.</a:t>
            </a:r>
          </a:p>
          <a:p>
            <a:pPr algn="just">
              <a:lnSpc>
                <a:spcPct val="150000"/>
              </a:lnSpc>
              <a:buFont typeface="Arial" charset="0"/>
              <a:buNone/>
              <a:defRPr/>
            </a:pPr>
            <a:r>
              <a:rPr lang="fr-FR" sz="1800" b="1" dirty="0" smtClean="0">
                <a:effectLst>
                  <a:outerShdw blurRad="38100" dist="38100" dir="2700000" algn="tl">
                    <a:srgbClr val="000000">
                      <a:alpha val="43137"/>
                    </a:srgbClr>
                  </a:outerShdw>
                </a:effectLst>
                <a:latin typeface="Arial" pitchFamily="34" charset="0"/>
                <a:cs typeface="Arial" pitchFamily="34" charset="0"/>
              </a:rPr>
              <a:t>      </a:t>
            </a:r>
            <a:r>
              <a:rPr lang="fr-FR" sz="1800" b="1" u="sng" dirty="0" smtClean="0">
                <a:effectLst>
                  <a:outerShdw blurRad="38100" dist="38100" dir="2700000" algn="tl">
                    <a:srgbClr val="000000">
                      <a:alpha val="43137"/>
                    </a:srgbClr>
                  </a:outerShdw>
                </a:effectLst>
                <a:latin typeface="Arial" pitchFamily="34" charset="0"/>
                <a:cs typeface="Arial" pitchFamily="34" charset="0"/>
              </a:rPr>
              <a:t>Keywords</a:t>
            </a:r>
            <a:r>
              <a:rPr lang="fr-FR" sz="1800" b="1" dirty="0" smtClean="0">
                <a:effectLst>
                  <a:outerShdw blurRad="38100" dist="38100" dir="2700000" algn="tl">
                    <a:srgbClr val="000000">
                      <a:alpha val="43137"/>
                    </a:srgbClr>
                  </a:outerShdw>
                </a:effectLst>
                <a:latin typeface="Arial" pitchFamily="34" charset="0"/>
                <a:cs typeface="Arial" pitchFamily="34" charset="0"/>
              </a:rPr>
              <a:t>:</a:t>
            </a:r>
            <a:r>
              <a:rPr lang="fr-FR" sz="1800" dirty="0" smtClean="0">
                <a:latin typeface="Arial" pitchFamily="34" charset="0"/>
                <a:cs typeface="Arial" pitchFamily="34" charset="0"/>
              </a:rPr>
              <a:t> </a:t>
            </a:r>
            <a:r>
              <a:rPr lang="es-MX" sz="1800" dirty="0" smtClean="0"/>
              <a:t>Management </a:t>
            </a:r>
            <a:r>
              <a:rPr lang="en-US" sz="1800" dirty="0" smtClean="0"/>
              <a:t>Audit</a:t>
            </a:r>
            <a:r>
              <a:rPr lang="es-MX" sz="1800" dirty="0" smtClean="0"/>
              <a:t>, Factorial </a:t>
            </a:r>
            <a:r>
              <a:rPr lang="en-US" sz="1800" dirty="0" smtClean="0"/>
              <a:t>Analysis.</a:t>
            </a:r>
          </a:p>
          <a:p>
            <a:pPr algn="just">
              <a:lnSpc>
                <a:spcPct val="150000"/>
              </a:lnSpc>
              <a:buFont typeface="Arial" charset="0"/>
              <a:buNone/>
              <a:defRPr/>
            </a:pPr>
            <a:r>
              <a:rPr lang="es-MX" sz="1800" dirty="0" smtClean="0"/>
              <a:t/>
            </a:r>
            <a:br>
              <a:rPr lang="es-MX" sz="1800" dirty="0" smtClean="0"/>
            </a:br>
            <a:endParaRPr lang="es-MX"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1714500" y="0"/>
            <a:ext cx="6994525" cy="1011238"/>
          </a:xfrm>
        </p:spPr>
        <p:txBody>
          <a:bodyPr/>
          <a:lstStyle/>
          <a:p>
            <a:pPr eaLnBrk="1" fontAlgn="auto" hangingPunct="1">
              <a:spcAft>
                <a:spcPts val="0"/>
              </a:spcAft>
              <a:defRPr/>
            </a:pPr>
            <a:r>
              <a:rPr lang="es-ES" dirty="0" smtClean="0"/>
              <a:t> La Auditoria Administrativa</a:t>
            </a:r>
            <a:endParaRPr lang="es-MX" dirty="0">
              <a:latin typeface="Arial" pitchFamily="34" charset="0"/>
              <a:cs typeface="Arial" pitchFamily="34" charset="0"/>
            </a:endParaRPr>
          </a:p>
        </p:txBody>
      </p:sp>
      <p:sp>
        <p:nvSpPr>
          <p:cNvPr id="5123" name="8 Marcador de contenido"/>
          <p:cNvSpPr>
            <a:spLocks noGrp="1"/>
          </p:cNvSpPr>
          <p:nvPr>
            <p:ph idx="1"/>
          </p:nvPr>
        </p:nvSpPr>
        <p:spPr>
          <a:xfrm>
            <a:off x="1571625" y="928688"/>
            <a:ext cx="7329488" cy="5286375"/>
          </a:xfrm>
        </p:spPr>
        <p:txBody>
          <a:bodyPr/>
          <a:lstStyle/>
          <a:p>
            <a:pPr algn="just" eaLnBrk="1" hangingPunct="1">
              <a:buFont typeface="Arial" charset="0"/>
              <a:buNone/>
            </a:pPr>
            <a:r>
              <a:rPr lang="es-MX" dirty="0" smtClean="0">
                <a:solidFill>
                  <a:schemeClr val="tx1"/>
                </a:solidFill>
              </a:rPr>
              <a:t>  </a:t>
            </a:r>
            <a:r>
              <a:rPr lang="es-MX" dirty="0" smtClean="0"/>
              <a:t>  Es el proceso de verificar el cumplimiento de los planes, programas, reglamentaciones  y normas, mediante la aplicación de indicadores, con objeto de detectar las desviaciones y mejorar las operaciones. </a:t>
            </a:r>
          </a:p>
          <a:p>
            <a:pPr eaLnBrk="1" hangingPunct="1"/>
            <a:endParaRPr lang="es-MX" dirty="0" smtClean="0">
              <a:latin typeface="Arial" charset="0"/>
              <a:cs typeface="Arial" charset="0"/>
            </a:endParaRPr>
          </a:p>
        </p:txBody>
      </p:sp>
      <p:pic>
        <p:nvPicPr>
          <p:cNvPr id="5124" name="4 Imagen" descr="http://3.bp.blogspot.com/-5x0iq76p3ww/T8uMnEwDVDI/AAAAAAAAB8M/utrrk0fYWVU/s1600/web-design-auditoria+de+gestion+o+auditoria+administrativa.jpg"/>
          <p:cNvPicPr>
            <a:picLocks noChangeAspect="1" noChangeArrowheads="1"/>
          </p:cNvPicPr>
          <p:nvPr/>
        </p:nvPicPr>
        <p:blipFill>
          <a:blip r:embed="rId2"/>
          <a:srcRect/>
          <a:stretch>
            <a:fillRect/>
          </a:stretch>
        </p:blipFill>
        <p:spPr bwMode="auto">
          <a:xfrm>
            <a:off x="2000250" y="4071938"/>
            <a:ext cx="5643563"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714500" y="274638"/>
            <a:ext cx="6972300" cy="939800"/>
          </a:xfrm>
        </p:spPr>
        <p:txBody>
          <a:bodyPr/>
          <a:lstStyle/>
          <a:p>
            <a:pPr>
              <a:defRPr/>
            </a:pPr>
            <a:r>
              <a:rPr lang="es-MX" dirty="0" smtClean="0"/>
              <a:t>La Auditoria Administrativa</a:t>
            </a:r>
            <a:endParaRPr lang="es-MX" dirty="0"/>
          </a:p>
        </p:txBody>
      </p:sp>
      <p:sp>
        <p:nvSpPr>
          <p:cNvPr id="6147" name="2 Marcador de contenido"/>
          <p:cNvSpPr>
            <a:spLocks noGrp="1"/>
          </p:cNvSpPr>
          <p:nvPr>
            <p:ph idx="1"/>
          </p:nvPr>
        </p:nvSpPr>
        <p:spPr>
          <a:xfrm>
            <a:off x="1214438" y="1143000"/>
            <a:ext cx="7643812" cy="5357813"/>
          </a:xfrm>
        </p:spPr>
        <p:txBody>
          <a:bodyPr/>
          <a:lstStyle/>
          <a:p>
            <a:pPr algn="just" eaLnBrk="1" hangingPunct="1">
              <a:buFont typeface="Arial" charset="0"/>
              <a:buNone/>
            </a:pPr>
            <a:r>
              <a:rPr lang="es-MX" dirty="0" smtClean="0"/>
              <a:t>   Forma parte del proceso de evaluación y control de gestión,  y debe realizarse en forma periódica en las organizaciones con la finalidad de verificar el cumplimento de las normas, los estándares, los procesos y las reglas, además de evitar posibles fallas en el control interno y malversación de fondos.</a:t>
            </a:r>
          </a:p>
          <a:p>
            <a:pPr eaLnBrk="1" hangingPunct="1">
              <a:buFont typeface="Arial" charset="0"/>
              <a:buNone/>
            </a:pPr>
            <a:endParaRPr lang="es-MX" dirty="0" smtClean="0"/>
          </a:p>
        </p:txBody>
      </p:sp>
      <p:pic>
        <p:nvPicPr>
          <p:cNvPr id="6148" name="5 Imagen" descr="http://www.aulafacil.com/uploads/cursos/3406/editor/cooperate-437511_640.es.jpg"/>
          <p:cNvPicPr>
            <a:picLocks noChangeAspect="1" noChangeArrowheads="1"/>
          </p:cNvPicPr>
          <p:nvPr/>
        </p:nvPicPr>
        <p:blipFill>
          <a:blip r:embed="rId2"/>
          <a:srcRect l="11870" t="20433" r="16331" b="15144"/>
          <a:stretch>
            <a:fillRect/>
          </a:stretch>
        </p:blipFill>
        <p:spPr bwMode="auto">
          <a:xfrm>
            <a:off x="4214813" y="4572000"/>
            <a:ext cx="4729162" cy="205263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MX" dirty="0" smtClean="0"/>
              <a:t>Auditoria Administrativa ; Método Análisis Factorial</a:t>
            </a:r>
            <a:endParaRPr lang="es-MX" dirty="0"/>
          </a:p>
        </p:txBody>
      </p:sp>
      <p:sp>
        <p:nvSpPr>
          <p:cNvPr id="7171" name="6 Marcador de contenido"/>
          <p:cNvSpPr>
            <a:spLocks noGrp="1"/>
          </p:cNvSpPr>
          <p:nvPr>
            <p:ph idx="1"/>
          </p:nvPr>
        </p:nvSpPr>
        <p:spPr/>
        <p:txBody>
          <a:bodyPr/>
          <a:lstStyle/>
          <a:p>
            <a:pPr algn="just" eaLnBrk="1" hangingPunct="1">
              <a:buFont typeface="Arial" charset="0"/>
              <a:buNone/>
            </a:pPr>
            <a:r>
              <a:rPr lang="es-MX" dirty="0" smtClean="0"/>
              <a:t>Etapas de la Metodología </a:t>
            </a:r>
          </a:p>
          <a:p>
            <a:pPr algn="just" eaLnBrk="1" hangingPunct="1">
              <a:buFont typeface="Arial" charset="0"/>
              <a:buNone/>
            </a:pPr>
            <a:r>
              <a:rPr lang="es-MX" dirty="0" smtClean="0"/>
              <a:t>1. Planear la investigación.</a:t>
            </a:r>
          </a:p>
          <a:p>
            <a:pPr algn="just" eaLnBrk="1" hangingPunct="1">
              <a:buFont typeface="Arial" charset="0"/>
              <a:buNone/>
            </a:pPr>
            <a:r>
              <a:rPr lang="es-MX" dirty="0" smtClean="0"/>
              <a:t>2. Analizar el Problema.</a:t>
            </a:r>
          </a:p>
          <a:p>
            <a:pPr algn="just" eaLnBrk="1" hangingPunct="1">
              <a:buFont typeface="Arial" charset="0"/>
              <a:buNone/>
            </a:pPr>
            <a:r>
              <a:rPr lang="es-MX" dirty="0" smtClean="0"/>
              <a:t>3. Examinar cada factor.</a:t>
            </a:r>
          </a:p>
          <a:p>
            <a:pPr algn="just" eaLnBrk="1" hangingPunct="1">
              <a:buFont typeface="Arial" charset="0"/>
              <a:buNone/>
            </a:pPr>
            <a:r>
              <a:rPr lang="es-MX" dirty="0" smtClean="0"/>
              <a:t>4. Diagnóstico.</a:t>
            </a:r>
          </a:p>
          <a:p>
            <a:pPr algn="just" eaLnBrk="1" hangingPunct="1">
              <a:buFont typeface="Arial" charset="0"/>
              <a:buNone/>
            </a:pPr>
            <a:r>
              <a:rPr lang="es-MX" dirty="0" smtClean="0"/>
              <a:t>5.- Informe.</a:t>
            </a:r>
          </a:p>
          <a:p>
            <a:endParaRPr lang="es-MX" dirty="0" smtClean="0"/>
          </a:p>
        </p:txBody>
      </p:sp>
      <p:pic>
        <p:nvPicPr>
          <p:cNvPr id="7172" name="7 Imagen" descr="http://lcakb5.wikispaces.com/file/view/Image21.gif/265316058/283x226/Image21.gif"/>
          <p:cNvPicPr>
            <a:picLocks noChangeAspect="1" noChangeArrowheads="1"/>
          </p:cNvPicPr>
          <p:nvPr/>
        </p:nvPicPr>
        <p:blipFill>
          <a:blip r:embed="rId2"/>
          <a:srcRect/>
          <a:stretch>
            <a:fillRect/>
          </a:stretch>
        </p:blipFill>
        <p:spPr bwMode="auto">
          <a:xfrm>
            <a:off x="5072063" y="2786063"/>
            <a:ext cx="3857625" cy="37242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lstStyle/>
          <a:p>
            <a:pPr>
              <a:defRPr/>
            </a:pPr>
            <a:r>
              <a:rPr lang="es-MX" dirty="0" smtClean="0"/>
              <a:t>Etapas de la Metodología </a:t>
            </a:r>
            <a:endParaRPr lang="es-MX" dirty="0"/>
          </a:p>
        </p:txBody>
      </p:sp>
      <p:sp>
        <p:nvSpPr>
          <p:cNvPr id="8195" name="2 Marcador de contenido"/>
          <p:cNvSpPr>
            <a:spLocks noGrp="1"/>
          </p:cNvSpPr>
          <p:nvPr>
            <p:ph sz="half" idx="1"/>
          </p:nvPr>
        </p:nvSpPr>
        <p:spPr>
          <a:xfrm>
            <a:off x="1476375" y="1571625"/>
            <a:ext cx="3738563" cy="4554538"/>
          </a:xfrm>
        </p:spPr>
        <p:txBody>
          <a:bodyPr/>
          <a:lstStyle/>
          <a:p>
            <a:pPr>
              <a:buFont typeface="Arial" charset="0"/>
              <a:buNone/>
            </a:pPr>
            <a:r>
              <a:rPr lang="es-MX" sz="3200" b="1" dirty="0" smtClean="0"/>
              <a:t> 1.  Planear la investigación</a:t>
            </a:r>
            <a:endParaRPr lang="es-MX" sz="3200" dirty="0" smtClean="0"/>
          </a:p>
          <a:p>
            <a:pPr>
              <a:buFont typeface="Arial" charset="0"/>
              <a:buNone/>
            </a:pPr>
            <a:endParaRPr lang="es-MX" sz="3200" dirty="0" smtClean="0"/>
          </a:p>
        </p:txBody>
      </p:sp>
      <p:sp>
        <p:nvSpPr>
          <p:cNvPr id="8196" name="9 Marcador de contenido"/>
          <p:cNvSpPr>
            <a:spLocks noGrp="1"/>
          </p:cNvSpPr>
          <p:nvPr>
            <p:ph sz="half" idx="2"/>
          </p:nvPr>
        </p:nvSpPr>
        <p:spPr>
          <a:xfrm>
            <a:off x="5072063" y="1857375"/>
            <a:ext cx="3857625" cy="4572000"/>
          </a:xfrm>
        </p:spPr>
        <p:txBody>
          <a:bodyPr/>
          <a:lstStyle/>
          <a:p>
            <a:pPr algn="just">
              <a:buFont typeface="Arial" charset="0"/>
              <a:buNone/>
            </a:pPr>
            <a:r>
              <a:rPr lang="es-MX" dirty="0" smtClean="0"/>
              <a:t>    Se define el propósito final, determinando el tiempo disponible, planear el volumen de trabajo, determinar los medios de investigación, obtener la autorización necesaria.</a:t>
            </a:r>
          </a:p>
        </p:txBody>
      </p:sp>
      <p:pic>
        <p:nvPicPr>
          <p:cNvPr id="8197" name="10 Imagen" descr="Resultado de imagen para auditoria administrativa recopilacion de analisis de información"/>
          <p:cNvPicPr>
            <a:picLocks noChangeAspect="1" noChangeArrowheads="1"/>
          </p:cNvPicPr>
          <p:nvPr/>
        </p:nvPicPr>
        <p:blipFill>
          <a:blip r:embed="rId2"/>
          <a:srcRect/>
          <a:stretch>
            <a:fillRect/>
          </a:stretch>
        </p:blipFill>
        <p:spPr bwMode="auto">
          <a:xfrm>
            <a:off x="1357313" y="2714625"/>
            <a:ext cx="3571875" cy="38576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defRPr/>
            </a:pPr>
            <a:r>
              <a:rPr lang="es-MX" dirty="0" smtClean="0"/>
              <a:t>Etapas de la Metodología </a:t>
            </a:r>
            <a:endParaRPr lang="es-MX" dirty="0"/>
          </a:p>
        </p:txBody>
      </p:sp>
      <p:sp>
        <p:nvSpPr>
          <p:cNvPr id="9219" name="2 Marcador de contenido"/>
          <p:cNvSpPr>
            <a:spLocks noGrp="1"/>
          </p:cNvSpPr>
          <p:nvPr>
            <p:ph sz="half" idx="1"/>
          </p:nvPr>
        </p:nvSpPr>
        <p:spPr>
          <a:xfrm>
            <a:off x="1476374" y="1143000"/>
            <a:ext cx="6667525" cy="4983163"/>
          </a:xfrm>
        </p:spPr>
        <p:txBody>
          <a:bodyPr/>
          <a:lstStyle/>
          <a:p>
            <a:pPr algn="just" eaLnBrk="1" hangingPunct="1">
              <a:buFont typeface="Arial" charset="0"/>
              <a:buNone/>
            </a:pPr>
            <a:r>
              <a:rPr lang="es-MX" sz="3200" dirty="0" smtClean="0"/>
              <a:t>       </a:t>
            </a:r>
            <a:r>
              <a:rPr lang="es-MX" sz="3200" b="1" dirty="0" smtClean="0"/>
              <a:t>2.  Analizar el Problema</a:t>
            </a:r>
            <a:endParaRPr lang="es-MX" dirty="0" smtClean="0"/>
          </a:p>
          <a:p>
            <a:pPr eaLnBrk="1" hangingPunct="1"/>
            <a:endParaRPr lang="es-MX" dirty="0" smtClean="0"/>
          </a:p>
        </p:txBody>
      </p:sp>
      <p:sp>
        <p:nvSpPr>
          <p:cNvPr id="9220" name="3 Marcador de contenido"/>
          <p:cNvSpPr>
            <a:spLocks noGrp="1"/>
          </p:cNvSpPr>
          <p:nvPr>
            <p:ph sz="half" idx="2"/>
          </p:nvPr>
        </p:nvSpPr>
        <p:spPr>
          <a:xfrm>
            <a:off x="5072063" y="1600200"/>
            <a:ext cx="3857625" cy="4525963"/>
          </a:xfrm>
        </p:spPr>
        <p:txBody>
          <a:bodyPr/>
          <a:lstStyle/>
          <a:p>
            <a:r>
              <a:rPr lang="es-MX" dirty="0" smtClean="0"/>
              <a:t>Se procede a definir el objeto de la investigación, se determinan los factores pertinentes,  averiguar las funciones de cada factor, recopilar la información necesaria y verificarla.</a:t>
            </a:r>
          </a:p>
        </p:txBody>
      </p:sp>
      <p:pic>
        <p:nvPicPr>
          <p:cNvPr id="9221" name="4 Imagen" descr="http://www.grupocofrhes.com.mx/app/download/10846576877/audi+adminis.jpg?t=1449777556"/>
          <p:cNvPicPr>
            <a:picLocks noChangeAspect="1" noChangeArrowheads="1"/>
          </p:cNvPicPr>
          <p:nvPr/>
        </p:nvPicPr>
        <p:blipFill>
          <a:blip r:embed="rId2"/>
          <a:srcRect/>
          <a:stretch>
            <a:fillRect/>
          </a:stretch>
        </p:blipFill>
        <p:spPr bwMode="auto">
          <a:xfrm>
            <a:off x="1428750" y="2143125"/>
            <a:ext cx="3500438" cy="44291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857375" y="274638"/>
            <a:ext cx="6829425" cy="796925"/>
          </a:xfrm>
        </p:spPr>
        <p:txBody>
          <a:bodyPr/>
          <a:lstStyle/>
          <a:p>
            <a:pPr>
              <a:defRPr/>
            </a:pPr>
            <a:r>
              <a:rPr lang="es-MX" dirty="0" smtClean="0"/>
              <a:t>Etapas de la Metodología </a:t>
            </a:r>
            <a:endParaRPr lang="es-MX" dirty="0"/>
          </a:p>
        </p:txBody>
      </p:sp>
      <p:sp>
        <p:nvSpPr>
          <p:cNvPr id="10243" name="2 Marcador de contenido"/>
          <p:cNvSpPr>
            <a:spLocks noGrp="1"/>
          </p:cNvSpPr>
          <p:nvPr>
            <p:ph sz="half" idx="1"/>
          </p:nvPr>
        </p:nvSpPr>
        <p:spPr>
          <a:xfrm>
            <a:off x="1476374" y="1143000"/>
            <a:ext cx="7667625" cy="4983163"/>
          </a:xfrm>
        </p:spPr>
        <p:txBody>
          <a:bodyPr/>
          <a:lstStyle/>
          <a:p>
            <a:pPr algn="just" eaLnBrk="1" hangingPunct="1">
              <a:buFont typeface="Arial" charset="0"/>
              <a:buNone/>
            </a:pPr>
            <a:r>
              <a:rPr lang="es-MX" sz="3200" dirty="0" smtClean="0"/>
              <a:t> </a:t>
            </a:r>
            <a:r>
              <a:rPr lang="es-MX" sz="3200" b="1" dirty="0" smtClean="0"/>
              <a:t>3. Examinar cada factor</a:t>
            </a:r>
            <a:endParaRPr lang="es-MX" b="1" dirty="0" smtClean="0"/>
          </a:p>
          <a:p>
            <a:pPr eaLnBrk="1" hangingPunct="1">
              <a:buFont typeface="Arial" charset="0"/>
              <a:buNone/>
            </a:pPr>
            <a:endParaRPr lang="es-MX" dirty="0" smtClean="0"/>
          </a:p>
        </p:txBody>
      </p:sp>
      <p:sp>
        <p:nvSpPr>
          <p:cNvPr id="10244" name="3 Marcador de contenido"/>
          <p:cNvSpPr>
            <a:spLocks noGrp="1"/>
          </p:cNvSpPr>
          <p:nvPr>
            <p:ph sz="half" idx="2"/>
          </p:nvPr>
        </p:nvSpPr>
        <p:spPr>
          <a:xfrm>
            <a:off x="4643468" y="1928838"/>
            <a:ext cx="4214812" cy="5214938"/>
          </a:xfrm>
        </p:spPr>
        <p:txBody>
          <a:bodyPr/>
          <a:lstStyle/>
          <a:p>
            <a:pPr algn="just">
              <a:buFont typeface="Arial" charset="0"/>
              <a:buNone/>
            </a:pPr>
            <a:r>
              <a:rPr lang="es-MX" dirty="0" smtClean="0"/>
              <a:t>    Determinar el grado de concordancia de la operación de cada factor con las funciones asignadas, identificar que elementos del factor están estimulando la operación, conocer los objetivos que deberían lograrse en cada factor.</a:t>
            </a:r>
          </a:p>
        </p:txBody>
      </p:sp>
      <p:pic>
        <p:nvPicPr>
          <p:cNvPr id="10245" name="4 Imagen" descr="https://paulinasalles.files.wordpress.com/2015/04/tests.gif"/>
          <p:cNvPicPr>
            <a:picLocks noChangeAspect="1" noChangeArrowheads="1"/>
          </p:cNvPicPr>
          <p:nvPr/>
        </p:nvPicPr>
        <p:blipFill>
          <a:blip r:embed="rId2"/>
          <a:srcRect/>
          <a:stretch>
            <a:fillRect/>
          </a:stretch>
        </p:blipFill>
        <p:spPr bwMode="auto">
          <a:xfrm>
            <a:off x="1214438" y="2143125"/>
            <a:ext cx="3286125" cy="39290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1379</TotalTime>
  <Words>950</Words>
  <Application>Microsoft Office PowerPoint</Application>
  <PresentationFormat>Presentación en pantalla (4:3)</PresentationFormat>
  <Paragraphs>87</Paragraphs>
  <Slides>19</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Berlin Sans FB</vt:lpstr>
      <vt:lpstr>Calibri</vt:lpstr>
      <vt:lpstr>Tema de Office</vt:lpstr>
      <vt:lpstr>UNIVERSIDAD AUTÓNOMA DEL ESTADO DE HIDALGO</vt:lpstr>
      <vt:lpstr>Presentación de PowerPoint</vt:lpstr>
      <vt:lpstr>Auditoria Administrativa ; Método Análisis Factorial</vt:lpstr>
      <vt:lpstr> La Auditoria Administrativa</vt:lpstr>
      <vt:lpstr>La Auditoria Administrativa</vt:lpstr>
      <vt:lpstr>Auditoria Administrativa ; Método Análisis Factorial</vt:lpstr>
      <vt:lpstr>Etapas de la Metodología </vt:lpstr>
      <vt:lpstr>Etapas de la Metodología </vt:lpstr>
      <vt:lpstr>Etapas de la Metodología </vt:lpstr>
      <vt:lpstr>Etapas de la Metodología </vt:lpstr>
      <vt:lpstr>Etapas de la Metodología </vt:lpstr>
      <vt:lpstr>Etapas de la Metodología </vt:lpstr>
      <vt:lpstr> Diez  Factores a evaluar </vt:lpstr>
      <vt:lpstr>Diez  Factores a evaluar </vt:lpstr>
      <vt:lpstr>Diez  Factores a evaluar </vt:lpstr>
      <vt:lpstr>Diez  Factores a evaluar </vt:lpstr>
      <vt:lpstr>Diez  Factores a evaluar </vt:lpstr>
      <vt:lpstr>Auditoria Administrativa ; Método Análisis Factorial</vt:lpstr>
      <vt:lpstr>Referencias Bibliográficas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uaeh</dc:creator>
  <cp:lastModifiedBy>Full name</cp:lastModifiedBy>
  <cp:revision>140</cp:revision>
  <dcterms:created xsi:type="dcterms:W3CDTF">2014-12-12T16:57:31Z</dcterms:created>
  <dcterms:modified xsi:type="dcterms:W3CDTF">2016-05-16T13:51:45Z</dcterms:modified>
</cp:coreProperties>
</file>