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4" r:id="rId4"/>
    <p:sldId id="260" r:id="rId5"/>
    <p:sldId id="258" r:id="rId6"/>
    <p:sldId id="270" r:id="rId7"/>
    <p:sldId id="263" r:id="rId8"/>
    <p:sldId id="271" r:id="rId9"/>
    <p:sldId id="264" r:id="rId10"/>
    <p:sldId id="272" r:id="rId11"/>
    <p:sldId id="265" r:id="rId12"/>
    <p:sldId id="275" r:id="rId13"/>
    <p:sldId id="267" r:id="rId14"/>
    <p:sldId id="268" r:id="rId15"/>
    <p:sldId id="261" r:id="rId1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223F6-58D3-4686-B7DE-92F10AD0CFC2}" type="doc">
      <dgm:prSet loTypeId="urn:microsoft.com/office/officeart/2005/8/layout/vList4#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567CC2E1-F296-46B6-A21B-E13754EC8E86}">
      <dgm:prSet phldrT="[Texto]"/>
      <dgm:spPr/>
      <dgm:t>
        <a:bodyPr/>
        <a:lstStyle/>
        <a:p>
          <a:r>
            <a:rPr lang="es-MX" dirty="0" smtClean="0"/>
            <a:t>La propiedad del bien debe transferirse al arrendatario término del arrendamiento.</a:t>
          </a:r>
          <a:endParaRPr lang="es-MX" dirty="0"/>
        </a:p>
      </dgm:t>
    </dgm:pt>
    <dgm:pt modelId="{092251FE-B615-467A-A175-086D27F445D4}" type="parTrans" cxnId="{D0E6A62F-4D04-4E22-BEED-C48A794ECE72}">
      <dgm:prSet/>
      <dgm:spPr/>
      <dgm:t>
        <a:bodyPr/>
        <a:lstStyle/>
        <a:p>
          <a:endParaRPr lang="es-MX"/>
        </a:p>
      </dgm:t>
    </dgm:pt>
    <dgm:pt modelId="{8DC2D293-73AB-41B0-A60C-1BBA44B49B92}" type="sibTrans" cxnId="{D0E6A62F-4D04-4E22-BEED-C48A794ECE72}">
      <dgm:prSet/>
      <dgm:spPr/>
      <dgm:t>
        <a:bodyPr/>
        <a:lstStyle/>
        <a:p>
          <a:endParaRPr lang="es-MX"/>
        </a:p>
      </dgm:t>
    </dgm:pt>
    <dgm:pt modelId="{E138EC4F-6C70-4FC0-8836-3AAD62BF6B13}">
      <dgm:prSet phldrT="[Texto]"/>
      <dgm:spPr/>
      <dgm:t>
        <a:bodyPr/>
        <a:lstStyle/>
        <a:p>
          <a:r>
            <a:rPr lang="es-MX" dirty="0" smtClean="0"/>
            <a:t>El arrendatario dispone de una opción de compra al finalizar el arrendamiento.</a:t>
          </a:r>
          <a:endParaRPr lang="es-MX" dirty="0"/>
        </a:p>
      </dgm:t>
    </dgm:pt>
    <dgm:pt modelId="{417ADC2E-DF7E-4E30-9E70-DBBDE80C4F17}" type="parTrans" cxnId="{4C61E5E8-3C14-4709-8986-F4D8ACCE99AA}">
      <dgm:prSet/>
      <dgm:spPr/>
      <dgm:t>
        <a:bodyPr/>
        <a:lstStyle/>
        <a:p>
          <a:endParaRPr lang="es-MX"/>
        </a:p>
      </dgm:t>
    </dgm:pt>
    <dgm:pt modelId="{7EA715C2-FF19-43E9-9BEE-BB4485FAC594}" type="sibTrans" cxnId="{4C61E5E8-3C14-4709-8986-F4D8ACCE99AA}">
      <dgm:prSet/>
      <dgm:spPr/>
      <dgm:t>
        <a:bodyPr/>
        <a:lstStyle/>
        <a:p>
          <a:endParaRPr lang="es-MX"/>
        </a:p>
      </dgm:t>
    </dgm:pt>
    <dgm:pt modelId="{F57D910D-47D4-4AB0-A8FF-306809C8B8FF}">
      <dgm:prSet phldrT="[Texto]"/>
      <dgm:spPr/>
      <dgm:t>
        <a:bodyPr/>
        <a:lstStyle/>
        <a:p>
          <a:r>
            <a:rPr lang="es-MX" dirty="0" smtClean="0"/>
            <a:t>El periodo de arrendamiento es parecido a la vida útil del bien.</a:t>
          </a:r>
          <a:endParaRPr lang="es-MX" dirty="0"/>
        </a:p>
      </dgm:t>
    </dgm:pt>
    <dgm:pt modelId="{7C030665-E998-46D2-85EE-EEE2488F9C03}" type="parTrans" cxnId="{845F4000-E213-42A2-8246-1AD2220F9FA4}">
      <dgm:prSet/>
      <dgm:spPr/>
      <dgm:t>
        <a:bodyPr/>
        <a:lstStyle/>
        <a:p>
          <a:endParaRPr lang="es-MX"/>
        </a:p>
      </dgm:t>
    </dgm:pt>
    <dgm:pt modelId="{36150FAF-82E5-4ED7-B18B-AA76E4D358BF}" type="sibTrans" cxnId="{845F4000-E213-42A2-8246-1AD2220F9FA4}">
      <dgm:prSet/>
      <dgm:spPr/>
      <dgm:t>
        <a:bodyPr/>
        <a:lstStyle/>
        <a:p>
          <a:endParaRPr lang="es-MX"/>
        </a:p>
      </dgm:t>
    </dgm:pt>
    <dgm:pt modelId="{40EAD597-03F4-43E4-82D9-0B046F643BD1}">
      <dgm:prSet phldrT="[Texto]"/>
      <dgm:spPr/>
      <dgm:t>
        <a:bodyPr/>
        <a:lstStyle/>
        <a:p>
          <a:r>
            <a:rPr lang="es-MX" dirty="0" smtClean="0"/>
            <a:t>El valor presente de los pagos mínimos es igual al valor de mercado del bien arrendado</a:t>
          </a:r>
          <a:endParaRPr lang="es-MX" dirty="0"/>
        </a:p>
      </dgm:t>
    </dgm:pt>
    <dgm:pt modelId="{F4EC12F4-F870-41CA-9336-4AACDBB6933A}" type="parTrans" cxnId="{B730C743-1523-48D7-A5B7-CD64F248BF5A}">
      <dgm:prSet/>
      <dgm:spPr/>
      <dgm:t>
        <a:bodyPr/>
        <a:lstStyle/>
        <a:p>
          <a:endParaRPr lang="es-MX"/>
        </a:p>
      </dgm:t>
    </dgm:pt>
    <dgm:pt modelId="{4EC20A6A-26AC-4067-8779-7026E0D4ED93}" type="sibTrans" cxnId="{B730C743-1523-48D7-A5B7-CD64F248BF5A}">
      <dgm:prSet/>
      <dgm:spPr/>
      <dgm:t>
        <a:bodyPr/>
        <a:lstStyle/>
        <a:p>
          <a:endParaRPr lang="es-MX"/>
        </a:p>
      </dgm:t>
    </dgm:pt>
    <dgm:pt modelId="{899318B0-931B-4FA2-9B60-717AA4D6C621}" type="pres">
      <dgm:prSet presAssocID="{582223F6-58D3-4686-B7DE-92F10AD0CF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C5AF65-B6ED-4A9A-B90B-43ACA6066815}" type="pres">
      <dgm:prSet presAssocID="{567CC2E1-F296-46B6-A21B-E13754EC8E86}" presName="comp" presStyleCnt="0"/>
      <dgm:spPr/>
    </dgm:pt>
    <dgm:pt modelId="{2D250707-76F0-4CE7-868B-D6EF04A92772}" type="pres">
      <dgm:prSet presAssocID="{567CC2E1-F296-46B6-A21B-E13754EC8E86}" presName="box" presStyleLbl="node1" presStyleIdx="0" presStyleCnt="4"/>
      <dgm:spPr/>
      <dgm:t>
        <a:bodyPr/>
        <a:lstStyle/>
        <a:p>
          <a:endParaRPr lang="es-MX"/>
        </a:p>
      </dgm:t>
    </dgm:pt>
    <dgm:pt modelId="{EFDCD0C9-5233-4D36-9DF7-426B4BE55379}" type="pres">
      <dgm:prSet presAssocID="{567CC2E1-F296-46B6-A21B-E13754EC8E86}" presName="img" presStyleLbl="fgImgPlace1" presStyleIdx="0" presStyleCnt="4" custLinFactNeighborX="-2959" custLinFactNeighborY="3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A755CF-52F1-474F-BE4E-B810A6DFEB34}" type="pres">
      <dgm:prSet presAssocID="{567CC2E1-F296-46B6-A21B-E13754EC8E8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75B8F7-CB28-467B-B732-E01036A5D742}" type="pres">
      <dgm:prSet presAssocID="{8DC2D293-73AB-41B0-A60C-1BBA44B49B92}" presName="spacer" presStyleCnt="0"/>
      <dgm:spPr/>
    </dgm:pt>
    <dgm:pt modelId="{C8389F91-A7BC-43F4-AF52-F910B84D2D68}" type="pres">
      <dgm:prSet presAssocID="{E138EC4F-6C70-4FC0-8836-3AAD62BF6B13}" presName="comp" presStyleCnt="0"/>
      <dgm:spPr/>
    </dgm:pt>
    <dgm:pt modelId="{7E691509-B987-46B6-97CA-99D80E4576E0}" type="pres">
      <dgm:prSet presAssocID="{E138EC4F-6C70-4FC0-8836-3AAD62BF6B13}" presName="box" presStyleLbl="node1" presStyleIdx="1" presStyleCnt="4"/>
      <dgm:spPr/>
      <dgm:t>
        <a:bodyPr/>
        <a:lstStyle/>
        <a:p>
          <a:endParaRPr lang="es-MX"/>
        </a:p>
      </dgm:t>
    </dgm:pt>
    <dgm:pt modelId="{4E615B5E-206B-4B88-AB1A-D8415283C023}" type="pres">
      <dgm:prSet presAssocID="{E138EC4F-6C70-4FC0-8836-3AAD62BF6B1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6A1C74-1199-4287-836F-F0AAE8F0D83F}" type="pres">
      <dgm:prSet presAssocID="{E138EC4F-6C70-4FC0-8836-3AAD62BF6B1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0F8D41-60D0-48AD-B535-660EB00CA204}" type="pres">
      <dgm:prSet presAssocID="{7EA715C2-FF19-43E9-9BEE-BB4485FAC594}" presName="spacer" presStyleCnt="0"/>
      <dgm:spPr/>
    </dgm:pt>
    <dgm:pt modelId="{C0A6774A-8046-4BD6-9FD3-50A203E393DA}" type="pres">
      <dgm:prSet presAssocID="{F57D910D-47D4-4AB0-A8FF-306809C8B8FF}" presName="comp" presStyleCnt="0"/>
      <dgm:spPr/>
    </dgm:pt>
    <dgm:pt modelId="{A10DA177-717A-456A-9BE7-C27E3717B166}" type="pres">
      <dgm:prSet presAssocID="{F57D910D-47D4-4AB0-A8FF-306809C8B8FF}" presName="box" presStyleLbl="node1" presStyleIdx="2" presStyleCnt="4"/>
      <dgm:spPr/>
      <dgm:t>
        <a:bodyPr/>
        <a:lstStyle/>
        <a:p>
          <a:endParaRPr lang="es-MX"/>
        </a:p>
      </dgm:t>
    </dgm:pt>
    <dgm:pt modelId="{93714805-D07E-4DE4-A248-4231AEE34BB9}" type="pres">
      <dgm:prSet presAssocID="{F57D910D-47D4-4AB0-A8FF-306809C8B8FF}" presName="img" presStyleLbl="fgImgPlace1" presStyleIdx="2" presStyleCnt="4" custLinFactNeighborX="1943" custLinFactNeighborY="8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1DCD52-EADB-40B3-AEE8-B96D4776ADAF}" type="pres">
      <dgm:prSet presAssocID="{F57D910D-47D4-4AB0-A8FF-306809C8B8F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DDB308-83E0-4EAB-B933-62EC3C73CE4C}" type="pres">
      <dgm:prSet presAssocID="{36150FAF-82E5-4ED7-B18B-AA76E4D358BF}" presName="spacer" presStyleCnt="0"/>
      <dgm:spPr/>
    </dgm:pt>
    <dgm:pt modelId="{E626003E-E491-4C9F-B29C-A86CBF4C2316}" type="pres">
      <dgm:prSet presAssocID="{40EAD597-03F4-43E4-82D9-0B046F643BD1}" presName="comp" presStyleCnt="0"/>
      <dgm:spPr/>
    </dgm:pt>
    <dgm:pt modelId="{F4DF1EBA-9EB0-48B7-BCF9-F236115F1287}" type="pres">
      <dgm:prSet presAssocID="{40EAD597-03F4-43E4-82D9-0B046F643BD1}" presName="box" presStyleLbl="node1" presStyleIdx="3" presStyleCnt="4"/>
      <dgm:spPr/>
      <dgm:t>
        <a:bodyPr/>
        <a:lstStyle/>
        <a:p>
          <a:endParaRPr lang="es-MX"/>
        </a:p>
      </dgm:t>
    </dgm:pt>
    <dgm:pt modelId="{F23545C5-4717-4261-B314-3D958D88390F}" type="pres">
      <dgm:prSet presAssocID="{40EAD597-03F4-43E4-82D9-0B046F643BD1}" presName="img" presStyleLbl="fgImgPlace1" presStyleIdx="3" presStyleCnt="4" custLinFactNeighborX="1943" custLinFactNeighborY="-41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ED6231E-2F21-4C51-8085-C1E0B4CD612E}" type="pres">
      <dgm:prSet presAssocID="{40EAD597-03F4-43E4-82D9-0B046F643BD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0179DA-DD3B-403C-B236-01631D38E165}" type="presOf" srcId="{567CC2E1-F296-46B6-A21B-E13754EC8E86}" destId="{2D250707-76F0-4CE7-868B-D6EF04A92772}" srcOrd="0" destOrd="0" presId="urn:microsoft.com/office/officeart/2005/8/layout/vList4#1"/>
    <dgm:cxn modelId="{D0E6A62F-4D04-4E22-BEED-C48A794ECE72}" srcId="{582223F6-58D3-4686-B7DE-92F10AD0CFC2}" destId="{567CC2E1-F296-46B6-A21B-E13754EC8E86}" srcOrd="0" destOrd="0" parTransId="{092251FE-B615-467A-A175-086D27F445D4}" sibTransId="{8DC2D293-73AB-41B0-A60C-1BBA44B49B92}"/>
    <dgm:cxn modelId="{A8C034D2-2BF1-479E-B681-8EADF62DBB80}" type="presOf" srcId="{40EAD597-03F4-43E4-82D9-0B046F643BD1}" destId="{FED6231E-2F21-4C51-8085-C1E0B4CD612E}" srcOrd="1" destOrd="0" presId="urn:microsoft.com/office/officeart/2005/8/layout/vList4#1"/>
    <dgm:cxn modelId="{845F4000-E213-42A2-8246-1AD2220F9FA4}" srcId="{582223F6-58D3-4686-B7DE-92F10AD0CFC2}" destId="{F57D910D-47D4-4AB0-A8FF-306809C8B8FF}" srcOrd="2" destOrd="0" parTransId="{7C030665-E998-46D2-85EE-EEE2488F9C03}" sibTransId="{36150FAF-82E5-4ED7-B18B-AA76E4D358BF}"/>
    <dgm:cxn modelId="{40944BAB-C49A-4248-BBDB-8B74D65C94EE}" type="presOf" srcId="{567CC2E1-F296-46B6-A21B-E13754EC8E86}" destId="{00A755CF-52F1-474F-BE4E-B810A6DFEB34}" srcOrd="1" destOrd="0" presId="urn:microsoft.com/office/officeart/2005/8/layout/vList4#1"/>
    <dgm:cxn modelId="{CCC9821F-7932-4B5A-BDD2-D5970217EE88}" type="presOf" srcId="{582223F6-58D3-4686-B7DE-92F10AD0CFC2}" destId="{899318B0-931B-4FA2-9B60-717AA4D6C621}" srcOrd="0" destOrd="0" presId="urn:microsoft.com/office/officeart/2005/8/layout/vList4#1"/>
    <dgm:cxn modelId="{AE529637-7F95-47A7-A457-6EF4B1AD750A}" type="presOf" srcId="{F57D910D-47D4-4AB0-A8FF-306809C8B8FF}" destId="{A91DCD52-EADB-40B3-AEE8-B96D4776ADAF}" srcOrd="1" destOrd="0" presId="urn:microsoft.com/office/officeart/2005/8/layout/vList4#1"/>
    <dgm:cxn modelId="{578D3E98-C39F-4055-BC08-801CD90DC548}" type="presOf" srcId="{F57D910D-47D4-4AB0-A8FF-306809C8B8FF}" destId="{A10DA177-717A-456A-9BE7-C27E3717B166}" srcOrd="0" destOrd="0" presId="urn:microsoft.com/office/officeart/2005/8/layout/vList4#1"/>
    <dgm:cxn modelId="{4C61E5E8-3C14-4709-8986-F4D8ACCE99AA}" srcId="{582223F6-58D3-4686-B7DE-92F10AD0CFC2}" destId="{E138EC4F-6C70-4FC0-8836-3AAD62BF6B13}" srcOrd="1" destOrd="0" parTransId="{417ADC2E-DF7E-4E30-9E70-DBBDE80C4F17}" sibTransId="{7EA715C2-FF19-43E9-9BEE-BB4485FAC594}"/>
    <dgm:cxn modelId="{9E33A6AD-4F89-4AFC-ABDC-D912ABC88822}" type="presOf" srcId="{E138EC4F-6C70-4FC0-8836-3AAD62BF6B13}" destId="{7E691509-B987-46B6-97CA-99D80E4576E0}" srcOrd="0" destOrd="0" presId="urn:microsoft.com/office/officeart/2005/8/layout/vList4#1"/>
    <dgm:cxn modelId="{B730C743-1523-48D7-A5B7-CD64F248BF5A}" srcId="{582223F6-58D3-4686-B7DE-92F10AD0CFC2}" destId="{40EAD597-03F4-43E4-82D9-0B046F643BD1}" srcOrd="3" destOrd="0" parTransId="{F4EC12F4-F870-41CA-9336-4AACDBB6933A}" sibTransId="{4EC20A6A-26AC-4067-8779-7026E0D4ED93}"/>
    <dgm:cxn modelId="{49658662-00C0-4D28-A1FF-509CD9F1DD8E}" type="presOf" srcId="{E138EC4F-6C70-4FC0-8836-3AAD62BF6B13}" destId="{D86A1C74-1199-4287-836F-F0AAE8F0D83F}" srcOrd="1" destOrd="0" presId="urn:microsoft.com/office/officeart/2005/8/layout/vList4#1"/>
    <dgm:cxn modelId="{DBA36053-6B25-4D02-9E2A-97146B3C8098}" type="presOf" srcId="{40EAD597-03F4-43E4-82D9-0B046F643BD1}" destId="{F4DF1EBA-9EB0-48B7-BCF9-F236115F1287}" srcOrd="0" destOrd="0" presId="urn:microsoft.com/office/officeart/2005/8/layout/vList4#1"/>
    <dgm:cxn modelId="{23BD5A5C-C914-4DAF-81E8-68FCA4830AF8}" type="presParOf" srcId="{899318B0-931B-4FA2-9B60-717AA4D6C621}" destId="{D0C5AF65-B6ED-4A9A-B90B-43ACA6066815}" srcOrd="0" destOrd="0" presId="urn:microsoft.com/office/officeart/2005/8/layout/vList4#1"/>
    <dgm:cxn modelId="{78C678CC-F255-475E-8A2B-02C33C5631DA}" type="presParOf" srcId="{D0C5AF65-B6ED-4A9A-B90B-43ACA6066815}" destId="{2D250707-76F0-4CE7-868B-D6EF04A92772}" srcOrd="0" destOrd="0" presId="urn:microsoft.com/office/officeart/2005/8/layout/vList4#1"/>
    <dgm:cxn modelId="{0A81A8F5-CA70-4621-B3B8-DD1796F05FE2}" type="presParOf" srcId="{D0C5AF65-B6ED-4A9A-B90B-43ACA6066815}" destId="{EFDCD0C9-5233-4D36-9DF7-426B4BE55379}" srcOrd="1" destOrd="0" presId="urn:microsoft.com/office/officeart/2005/8/layout/vList4#1"/>
    <dgm:cxn modelId="{0F08DBB1-062C-4D42-9AD6-BC9A950073B8}" type="presParOf" srcId="{D0C5AF65-B6ED-4A9A-B90B-43ACA6066815}" destId="{00A755CF-52F1-474F-BE4E-B810A6DFEB34}" srcOrd="2" destOrd="0" presId="urn:microsoft.com/office/officeart/2005/8/layout/vList4#1"/>
    <dgm:cxn modelId="{0F4E3227-15A2-4370-8C99-087EB54EEF80}" type="presParOf" srcId="{899318B0-931B-4FA2-9B60-717AA4D6C621}" destId="{5E75B8F7-CB28-467B-B732-E01036A5D742}" srcOrd="1" destOrd="0" presId="urn:microsoft.com/office/officeart/2005/8/layout/vList4#1"/>
    <dgm:cxn modelId="{C654C19F-5379-49F1-86BD-F0BFC7E2CA0C}" type="presParOf" srcId="{899318B0-931B-4FA2-9B60-717AA4D6C621}" destId="{C8389F91-A7BC-43F4-AF52-F910B84D2D68}" srcOrd="2" destOrd="0" presId="urn:microsoft.com/office/officeart/2005/8/layout/vList4#1"/>
    <dgm:cxn modelId="{90713FDF-4EC7-43A3-A5E5-36271795F6FA}" type="presParOf" srcId="{C8389F91-A7BC-43F4-AF52-F910B84D2D68}" destId="{7E691509-B987-46B6-97CA-99D80E4576E0}" srcOrd="0" destOrd="0" presId="urn:microsoft.com/office/officeart/2005/8/layout/vList4#1"/>
    <dgm:cxn modelId="{16A5C8AF-7CAE-4608-BB9A-4D1ACA7E7F21}" type="presParOf" srcId="{C8389F91-A7BC-43F4-AF52-F910B84D2D68}" destId="{4E615B5E-206B-4B88-AB1A-D8415283C023}" srcOrd="1" destOrd="0" presId="urn:microsoft.com/office/officeart/2005/8/layout/vList4#1"/>
    <dgm:cxn modelId="{E592A278-F195-46A9-9D6A-7F74F21A94A1}" type="presParOf" srcId="{C8389F91-A7BC-43F4-AF52-F910B84D2D68}" destId="{D86A1C74-1199-4287-836F-F0AAE8F0D83F}" srcOrd="2" destOrd="0" presId="urn:microsoft.com/office/officeart/2005/8/layout/vList4#1"/>
    <dgm:cxn modelId="{FA133A48-74DC-424B-BE43-419BEEE39D48}" type="presParOf" srcId="{899318B0-931B-4FA2-9B60-717AA4D6C621}" destId="{A30F8D41-60D0-48AD-B535-660EB00CA204}" srcOrd="3" destOrd="0" presId="urn:microsoft.com/office/officeart/2005/8/layout/vList4#1"/>
    <dgm:cxn modelId="{FB69EB9A-AED7-4632-81EA-320961FD7378}" type="presParOf" srcId="{899318B0-931B-4FA2-9B60-717AA4D6C621}" destId="{C0A6774A-8046-4BD6-9FD3-50A203E393DA}" srcOrd="4" destOrd="0" presId="urn:microsoft.com/office/officeart/2005/8/layout/vList4#1"/>
    <dgm:cxn modelId="{1333FC40-C4BC-424D-AB2B-CA0162584462}" type="presParOf" srcId="{C0A6774A-8046-4BD6-9FD3-50A203E393DA}" destId="{A10DA177-717A-456A-9BE7-C27E3717B166}" srcOrd="0" destOrd="0" presId="urn:microsoft.com/office/officeart/2005/8/layout/vList4#1"/>
    <dgm:cxn modelId="{103F7F79-5E23-4226-B8EA-70F7CAEF35CB}" type="presParOf" srcId="{C0A6774A-8046-4BD6-9FD3-50A203E393DA}" destId="{93714805-D07E-4DE4-A248-4231AEE34BB9}" srcOrd="1" destOrd="0" presId="urn:microsoft.com/office/officeart/2005/8/layout/vList4#1"/>
    <dgm:cxn modelId="{7E800A3A-40E7-4887-AE84-64EDED2C9338}" type="presParOf" srcId="{C0A6774A-8046-4BD6-9FD3-50A203E393DA}" destId="{A91DCD52-EADB-40B3-AEE8-B96D4776ADAF}" srcOrd="2" destOrd="0" presId="urn:microsoft.com/office/officeart/2005/8/layout/vList4#1"/>
    <dgm:cxn modelId="{CD024691-663D-4581-8179-14BAD05F5657}" type="presParOf" srcId="{899318B0-931B-4FA2-9B60-717AA4D6C621}" destId="{00DDB308-83E0-4EAB-B933-62EC3C73CE4C}" srcOrd="5" destOrd="0" presId="urn:microsoft.com/office/officeart/2005/8/layout/vList4#1"/>
    <dgm:cxn modelId="{D8597E8E-335C-407B-9E1A-9F78A4F960AF}" type="presParOf" srcId="{899318B0-931B-4FA2-9B60-717AA4D6C621}" destId="{E626003E-E491-4C9F-B29C-A86CBF4C2316}" srcOrd="6" destOrd="0" presId="urn:microsoft.com/office/officeart/2005/8/layout/vList4#1"/>
    <dgm:cxn modelId="{496F873E-F93C-47B9-90CB-7F6A31F33FAE}" type="presParOf" srcId="{E626003E-E491-4C9F-B29C-A86CBF4C2316}" destId="{F4DF1EBA-9EB0-48B7-BCF9-F236115F1287}" srcOrd="0" destOrd="0" presId="urn:microsoft.com/office/officeart/2005/8/layout/vList4#1"/>
    <dgm:cxn modelId="{C6B60624-327A-4924-BEC7-9285D20920BF}" type="presParOf" srcId="{E626003E-E491-4C9F-B29C-A86CBF4C2316}" destId="{F23545C5-4717-4261-B314-3D958D88390F}" srcOrd="1" destOrd="0" presId="urn:microsoft.com/office/officeart/2005/8/layout/vList4#1"/>
    <dgm:cxn modelId="{949F6463-36B5-4D68-826E-00B85BB3A25A}" type="presParOf" srcId="{E626003E-E491-4C9F-B29C-A86CBF4C2316}" destId="{FED6231E-2F21-4C51-8085-C1E0B4CD612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A40D-6664-4707-AFDE-99DB0D57AC91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EE43-61E1-4711-B642-18E05C6504B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B2AB-FD54-4C8F-8FE4-D54F2685B617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6879-40E8-408A-984B-2EE1905BD5C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93BA-9B10-476C-A2C1-24EF8917116D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3308-7A55-40A4-8380-860968C72B1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4969-8CFA-4E1D-A355-3A4487B689D1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0490-8E97-42DF-AF5C-EF974507650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ABDD-FBD7-48E5-813F-534B2BF5BB24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3D96-C474-4E1D-84F0-D9ABB9511EC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606C-35DE-43CF-9CB3-E2C5ECABD77F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1C93-448D-4F8B-AEE0-1E52883A9FC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2608-0027-45E8-99B1-6469D9EA2DAB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CE1E-F00A-4443-990F-7260E7E5556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06D0-19D5-456E-A1A9-1D1E99418955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8DD4-ECF0-4DDB-9E2C-F10A7607A07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DDD6-8118-4494-86AC-1D9CE34D4C6B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87A2-8178-4D61-8F24-C577AC8A738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550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  <a:cs typeface="+mn-cs"/>
              </a:defRPr>
            </a:lvl1pPr>
          </a:lstStyle>
          <a:p>
            <a:pPr>
              <a:defRPr/>
            </a:pPr>
            <a:fld id="{10E8F241-88ED-494C-824B-FE47021D4EC4}" type="datetimeFigureOut">
              <a:rPr lang="es-MX"/>
              <a:pPr>
                <a:defRPr/>
              </a:pPr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25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025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  <a:cs typeface="+mn-cs"/>
              </a:defRPr>
            </a:lvl1pPr>
          </a:lstStyle>
          <a:p>
            <a:pPr>
              <a:defRPr/>
            </a:pPr>
            <a:fld id="{7637727B-D460-4EDC-9F16-C0197DCAB32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6A221D"/>
          </a:solidFill>
          <a:latin typeface="Berlin Sans F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350" y="1785938"/>
            <a:ext cx="705485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75"/>
            <a:ext cx="708818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sz="half" idx="1"/>
          </p:nvPr>
        </p:nvSpPr>
        <p:spPr>
          <a:xfrm>
            <a:off x="1285875" y="214313"/>
            <a:ext cx="3929063" cy="62865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sz="3200" dirty="0" smtClean="0"/>
              <a:t>    c) El  arrendatario podrá otorgar al arrendador uno o varios pagarés cuyo importe total sea igual al valor total  del contrato,  con vencimientos iguales a los pagos periódicos del contrato, nunca posteriores al termino del mismo.</a:t>
            </a:r>
            <a:endParaRPr lang="es-MX" dirty="0" smtClean="0"/>
          </a:p>
          <a:p>
            <a:pPr eaLnBrk="1" hangingPunct="1">
              <a:buFont typeface="Arial" charset="0"/>
              <a:buNone/>
            </a:pPr>
            <a:endParaRPr lang="es-MX" dirty="0" smtClean="0"/>
          </a:p>
        </p:txBody>
      </p:sp>
      <p:pic>
        <p:nvPicPr>
          <p:cNvPr id="11267" name="4 Marcador de contenido" descr="Resultado de imagen para pagar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285750"/>
            <a:ext cx="3429000" cy="60721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714500" y="428625"/>
            <a:ext cx="6972300" cy="56975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MX" b="1" dirty="0" smtClean="0"/>
              <a:t> 3. Formales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es-MX" dirty="0" smtClean="0"/>
              <a:t>El contrato que ampara la operación deberá hacerse por escrito invariablemente.</a:t>
            </a:r>
          </a:p>
          <a:p>
            <a:pPr marL="514350" indent="-514350">
              <a:buFont typeface="Arial" charset="0"/>
              <a:buNone/>
              <a:defRPr/>
            </a:pPr>
            <a:endParaRPr lang="es-MX" dirty="0" smtClean="0"/>
          </a:p>
        </p:txBody>
      </p:sp>
      <p:pic>
        <p:nvPicPr>
          <p:cNvPr id="12291" name="6 Imagen" descr="Resultado de imagen para contrato de arrendami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571750"/>
            <a:ext cx="7215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Clausulas que debe contener los  contratos de arrendamiento financiero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71604" y="1643050"/>
          <a:ext cx="728667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1714500" y="285750"/>
            <a:ext cx="7215188" cy="58404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dirty="0" smtClean="0">
                <a:solidFill>
                  <a:schemeClr val="tx1"/>
                </a:solidFill>
              </a:rPr>
              <a:t>   </a:t>
            </a:r>
            <a:r>
              <a:rPr lang="es-MX" dirty="0" smtClean="0"/>
              <a:t>b) El contrato deberá ratificarse ante la fe de un notario por escrito y podrá ser inscrito en el Registro Público de la propiedad.</a:t>
            </a:r>
          </a:p>
          <a:p>
            <a:pPr eaLnBrk="1" hangingPunct="1"/>
            <a:endParaRPr lang="es-MX" dirty="0" smtClean="0"/>
          </a:p>
        </p:txBody>
      </p:sp>
      <p:pic>
        <p:nvPicPr>
          <p:cNvPr id="14339" name="5 Imagen" descr="Resultado de imagen para contrato de arrendamiento ratificado por not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500313"/>
            <a:ext cx="65722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50" y="214313"/>
            <a:ext cx="6686550" cy="774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Arrendamiento Financiero</a:t>
            </a:r>
            <a:endParaRPr lang="es-MX" dirty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1357313" y="928688"/>
            <a:ext cx="7500937" cy="55721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dirty="0" smtClean="0">
                <a:solidFill>
                  <a:schemeClr val="tx1"/>
                </a:solidFill>
              </a:rPr>
              <a:t>   </a:t>
            </a:r>
            <a:r>
              <a:rPr lang="es-MX" dirty="0" smtClean="0"/>
              <a:t>Por lo anterior, para el arrendador, el  arrendamiento financiero es una fuente adicional de financiamiento externo, ya que a través de él se obtienen bienes de capital al recibir una renta periódica que cubre el costo del equipo, más el costo del financiamiento, gastos de operación y la utilidad durante la vigencia del contrato.</a:t>
            </a:r>
            <a:endParaRPr lang="es-MX" dirty="0" smtClean="0">
              <a:solidFill>
                <a:schemeClr val="tx1"/>
              </a:solidFill>
            </a:endParaRPr>
          </a:p>
          <a:p>
            <a:pPr eaLnBrk="1" hangingPunct="1"/>
            <a:endParaRPr lang="es-MX" dirty="0" smtClean="0"/>
          </a:p>
        </p:txBody>
      </p:sp>
      <p:pic>
        <p:nvPicPr>
          <p:cNvPr id="15364" name="4 Imagen" descr="http://3.bp.blogspot.com/-Fx09o0I1W5Y/UzR1jIJOxfI/AAAAAAAATHU/NDSK3cwcRbU/s1600/Contrato-de-alquiler-con-opcion-de-compra-como-funci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857750"/>
            <a:ext cx="34861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8 Marcador de contenido"/>
          <p:cNvSpPr>
            <a:spLocks noGrp="1"/>
          </p:cNvSpPr>
          <p:nvPr>
            <p:ph idx="1"/>
          </p:nvPr>
        </p:nvSpPr>
        <p:spPr>
          <a:xfrm>
            <a:off x="1643063" y="1357313"/>
            <a:ext cx="7043737" cy="4768850"/>
          </a:xfrm>
        </p:spPr>
        <p:txBody>
          <a:bodyPr/>
          <a:lstStyle/>
          <a:p>
            <a:pPr algn="just" eaLnBrk="1" hangingPunct="1"/>
            <a:r>
              <a:rPr lang="es-MX" sz="2400" dirty="0" smtClean="0"/>
              <a:t>Gallagher Timothy, J.  y Andrew Joseph, D. JR.  (2001). Administración Financiera. Teoría y Práctica,  2ª ed., Editorial Prentice Hall. Colombia.</a:t>
            </a:r>
          </a:p>
          <a:p>
            <a:pPr algn="just" eaLnBrk="1" hangingPunct="1"/>
            <a:endParaRPr lang="es-ES" sz="2400" dirty="0" smtClean="0"/>
          </a:p>
          <a:p>
            <a:pPr algn="just" eaLnBrk="1" hangingPunct="1"/>
            <a:r>
              <a:rPr lang="es-ES" sz="2400" dirty="0" smtClean="0"/>
              <a:t>Moreno Fernández, J. y Rivas Merino, S.  (2002). La Administración Financiera de los Activos  y Pasivos a Largo Plazo, el Capital y los Resultados, </a:t>
            </a:r>
            <a:r>
              <a:rPr lang="es-MX" sz="2400" dirty="0" smtClean="0"/>
              <a:t>2ª ed., </a:t>
            </a:r>
            <a:r>
              <a:rPr lang="es-MX" sz="2400" dirty="0" err="1" smtClean="0"/>
              <a:t>CECSA</a:t>
            </a:r>
            <a:r>
              <a:rPr lang="es-MX" sz="2400" dirty="0" smtClean="0"/>
              <a:t>, </a:t>
            </a:r>
            <a:r>
              <a:rPr lang="es-ES" sz="2400" dirty="0" smtClean="0"/>
              <a:t> México. </a:t>
            </a:r>
          </a:p>
          <a:p>
            <a:pPr algn="just" eaLnBrk="1" hangingPunct="1"/>
            <a:endParaRPr lang="es-ES" sz="2400" dirty="0" smtClean="0"/>
          </a:p>
          <a:p>
            <a:pPr algn="just" eaLnBrk="1" hangingPunct="1"/>
            <a:r>
              <a:rPr lang="es-ES" sz="2400" dirty="0" err="1" smtClean="0"/>
              <a:t>Haime</a:t>
            </a:r>
            <a:r>
              <a:rPr lang="es-ES" sz="2400" dirty="0" smtClean="0"/>
              <a:t> Levy, L. (2003). El Arrendamiento Financiero, Decimo tercera ed., Editorial </a:t>
            </a:r>
            <a:r>
              <a:rPr lang="es-ES" sz="2400" dirty="0" err="1" smtClean="0"/>
              <a:t>ISEF</a:t>
            </a:r>
            <a:r>
              <a:rPr lang="es-ES" sz="2400" dirty="0" smtClean="0"/>
              <a:t> Empresa Líder, México.</a:t>
            </a:r>
          </a:p>
          <a:p>
            <a:pPr eaLnBrk="1" hangingPunct="1"/>
            <a:endParaRPr lang="es-MX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Administración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Arrendamiento Financiero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María Isabel Rivera López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Enero-Junio 2016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725487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Arrendamiento Financiero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63" y="857250"/>
            <a:ext cx="7858125" cy="57150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fr-F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 algn="just">
              <a:lnSpc>
                <a:spcPct val="150000"/>
              </a:lnSpc>
              <a:buFont typeface="Arial" charset="0"/>
              <a:buNone/>
              <a:defRPr/>
            </a:pPr>
            <a:r>
              <a:rPr lang="es-MX" sz="1800" dirty="0" smtClean="0"/>
              <a:t>        Leasing </a:t>
            </a:r>
            <a:r>
              <a:rPr lang="en-US" sz="1800" dirty="0" smtClean="0"/>
              <a:t>is</a:t>
            </a:r>
            <a:r>
              <a:rPr lang="es-MX" sz="1800" dirty="0" smtClean="0"/>
              <a:t> </a:t>
            </a:r>
            <a:r>
              <a:rPr lang="en-US" sz="1800" dirty="0" smtClean="0"/>
              <a:t>the</a:t>
            </a:r>
            <a:r>
              <a:rPr lang="es-MX" sz="1800" dirty="0" smtClean="0"/>
              <a:t> leasing </a:t>
            </a:r>
            <a:r>
              <a:rPr lang="en-US" sz="1800" dirty="0" smtClean="0"/>
              <a:t>that</a:t>
            </a:r>
            <a:r>
              <a:rPr lang="es-MX" sz="1800" dirty="0" smtClean="0"/>
              <a:t> </a:t>
            </a:r>
            <a:r>
              <a:rPr lang="en-US" sz="1800" dirty="0" smtClean="0"/>
              <a:t>transfers</a:t>
            </a:r>
            <a:r>
              <a:rPr lang="es-MX" sz="1800" dirty="0" smtClean="0"/>
              <a:t> </a:t>
            </a:r>
            <a:r>
              <a:rPr lang="en-US" sz="1800" dirty="0" smtClean="0"/>
              <a:t>to</a:t>
            </a:r>
            <a:r>
              <a:rPr lang="es-MX" sz="1800" dirty="0" smtClean="0"/>
              <a:t> </a:t>
            </a:r>
            <a:r>
              <a:rPr lang="en-US" sz="1800" dirty="0" smtClean="0"/>
              <a:t>the</a:t>
            </a:r>
            <a:r>
              <a:rPr lang="es-MX" sz="1800" dirty="0" smtClean="0"/>
              <a:t> </a:t>
            </a:r>
            <a:r>
              <a:rPr lang="en-US" sz="1800" dirty="0" smtClean="0"/>
              <a:t>lessee</a:t>
            </a:r>
            <a:r>
              <a:rPr lang="es-MX" sz="1800" dirty="0" smtClean="0"/>
              <a:t> </a:t>
            </a:r>
            <a:r>
              <a:rPr lang="en-US" sz="1800" dirty="0" smtClean="0"/>
              <a:t>most</a:t>
            </a:r>
            <a:r>
              <a:rPr lang="es-MX" sz="1800" dirty="0" smtClean="0"/>
              <a:t> of </a:t>
            </a:r>
            <a:r>
              <a:rPr lang="en-US" sz="1800" dirty="0" smtClean="0"/>
              <a:t>the</a:t>
            </a:r>
            <a:r>
              <a:rPr lang="es-MX" sz="1800" dirty="0" smtClean="0"/>
              <a:t> </a:t>
            </a:r>
            <a:r>
              <a:rPr lang="en-US" sz="1800" dirty="0" smtClean="0"/>
              <a:t>risks</a:t>
            </a:r>
            <a:r>
              <a:rPr lang="es-MX" sz="1800" dirty="0" smtClean="0"/>
              <a:t> and </a:t>
            </a:r>
            <a:r>
              <a:rPr lang="en-US" sz="1800" dirty="0" smtClean="0"/>
              <a:t>rewards</a:t>
            </a:r>
            <a:r>
              <a:rPr lang="es-MX" sz="1800" dirty="0" smtClean="0"/>
              <a:t> of </a:t>
            </a:r>
            <a:r>
              <a:rPr lang="en-US" sz="1800" dirty="0" smtClean="0"/>
              <a:t>ownership</a:t>
            </a:r>
            <a:r>
              <a:rPr lang="es-MX" sz="1800" dirty="0" smtClean="0"/>
              <a:t>. </a:t>
            </a:r>
            <a:r>
              <a:rPr lang="en-US" sz="1800" dirty="0" smtClean="0"/>
              <a:t>Equivalent for sale in payment, in which the purchase price of a product is paid over time and with interest. The</a:t>
            </a:r>
            <a:r>
              <a:rPr lang="es-MX" sz="1800" dirty="0" smtClean="0"/>
              <a:t> </a:t>
            </a:r>
            <a:r>
              <a:rPr lang="en-US" sz="1800" dirty="0" smtClean="0"/>
              <a:t>leased</a:t>
            </a:r>
            <a:r>
              <a:rPr lang="es-MX" sz="1800" dirty="0" smtClean="0"/>
              <a:t> </a:t>
            </a:r>
            <a:r>
              <a:rPr lang="en-US" sz="1800" dirty="0" smtClean="0"/>
              <a:t>asset</a:t>
            </a:r>
            <a:r>
              <a:rPr lang="es-MX" sz="1800" dirty="0" smtClean="0"/>
              <a:t> </a:t>
            </a:r>
            <a:r>
              <a:rPr lang="es-MX" sz="1800" dirty="0" smtClean="0"/>
              <a:t>is</a:t>
            </a:r>
            <a:r>
              <a:rPr lang="es-MX" sz="1800" dirty="0" smtClean="0"/>
              <a:t> </a:t>
            </a:r>
            <a:r>
              <a:rPr lang="en-US" sz="1800" dirty="0" smtClean="0"/>
              <a:t>recorded</a:t>
            </a:r>
            <a:r>
              <a:rPr lang="es-MX" sz="1800" dirty="0" smtClean="0"/>
              <a:t> as </a:t>
            </a:r>
            <a:r>
              <a:rPr lang="en-US" sz="1800" dirty="0" smtClean="0"/>
              <a:t>if</a:t>
            </a:r>
            <a:r>
              <a:rPr lang="es-MX" sz="1800" dirty="0" smtClean="0"/>
              <a:t> </a:t>
            </a:r>
            <a:r>
              <a:rPr lang="en-US" sz="1800" dirty="0" smtClean="0"/>
              <a:t>the</a:t>
            </a:r>
            <a:r>
              <a:rPr lang="es-MX" sz="1800" dirty="0" smtClean="0"/>
              <a:t> </a:t>
            </a:r>
            <a:r>
              <a:rPr lang="en-US" sz="1800" dirty="0" smtClean="0"/>
              <a:t>landlord</a:t>
            </a:r>
            <a:r>
              <a:rPr lang="es-MX" sz="1800" dirty="0" smtClean="0"/>
              <a:t> </a:t>
            </a:r>
            <a:r>
              <a:rPr lang="en-US" sz="1800" dirty="0" smtClean="0"/>
              <a:t>sold</a:t>
            </a:r>
            <a:r>
              <a:rPr lang="es-MX" sz="1800" dirty="0" smtClean="0"/>
              <a:t> </a:t>
            </a:r>
            <a:r>
              <a:rPr lang="en-US" sz="1800" dirty="0" smtClean="0"/>
              <a:t>it</a:t>
            </a:r>
            <a:r>
              <a:rPr lang="es-MX" sz="1800" dirty="0" smtClean="0"/>
              <a:t> and </a:t>
            </a:r>
            <a:r>
              <a:rPr lang="en-US" sz="1800" dirty="0" smtClean="0"/>
              <a:t>bought</a:t>
            </a:r>
            <a:r>
              <a:rPr lang="es-MX" sz="1800" dirty="0" smtClean="0"/>
              <a:t> </a:t>
            </a:r>
            <a:r>
              <a:rPr lang="en-US" sz="1800" dirty="0" smtClean="0"/>
              <a:t>the</a:t>
            </a:r>
            <a:r>
              <a:rPr lang="es-MX" sz="1800" dirty="0" smtClean="0"/>
              <a:t> </a:t>
            </a:r>
            <a:r>
              <a:rPr lang="en-US" sz="1800" dirty="0" smtClean="0"/>
              <a:t>lessee</a:t>
            </a:r>
            <a:r>
              <a:rPr lang="es-MX" sz="1800" dirty="0" smtClean="0"/>
              <a:t>.</a:t>
            </a:r>
            <a:br>
              <a:rPr lang="es-MX" sz="1800" dirty="0" smtClean="0"/>
            </a:br>
            <a:r>
              <a:rPr lang="en-US" sz="1800" dirty="0" smtClean="0"/>
              <a:t>To be a finance lease must meet one or more of the following conditions:</a:t>
            </a:r>
            <a:br>
              <a:rPr lang="en-US" sz="1800" dirty="0" smtClean="0"/>
            </a:br>
            <a:r>
              <a:rPr lang="en-US" sz="1800" dirty="0" smtClean="0"/>
              <a:t>• The ownership of the asset must be transferred to the lessee at the end of the lease</a:t>
            </a:r>
            <a:br>
              <a:rPr lang="en-US" sz="1800" dirty="0" smtClean="0"/>
            </a:br>
            <a:r>
              <a:rPr lang="en-US" sz="1800" dirty="0" smtClean="0"/>
              <a:t>• The contract contains an option to purchase at a reduced price</a:t>
            </a:r>
            <a:br>
              <a:rPr lang="en-US" sz="1800" dirty="0" smtClean="0"/>
            </a:br>
            <a:r>
              <a:rPr lang="en-US" sz="1800" dirty="0" smtClean="0"/>
              <a:t>• The lease period is similar to the life of the belonging.</a:t>
            </a:r>
            <a:br>
              <a:rPr lang="en-US" sz="1800" dirty="0" smtClean="0"/>
            </a:br>
            <a:r>
              <a:rPr lang="en-US" sz="1800" dirty="0" smtClean="0"/>
              <a:t>• The present value of the minimum lease payments equals to the market value of the leased asset.</a:t>
            </a:r>
          </a:p>
          <a:p>
            <a:pPr algn="just">
              <a:lnSpc>
                <a:spcPct val="150000"/>
              </a:lnSpc>
              <a:buFont typeface="Arial" charset="0"/>
              <a:buNone/>
              <a:defRPr/>
            </a:pPr>
            <a:r>
              <a:rPr lang="fr-F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Keywords</a:t>
            </a: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/>
              <a:t>Financial</a:t>
            </a:r>
            <a:r>
              <a:rPr lang="es-MX" sz="1800" dirty="0" smtClean="0"/>
              <a:t> leasing, </a:t>
            </a:r>
            <a:r>
              <a:rPr lang="en-US" sz="1800" dirty="0" smtClean="0"/>
              <a:t>contract</a:t>
            </a:r>
            <a:r>
              <a:rPr lang="es-MX" sz="1800" dirty="0" smtClean="0"/>
              <a:t>, </a:t>
            </a:r>
            <a:r>
              <a:rPr lang="en-US" sz="1800" dirty="0" smtClean="0"/>
              <a:t>landlord</a:t>
            </a:r>
            <a:r>
              <a:rPr lang="es-MX" sz="1800" dirty="0" smtClean="0"/>
              <a:t>, </a:t>
            </a:r>
            <a:r>
              <a:rPr lang="en-US" sz="1800" dirty="0" smtClean="0"/>
              <a:t>leased</a:t>
            </a:r>
          </a:p>
          <a:p>
            <a:pPr algn="just">
              <a:buFont typeface="Arial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s-MX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14500" y="0"/>
            <a:ext cx="6994525" cy="1011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El Arrendamiento Financiero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8 Marcador de contenido"/>
          <p:cNvSpPr>
            <a:spLocks noGrp="1"/>
          </p:cNvSpPr>
          <p:nvPr>
            <p:ph idx="1"/>
          </p:nvPr>
        </p:nvSpPr>
        <p:spPr>
          <a:xfrm>
            <a:off x="1571625" y="928688"/>
            <a:ext cx="7329488" cy="52863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dirty="0" smtClean="0">
                <a:solidFill>
                  <a:schemeClr val="tx1"/>
                </a:solidFill>
              </a:rPr>
              <a:t>  </a:t>
            </a:r>
            <a:r>
              <a:rPr lang="es-MX" dirty="0" smtClean="0"/>
              <a:t> Es un contrato celebrado  entre el propietario de un activo y otra parte que hace uso de éste, y que le permite a este último emplear el activo durante un periodo especificado, en el contrato se plantean la forma de pago, al termino de este, el arrendatario tiene opción de comprar el bien. </a:t>
            </a:r>
          </a:p>
          <a:p>
            <a:pPr eaLnBrk="1" hangingPunct="1"/>
            <a:endParaRPr lang="es-MX" dirty="0" smtClean="0">
              <a:latin typeface="Arial" charset="0"/>
              <a:cs typeface="Arial" charset="0"/>
            </a:endParaRPr>
          </a:p>
        </p:txBody>
      </p:sp>
      <p:pic>
        <p:nvPicPr>
          <p:cNvPr id="5124" name="4 Imagen" descr="http://img.aws.ehowcdn.com/intl-620/ds-photo/getty/article/165/35/78433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857750"/>
            <a:ext cx="46434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4 Marcador de contenido"/>
          <p:cNvSpPr>
            <a:spLocks noGrp="1"/>
          </p:cNvSpPr>
          <p:nvPr>
            <p:ph idx="1"/>
          </p:nvPr>
        </p:nvSpPr>
        <p:spPr>
          <a:xfrm>
            <a:off x="1214438" y="571500"/>
            <a:ext cx="7472362" cy="55546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dirty="0" smtClean="0">
                <a:solidFill>
                  <a:schemeClr val="tx1"/>
                </a:solidFill>
              </a:rPr>
              <a:t>      </a:t>
            </a:r>
            <a:r>
              <a:rPr lang="es-MX" dirty="0" smtClean="0"/>
              <a:t>El arrendamiento financiero es una fuente de financiamiento en la cual intervienen elementos de suma importancia, como es el valor del dinero a través del tiempo (poder adquisitivo del dinero y costo de oportunidad. </a:t>
            </a:r>
            <a:endParaRPr lang="es-MX" dirty="0" smtClean="0">
              <a:latin typeface="Arial" charset="0"/>
              <a:cs typeface="Arial" charset="0"/>
            </a:endParaRPr>
          </a:p>
        </p:txBody>
      </p:sp>
      <p:pic>
        <p:nvPicPr>
          <p:cNvPr id="6148" name="7 Imagen" descr="Resultado de imagen para arrendamiento tiempo y valor del din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643313"/>
            <a:ext cx="5000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Elementos del contrato de arrendamiento financiero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85875" y="1500188"/>
            <a:ext cx="3646488" cy="46259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MX" b="1" dirty="0" smtClean="0"/>
              <a:t>         1. Personales 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es-MX" dirty="0" smtClean="0"/>
              <a:t>El Arrendador </a:t>
            </a:r>
          </a:p>
          <a:p>
            <a:pPr marL="514350" indent="-514350" algn="just">
              <a:buFont typeface="Arial" charset="0"/>
              <a:buNone/>
              <a:defRPr/>
            </a:pPr>
            <a:r>
              <a:rPr lang="es-MX" dirty="0" smtClean="0"/>
              <a:t>     Es la parte que posee el activo y se obliga a conceder el uso o goce temporal de los bienes solicitados por el arrendatario.  </a:t>
            </a:r>
            <a:endParaRPr lang="es-MX" dirty="0"/>
          </a:p>
        </p:txBody>
      </p:sp>
      <p:sp>
        <p:nvSpPr>
          <p:cNvPr id="7172" name="4 Marcador de contenido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/>
          <a:p>
            <a:endParaRPr lang="es-MX" dirty="0" smtClean="0"/>
          </a:p>
        </p:txBody>
      </p:sp>
      <p:pic>
        <p:nvPicPr>
          <p:cNvPr id="7173" name="3 Imagen" descr="https://djinmobiliario.files.wordpress.com/2014/09/302_20140603113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571625"/>
            <a:ext cx="3214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4294967295"/>
          </p:nvPr>
        </p:nvSpPr>
        <p:spPr>
          <a:xfrm>
            <a:off x="1428750" y="214313"/>
            <a:ext cx="7500938" cy="63579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dirty="0" smtClean="0"/>
              <a:t>b) El Arrendatario es la persona física o moral que tiene derecho al uso  o goce de los bienes solicitados por él, a cambio, se obliga a:</a:t>
            </a:r>
          </a:p>
          <a:p>
            <a:pPr algn="just" eaLnBrk="1" hangingPunct="1"/>
            <a:r>
              <a:rPr lang="es-MX" dirty="0" smtClean="0"/>
              <a:t>Pagar una renta periódica previamente convenida.</a:t>
            </a:r>
          </a:p>
          <a:p>
            <a:pPr algn="just" eaLnBrk="1" hangingPunct="1"/>
            <a:r>
              <a:rPr lang="es-MX" dirty="0" smtClean="0"/>
              <a:t>Responder por los Perjuicios que el bien arrendado sufra por cualquier motivo</a:t>
            </a:r>
          </a:p>
          <a:p>
            <a:pPr algn="just" eaLnBrk="1" hangingPunct="1"/>
            <a:r>
              <a:rPr lang="es-MX" dirty="0" smtClean="0"/>
              <a:t>Utilizar el bien conforme a la naturaleza del mismo</a:t>
            </a:r>
          </a:p>
          <a:p>
            <a:pPr eaLnBrk="1" hangingPunct="1">
              <a:buFont typeface="Arial" charset="0"/>
              <a:buNone/>
            </a:pPr>
            <a:endParaRPr lang="es-MX" dirty="0" smtClean="0"/>
          </a:p>
        </p:txBody>
      </p:sp>
      <p:pic>
        <p:nvPicPr>
          <p:cNvPr id="8195" name="6 Imagen" descr="Resultado de imagen para arrendat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929188"/>
            <a:ext cx="5143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00188" y="642938"/>
            <a:ext cx="3432175" cy="55546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MX" b="1" dirty="0" smtClean="0"/>
              <a:t>         </a:t>
            </a:r>
            <a:r>
              <a:rPr lang="es-MX" sz="3200" b="1" dirty="0" smtClean="0"/>
              <a:t>2. Reales 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es-MX" sz="3200" dirty="0" smtClean="0"/>
              <a:t>Todos los bienes muebles o inmuebles, que pueden  usarse sin consumirse son susceptibles de arrendarse, excepto aquellos que la ley  prohíbe.  </a:t>
            </a:r>
            <a:endParaRPr lang="es-MX" sz="3200" dirty="0"/>
          </a:p>
        </p:txBody>
      </p:sp>
      <p:pic>
        <p:nvPicPr>
          <p:cNvPr id="9219" name="5 Marcador de contenido" descr="http://definicion.de/wp-content/uploads/2009/03/Locacion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857250"/>
            <a:ext cx="4000500" cy="54292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sz="half" idx="1"/>
          </p:nvPr>
        </p:nvSpPr>
        <p:spPr>
          <a:xfrm>
            <a:off x="1285875" y="214313"/>
            <a:ext cx="3500438" cy="62865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MX" sz="3200" dirty="0" smtClean="0"/>
              <a:t> b) El monto total de la operación o valor total del contrato, es la suma de dinero que el arrendatario se obliga a pagar al arrendador a cambio del uso o goce temporal del bien objeto del contrato.</a:t>
            </a:r>
            <a:endParaRPr lang="es-MX" dirty="0" smtClean="0"/>
          </a:p>
          <a:p>
            <a:pPr eaLnBrk="1" hangingPunct="1"/>
            <a:endParaRPr lang="es-MX" dirty="0" smtClean="0"/>
          </a:p>
        </p:txBody>
      </p:sp>
      <p:pic>
        <p:nvPicPr>
          <p:cNvPr id="10243" name="8 Marcador de contenido" descr="Resultado de imagen para arrendamiento tiempo y valor del dinero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285750"/>
            <a:ext cx="3714750" cy="62150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666</Words>
  <Application>Microsoft Office PowerPoint</Application>
  <PresentationFormat>Presentación en pantalla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Berlin Sans FB</vt:lpstr>
      <vt:lpstr>Tema de Office</vt:lpstr>
      <vt:lpstr>UNIVERSIDAD AUTÓNOMA DEL ESTADO DE HIDALGO</vt:lpstr>
      <vt:lpstr>Presentación de PowerPoint</vt:lpstr>
      <vt:lpstr>Arrendamiento Financiero</vt:lpstr>
      <vt:lpstr> El Arrendamiento Financiero</vt:lpstr>
      <vt:lpstr> </vt:lpstr>
      <vt:lpstr>Elementos del contrato de arrendamiento financiero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Clausulas que debe contener los  contratos de arrendamiento financiero</vt:lpstr>
      <vt:lpstr>Presentación de PowerPoint</vt:lpstr>
      <vt:lpstr>Arrendamiento Financiero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88</cp:revision>
  <dcterms:created xsi:type="dcterms:W3CDTF">2014-12-12T16:57:31Z</dcterms:created>
  <dcterms:modified xsi:type="dcterms:W3CDTF">2016-05-16T13:51:19Z</dcterms:modified>
</cp:coreProperties>
</file>