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9" r:id="rId2"/>
    <p:sldId id="256" r:id="rId3"/>
    <p:sldId id="283" r:id="rId4"/>
    <p:sldId id="257" r:id="rId5"/>
    <p:sldId id="262" r:id="rId6"/>
    <p:sldId id="284" r:id="rId7"/>
    <p:sldId id="285" r:id="rId8"/>
    <p:sldId id="287" r:id="rId9"/>
    <p:sldId id="288" r:id="rId10"/>
    <p:sldId id="286" r:id="rId11"/>
    <p:sldId id="289" r:id="rId12"/>
    <p:sldId id="290" r:id="rId13"/>
    <p:sldId id="291" r:id="rId14"/>
    <p:sldId id="292" r:id="rId15"/>
    <p:sldId id="293" r:id="rId16"/>
    <p:sldId id="294" r:id="rId17"/>
    <p:sldId id="296" r:id="rId18"/>
    <p:sldId id="299" r:id="rId19"/>
    <p:sldId id="297" r:id="rId20"/>
    <p:sldId id="298" r:id="rId21"/>
    <p:sldId id="300" r:id="rId22"/>
    <p:sldId id="301" r:id="rId23"/>
    <p:sldId id="302" r:id="rId24"/>
    <p:sldId id="303" r:id="rId25"/>
    <p:sldId id="304" r:id="rId26"/>
    <p:sldId id="305" r:id="rId27"/>
    <p:sldId id="306" r:id="rId28"/>
    <p:sldId id="307" r:id="rId29"/>
    <p:sldId id="309" r:id="rId30"/>
    <p:sldId id="310" r:id="rId31"/>
    <p:sldId id="311" r:id="rId32"/>
    <p:sldId id="308" r:id="rId33"/>
    <p:sldId id="312" r:id="rId34"/>
    <p:sldId id="313" r:id="rId35"/>
    <p:sldId id="261" r:id="rId36"/>
  </p:sldIdLst>
  <p:sldSz cx="9144000" cy="6858000" type="screen4x3"/>
  <p:notesSz cx="7045325" cy="934561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A221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45" autoAdjust="0"/>
    <p:restoredTop sz="94660"/>
  </p:normalViewPr>
  <p:slideViewPr>
    <p:cSldViewPr>
      <p:cViewPr varScale="1">
        <p:scale>
          <a:sx n="69" d="100"/>
          <a:sy n="69" d="100"/>
        </p:scale>
        <p:origin x="-42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2763" cy="466725"/>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990975" y="0"/>
            <a:ext cx="3052763" cy="466725"/>
          </a:xfrm>
          <a:prstGeom prst="rect">
            <a:avLst/>
          </a:prstGeom>
        </p:spPr>
        <p:txBody>
          <a:bodyPr vert="horz" lIns="91440" tIns="45720" rIns="91440" bIns="45720" rtlCol="0"/>
          <a:lstStyle>
            <a:lvl1pPr algn="r">
              <a:defRPr sz="1200"/>
            </a:lvl1pPr>
          </a:lstStyle>
          <a:p>
            <a:fld id="{50D55C8E-8C1A-4B40-9A47-82E176D9373C}" type="datetimeFigureOut">
              <a:rPr lang="es-MX" smtClean="0"/>
              <a:t>25/04/2017</a:t>
            </a:fld>
            <a:endParaRPr lang="es-MX"/>
          </a:p>
        </p:txBody>
      </p:sp>
      <p:sp>
        <p:nvSpPr>
          <p:cNvPr id="4" name="3 Marcador de pie de página"/>
          <p:cNvSpPr>
            <a:spLocks noGrp="1"/>
          </p:cNvSpPr>
          <p:nvPr>
            <p:ph type="ftr" sz="quarter" idx="2"/>
          </p:nvPr>
        </p:nvSpPr>
        <p:spPr>
          <a:xfrm>
            <a:off x="0" y="8877300"/>
            <a:ext cx="3052763" cy="466725"/>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90975" y="8877300"/>
            <a:ext cx="3052763" cy="466725"/>
          </a:xfrm>
          <a:prstGeom prst="rect">
            <a:avLst/>
          </a:prstGeom>
        </p:spPr>
        <p:txBody>
          <a:bodyPr vert="horz" lIns="91440" tIns="45720" rIns="91440" bIns="45720" rtlCol="0" anchor="b"/>
          <a:lstStyle>
            <a:lvl1pPr algn="r">
              <a:defRPr sz="1200"/>
            </a:lvl1pPr>
          </a:lstStyle>
          <a:p>
            <a:fld id="{B09D49AF-7ADC-4B7C-8ADB-4C88D8E0EA69}" type="slidenum">
              <a:rPr lang="es-MX" smtClean="0"/>
              <a:t>‹Nº›</a:t>
            </a:fld>
            <a:endParaRPr lang="es-MX"/>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2974" cy="468904"/>
          </a:xfrm>
          <a:prstGeom prst="rect">
            <a:avLst/>
          </a:prstGeom>
        </p:spPr>
        <p:txBody>
          <a:bodyPr vert="horz" lIns="93662" tIns="46831" rIns="93662" bIns="46831" rtlCol="0"/>
          <a:lstStyle>
            <a:lvl1pPr algn="l">
              <a:defRPr sz="1200"/>
            </a:lvl1pPr>
          </a:lstStyle>
          <a:p>
            <a:endParaRPr lang="es-MX" dirty="0"/>
          </a:p>
        </p:txBody>
      </p:sp>
      <p:sp>
        <p:nvSpPr>
          <p:cNvPr id="3" name="Marcador de fecha 2"/>
          <p:cNvSpPr>
            <a:spLocks noGrp="1"/>
          </p:cNvSpPr>
          <p:nvPr>
            <p:ph type="dt" idx="1"/>
          </p:nvPr>
        </p:nvSpPr>
        <p:spPr>
          <a:xfrm>
            <a:off x="3990721" y="0"/>
            <a:ext cx="3052974" cy="468904"/>
          </a:xfrm>
          <a:prstGeom prst="rect">
            <a:avLst/>
          </a:prstGeom>
        </p:spPr>
        <p:txBody>
          <a:bodyPr vert="horz" lIns="93662" tIns="46831" rIns="93662" bIns="46831" rtlCol="0"/>
          <a:lstStyle>
            <a:lvl1pPr algn="r">
              <a:defRPr sz="1200"/>
            </a:lvl1pPr>
          </a:lstStyle>
          <a:p>
            <a:fld id="{90FF6EC9-4DF5-4D6D-BEE3-EEC8D0A6E102}" type="datetimeFigureOut">
              <a:rPr lang="es-MX" smtClean="0"/>
              <a:pPr/>
              <a:t>25/04/2017</a:t>
            </a:fld>
            <a:endParaRPr lang="es-MX" dirty="0"/>
          </a:p>
        </p:txBody>
      </p:sp>
      <p:sp>
        <p:nvSpPr>
          <p:cNvPr id="4" name="Marcador de imagen de diapositiva 3"/>
          <p:cNvSpPr>
            <a:spLocks noGrp="1" noRot="1" noChangeAspect="1"/>
          </p:cNvSpPr>
          <p:nvPr>
            <p:ph type="sldImg" idx="2"/>
          </p:nvPr>
        </p:nvSpPr>
        <p:spPr>
          <a:xfrm>
            <a:off x="1419225" y="1168400"/>
            <a:ext cx="4206875" cy="3154363"/>
          </a:xfrm>
          <a:prstGeom prst="rect">
            <a:avLst/>
          </a:prstGeom>
          <a:noFill/>
          <a:ln w="12700">
            <a:solidFill>
              <a:prstClr val="black"/>
            </a:solidFill>
          </a:ln>
        </p:spPr>
        <p:txBody>
          <a:bodyPr vert="horz" lIns="93662" tIns="46831" rIns="93662" bIns="46831" rtlCol="0" anchor="ctr"/>
          <a:lstStyle/>
          <a:p>
            <a:endParaRPr lang="es-MX" dirty="0"/>
          </a:p>
        </p:txBody>
      </p:sp>
      <p:sp>
        <p:nvSpPr>
          <p:cNvPr id="5" name="Marcador de notas 4"/>
          <p:cNvSpPr>
            <a:spLocks noGrp="1"/>
          </p:cNvSpPr>
          <p:nvPr>
            <p:ph type="body" sz="quarter" idx="3"/>
          </p:nvPr>
        </p:nvSpPr>
        <p:spPr>
          <a:xfrm>
            <a:off x="704533" y="4497576"/>
            <a:ext cx="5636260" cy="3679835"/>
          </a:xfrm>
          <a:prstGeom prst="rect">
            <a:avLst/>
          </a:prstGeom>
        </p:spPr>
        <p:txBody>
          <a:bodyPr vert="horz" lIns="93662" tIns="46831" rIns="93662" bIns="468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76711"/>
            <a:ext cx="3052974" cy="468903"/>
          </a:xfrm>
          <a:prstGeom prst="rect">
            <a:avLst/>
          </a:prstGeom>
        </p:spPr>
        <p:txBody>
          <a:bodyPr vert="horz" lIns="93662" tIns="46831" rIns="93662" bIns="46831"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990721" y="8876711"/>
            <a:ext cx="3052974" cy="468903"/>
          </a:xfrm>
          <a:prstGeom prst="rect">
            <a:avLst/>
          </a:prstGeom>
        </p:spPr>
        <p:txBody>
          <a:bodyPr vert="horz" lIns="93662" tIns="46831" rIns="93662" bIns="46831" rtlCol="0" anchor="b"/>
          <a:lstStyle>
            <a:lvl1pPr algn="r">
              <a:defRPr sz="1200"/>
            </a:lvl1pPr>
          </a:lstStyle>
          <a:p>
            <a:fld id="{33B14F16-6933-45C9-9E7D-9792B43E53BD}" type="slidenum">
              <a:rPr lang="es-MX" smtClean="0"/>
              <a:pPr/>
              <a:t>‹Nº›</a:t>
            </a:fld>
            <a:endParaRPr lang="es-MX" dirty="0"/>
          </a:p>
        </p:txBody>
      </p:sp>
    </p:spTree>
    <p:extLst>
      <p:ext uri="{BB962C8B-B14F-4D97-AF65-F5344CB8AC3E}">
        <p14:creationId xmlns="" xmlns:p14="http://schemas.microsoft.com/office/powerpoint/2010/main" val="670819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25/04/2017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25/04/2017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25/04/2017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25/04/2017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25/04/2017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25/04/2017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25/04/2017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25/04/2017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25/04/2017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25/04/2017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 xmlns:p14="http://schemas.microsoft.com/office/powerpoint/2010/main" val="3644256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642918"/>
            <a:ext cx="7355160" cy="5483245"/>
          </a:xfrm>
        </p:spPr>
        <p:txBody>
          <a:bodyPr>
            <a:normAutofit/>
          </a:bodyPr>
          <a:lstStyle/>
          <a:p>
            <a:r>
              <a:rPr lang="es-MX" dirty="0" smtClean="0"/>
              <a:t>En cuanto a la psicología se plantean entre los principales  enfoques teóricos los siguientes:</a:t>
            </a:r>
          </a:p>
          <a:p>
            <a:r>
              <a:rPr lang="es-MX" dirty="0" smtClean="0"/>
              <a:t>Psicoanálisis</a:t>
            </a:r>
          </a:p>
          <a:p>
            <a:r>
              <a:rPr lang="es-MX" dirty="0" smtClean="0"/>
              <a:t>Conductismo</a:t>
            </a:r>
          </a:p>
          <a:p>
            <a:r>
              <a:rPr lang="es-MX" dirty="0" err="1" smtClean="0"/>
              <a:t>Gestalt</a:t>
            </a:r>
            <a:endParaRPr lang="es-MX" dirty="0" smtClean="0"/>
          </a:p>
          <a:p>
            <a:r>
              <a:rPr lang="es-MX" dirty="0" smtClean="0"/>
              <a:t>Psicología humanista</a:t>
            </a:r>
          </a:p>
          <a:p>
            <a:r>
              <a:rPr lang="es-MX" dirty="0" smtClean="0"/>
              <a:t>Psicología cognitiva</a:t>
            </a:r>
          </a:p>
          <a:p>
            <a:r>
              <a:rPr lang="es-MX" dirty="0" smtClean="0"/>
              <a:t>Psicología dialéctica</a:t>
            </a:r>
          </a:p>
          <a:p>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El principal recurso humano las personas</a:t>
            </a:r>
            <a:endParaRPr lang="es-MX" dirty="0"/>
          </a:p>
        </p:txBody>
      </p:sp>
      <p:sp>
        <p:nvSpPr>
          <p:cNvPr id="3" name="2 Marcador de contenido"/>
          <p:cNvSpPr>
            <a:spLocks noGrp="1"/>
          </p:cNvSpPr>
          <p:nvPr>
            <p:ph idx="1"/>
          </p:nvPr>
        </p:nvSpPr>
        <p:spPr>
          <a:xfrm>
            <a:off x="1331640" y="2071678"/>
            <a:ext cx="7355160" cy="4054485"/>
          </a:xfrm>
        </p:spPr>
        <p:txBody>
          <a:bodyPr>
            <a:normAutofit fontScale="85000" lnSpcReduction="10000"/>
          </a:bodyPr>
          <a:lstStyle/>
          <a:p>
            <a:pPr algn="just"/>
            <a:r>
              <a:rPr lang="es-MX" dirty="0" smtClean="0"/>
              <a:t>En la evolución histórica de la gestión empresarial se le ha asignado un  determinado papel dentro de este sistema, y de forma explícita o implícita ha sido siempre el elemento fundamental en el desarrollo de las diferentes actividades, pues a pesar del nivel tecnológico alcanzado por la mecanización y la automatización en los procesos productivos o de servicios, detrás de ellos siempre está el hombre.</a:t>
            </a:r>
            <a:endParaRPr lang="es-MX"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El enfoque sobre el hombre debe tener un carácter holístico, contempla todas las esferas que integran al hombre, no como una sumatoria  sino en su síntesis e interrelaciones </a:t>
            </a:r>
            <a:r>
              <a:rPr lang="es-MX" dirty="0" err="1" smtClean="0"/>
              <a:t>intra</a:t>
            </a:r>
            <a:r>
              <a:rPr lang="es-MX" dirty="0" smtClean="0"/>
              <a:t> e </a:t>
            </a:r>
            <a:r>
              <a:rPr lang="es-MX" dirty="0" err="1" smtClean="0"/>
              <a:t>interesferas</a:t>
            </a:r>
            <a:r>
              <a:rPr lang="es-MX" dirty="0" smtClean="0"/>
              <a:t>,  en su implicación en un medio determinado y en la interrelación con las demás personas. </a:t>
            </a:r>
            <a:endParaRPr lang="es-MX"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1071546"/>
            <a:ext cx="7355160" cy="5054617"/>
          </a:xfrm>
        </p:spPr>
        <p:txBody>
          <a:bodyPr>
            <a:normAutofit/>
          </a:bodyPr>
          <a:lstStyle/>
          <a:p>
            <a:pPr algn="just"/>
            <a:r>
              <a:rPr lang="es-MX" dirty="0" smtClean="0"/>
              <a:t>El hombre es el principal objeto y sujeto por su carácter activo, que a la vez transforma y se transforma en el desarrollo de la actividad. Cuando se dice que es el centro de la gestión de recursos humanos se analiza al mismo en la integración de las esferas cognitiva, afectiva, física y social.</a:t>
            </a:r>
            <a:endParaRPr lang="es-ES" u="sng" dirty="0" smtClean="0"/>
          </a:p>
          <a:p>
            <a:endParaRPr lang="es-MX"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785794"/>
            <a:ext cx="7355160" cy="5340369"/>
          </a:xfrm>
        </p:spPr>
        <p:txBody>
          <a:bodyPr>
            <a:normAutofit fontScale="85000" lnSpcReduction="10000"/>
          </a:bodyPr>
          <a:lstStyle/>
          <a:p>
            <a:pPr algn="just"/>
            <a:r>
              <a:rPr lang="es-MX" dirty="0" smtClean="0"/>
              <a:t>Entre las principales características de orden físico que pueden ser requerimientos para el desarrollo de la actividad laboral se encuentran la constitución física, estatura, complexión, habilidades, peso corporal, vigor físico, fuerza, edad, sexo y apariencia física. </a:t>
            </a:r>
          </a:p>
          <a:p>
            <a:pPr algn="just"/>
            <a:endParaRPr lang="es-MX" dirty="0" smtClean="0"/>
          </a:p>
          <a:p>
            <a:pPr algn="just"/>
            <a:r>
              <a:rPr lang="es-MX" dirty="0" smtClean="0"/>
              <a:t>Asimismo, las habilidades motoras pueden ser un  requisito específico para determinadas ocupaciones y existen diferentes métodos y técnicas para su estudio, que van desde la realización de muestras de trabajo, </a:t>
            </a:r>
            <a:r>
              <a:rPr lang="es-MX" dirty="0" err="1" smtClean="0"/>
              <a:t>tests</a:t>
            </a:r>
            <a:r>
              <a:rPr lang="es-MX" dirty="0" smtClean="0"/>
              <a:t> de lápiz y papel y aparatos. </a:t>
            </a:r>
          </a:p>
          <a:p>
            <a:pPr algn="just"/>
            <a:endParaRPr lang="es-MX" dirty="0" smtClean="0"/>
          </a:p>
          <a:p>
            <a:pPr algn="just"/>
            <a:endParaRPr lang="es-MX"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just"/>
            <a:r>
              <a:rPr lang="es-MX" sz="2800" dirty="0" smtClean="0">
                <a:effectLst/>
              </a:rPr>
              <a:t>Ha quedado demostrado que el poseer un alto desarrollo en dichas habilidades, es condición necesaria, pero no suficiente, para desempeñar con éxito una actividad que posea esta exigencia, sino se conjuga con otras cualidades complejas que intervienen en el desarrollo de la misma</a:t>
            </a:r>
            <a:endParaRPr lang="es-MX" sz="2800" dirty="0">
              <a:effectLst/>
            </a:endParaRPr>
          </a:p>
        </p:txBody>
      </p:sp>
      <p:sp>
        <p:nvSpPr>
          <p:cNvPr id="3" name="2 Subtítulo"/>
          <p:cNvSpPr>
            <a:spLocks noGrp="1"/>
          </p:cNvSpPr>
          <p:nvPr>
            <p:ph type="subTitle" idx="1"/>
          </p:nvPr>
        </p:nvSpPr>
        <p:spPr/>
        <p:txBody>
          <a:bodyPr>
            <a:normAutofit/>
          </a:bodyPr>
          <a:lstStyle/>
          <a:p>
            <a:r>
              <a:rPr lang="es-MX" dirty="0" smtClean="0"/>
              <a:t>.</a:t>
            </a:r>
            <a:endParaRPr lang="es-ES" dirty="0" smtClean="0"/>
          </a:p>
          <a:p>
            <a:endParaRPr lang="es-MX"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just"/>
            <a:r>
              <a:rPr lang="es-MX" sz="2800" dirty="0" smtClean="0">
                <a:effectLst/>
              </a:rPr>
              <a:t/>
            </a:r>
            <a:br>
              <a:rPr lang="es-MX" sz="2800" dirty="0" smtClean="0">
                <a:effectLst/>
              </a:rPr>
            </a:br>
            <a:r>
              <a:rPr lang="es-MX" sz="2800" dirty="0" smtClean="0">
                <a:effectLst/>
              </a:rPr>
              <a:t/>
            </a:r>
            <a:br>
              <a:rPr lang="es-MX" sz="2800" dirty="0" smtClean="0">
                <a:effectLst/>
              </a:rPr>
            </a:br>
            <a:r>
              <a:rPr lang="es-MX" sz="2800" dirty="0" smtClean="0">
                <a:effectLst/>
              </a:rPr>
              <a:t/>
            </a:r>
            <a:br>
              <a:rPr lang="es-MX" sz="2800" dirty="0" smtClean="0">
                <a:effectLst/>
              </a:rPr>
            </a:br>
            <a:r>
              <a:rPr lang="es-MX" sz="2800" dirty="0" smtClean="0">
                <a:effectLst/>
              </a:rPr>
              <a:t/>
            </a:r>
            <a:br>
              <a:rPr lang="es-MX" sz="2800" dirty="0" smtClean="0">
                <a:effectLst/>
              </a:rPr>
            </a:br>
            <a:r>
              <a:rPr lang="es-MX" sz="2800" dirty="0" smtClean="0">
                <a:effectLst/>
              </a:rPr>
              <a:t/>
            </a:r>
            <a:br>
              <a:rPr lang="es-MX" sz="2800" dirty="0" smtClean="0">
                <a:effectLst/>
              </a:rPr>
            </a:br>
            <a:r>
              <a:rPr lang="es-MX" sz="2800" dirty="0" smtClean="0">
                <a:effectLst/>
              </a:rPr>
              <a:t/>
            </a:r>
            <a:br>
              <a:rPr lang="es-MX" sz="2800" dirty="0" smtClean="0">
                <a:effectLst/>
              </a:rPr>
            </a:br>
            <a:r>
              <a:rPr lang="es-MX" sz="2800" dirty="0" smtClean="0">
                <a:effectLst/>
              </a:rPr>
              <a:t/>
            </a:r>
            <a:br>
              <a:rPr lang="es-MX" sz="2800" dirty="0" smtClean="0">
                <a:effectLst/>
              </a:rPr>
            </a:br>
            <a:r>
              <a:rPr lang="es-MX" sz="2800" dirty="0" smtClean="0">
                <a:effectLst/>
              </a:rPr>
              <a:t/>
            </a:r>
            <a:br>
              <a:rPr lang="es-MX" sz="2800" dirty="0" smtClean="0">
                <a:effectLst/>
              </a:rPr>
            </a:br>
            <a:r>
              <a:rPr lang="es-MX" sz="2800" dirty="0" smtClean="0">
                <a:effectLst/>
              </a:rPr>
              <a:t/>
            </a:r>
            <a:br>
              <a:rPr lang="es-MX" sz="2800" dirty="0" smtClean="0">
                <a:effectLst/>
              </a:rPr>
            </a:br>
            <a:r>
              <a:rPr lang="es-MX" sz="2800" dirty="0" smtClean="0">
                <a:effectLst/>
              </a:rPr>
              <a:t>La personalidad: integración de las esferas  cognitiva y afectiva.</a:t>
            </a:r>
            <a:br>
              <a:rPr lang="es-MX" sz="2800" dirty="0" smtClean="0">
                <a:effectLst/>
              </a:rPr>
            </a:br>
            <a:r>
              <a:rPr lang="es-MX" sz="2800" dirty="0" smtClean="0">
                <a:effectLst/>
              </a:rPr>
              <a:t/>
            </a:r>
            <a:br>
              <a:rPr lang="es-MX" sz="2800" dirty="0" smtClean="0">
                <a:effectLst/>
              </a:rPr>
            </a:br>
            <a:r>
              <a:rPr lang="es-MX" sz="2800" dirty="0" smtClean="0"/>
              <a:t> Una categoría básica en el estudio del hombre es la categoría personalidad, pues como señalan Harre, R. y de </a:t>
            </a:r>
            <a:r>
              <a:rPr lang="es-MX" sz="2800" dirty="0" err="1" smtClean="0"/>
              <a:t>Waele</a:t>
            </a:r>
            <a:r>
              <a:rPr lang="es-MX" sz="2800" dirty="0" smtClean="0"/>
              <a:t>, J. (1979):</a:t>
            </a:r>
            <a:br>
              <a:rPr lang="es-MX" sz="2800" dirty="0" smtClean="0"/>
            </a:br>
            <a:r>
              <a:rPr lang="es-MX" sz="2800" dirty="0" smtClean="0"/>
              <a:t/>
            </a:r>
            <a:br>
              <a:rPr lang="es-MX" sz="2800" dirty="0" smtClean="0"/>
            </a:br>
            <a:r>
              <a:rPr lang="es-MX" sz="2800" dirty="0" smtClean="0"/>
              <a:t> “La personalidad es la base de la competencia social del ser humano”. </a:t>
            </a:r>
            <a:r>
              <a:rPr lang="es-MX" sz="2800" dirty="0" smtClean="0">
                <a:effectLst/>
              </a:rPr>
              <a:t/>
            </a:r>
            <a:br>
              <a:rPr lang="es-MX" sz="2800" dirty="0" smtClean="0">
                <a:effectLst/>
              </a:rPr>
            </a:br>
            <a:r>
              <a:rPr lang="es-MX" dirty="0" smtClean="0">
                <a:effectLst/>
              </a:rPr>
              <a:t/>
            </a:r>
            <a:br>
              <a:rPr lang="es-MX" dirty="0" smtClean="0">
                <a:effectLst/>
              </a:rPr>
            </a:br>
            <a:r>
              <a:rPr lang="es-MX" dirty="0" smtClean="0">
                <a:effectLst/>
              </a:rPr>
              <a:t/>
            </a:r>
            <a:br>
              <a:rPr lang="es-MX" dirty="0" smtClean="0">
                <a:effectLst/>
              </a:rPr>
            </a:br>
            <a:r>
              <a:rPr lang="es-MX" dirty="0" smtClean="0">
                <a:effectLst/>
              </a:rPr>
              <a:t/>
            </a:r>
            <a:br>
              <a:rPr lang="es-MX" dirty="0" smtClean="0">
                <a:effectLst/>
              </a:rPr>
            </a:br>
            <a:endParaRPr lang="es-MX" dirty="0">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77500" lnSpcReduction="20000"/>
          </a:bodyPr>
          <a:lstStyle/>
          <a:p>
            <a:pPr algn="just"/>
            <a:r>
              <a:rPr lang="es-MX" dirty="0" smtClean="0"/>
              <a:t/>
            </a:r>
            <a:br>
              <a:rPr lang="es-MX" dirty="0" smtClean="0"/>
            </a:br>
            <a:r>
              <a:rPr lang="es-MX" dirty="0" smtClean="0"/>
              <a:t>El estudio de la personalidad es un elemento central ya que es la expresión más genuina del ser humano como ser social, por su carácter activo y transformador, y por su papel </a:t>
            </a:r>
            <a:r>
              <a:rPr lang="es-MX" dirty="0" err="1" smtClean="0"/>
              <a:t>autorregulador</a:t>
            </a:r>
            <a:r>
              <a:rPr lang="es-MX" dirty="0" smtClean="0"/>
              <a:t> y regulador, vista la personalidad en su condición integrada entre lo cognitivo y lo afectivo.</a:t>
            </a:r>
            <a:br>
              <a:rPr lang="es-MX" dirty="0" smtClean="0"/>
            </a:br>
            <a:endParaRPr lang="es-MX" dirty="0" smtClean="0"/>
          </a:p>
          <a:p>
            <a:pPr algn="just"/>
            <a:r>
              <a:rPr lang="es-MX" dirty="0" smtClean="0"/>
              <a:t>Es obvio que cuando se  habla de la existencia de una esfera cognitiva y afectiva, se está haciendo referencia a lo psicológico y en especifico a la personalidad, por ser esta la principal manifestación del hombre en su implicación en el medio.</a:t>
            </a:r>
            <a:br>
              <a:rPr lang="es-MX" dirty="0" smtClean="0"/>
            </a:br>
            <a:endParaRPr lang="es-MX"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92500"/>
          </a:bodyPr>
          <a:lstStyle/>
          <a:p>
            <a:r>
              <a:rPr lang="es-MX" dirty="0" smtClean="0"/>
              <a:t>En el desarrollo de la actividad psíquica se observa, la existencia de un conjunto de procesos psíquicos, los que se pueden clasificar de la forma siguiente:</a:t>
            </a:r>
          </a:p>
          <a:p>
            <a:r>
              <a:rPr lang="es-MX" dirty="0" smtClean="0"/>
              <a:t>Cognitivos: sensación, percepción, atención, memoria, imaginación, pensamiento y lenguaje.</a:t>
            </a:r>
          </a:p>
          <a:p>
            <a:r>
              <a:rPr lang="es-MX" dirty="0" smtClean="0"/>
              <a:t>Afectivo-volitivos: emociones, sentimientos, voluntad, deseos, aspiraciones.</a:t>
            </a:r>
          </a:p>
          <a:p>
            <a:endParaRPr lang="es-MX" dirty="0" smtClean="0"/>
          </a:p>
          <a:p>
            <a:endParaRPr lang="es-MX"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77500" lnSpcReduction="20000"/>
          </a:bodyPr>
          <a:lstStyle/>
          <a:p>
            <a:pPr algn="just"/>
            <a:r>
              <a:rPr lang="es-MX" dirty="0" smtClean="0"/>
              <a:t>Pero el estudio del hombre y su personalidad, no se refiere a atomizarlo en un conjunto de procesos que se dan en todo ser humano, aunque algunos de estos pueden manifestarse a niveles superiores de integración.</a:t>
            </a:r>
          </a:p>
          <a:p>
            <a:pPr algn="just"/>
            <a:endParaRPr lang="es-MX" dirty="0" smtClean="0"/>
          </a:p>
          <a:p>
            <a:pPr algn="just"/>
            <a:r>
              <a:rPr lang="es-MX" dirty="0" smtClean="0"/>
              <a:t> Con una incidencia significativa en el desarrollo exitoso de determinada a actividad, pero nunca operarían de forma independiente sino integrados en síntesis, con un carácter diferente como parte de una configuración cualitativamente superior.</a:t>
            </a:r>
            <a:br>
              <a:rPr lang="es-MX" dirty="0" smtClean="0"/>
            </a:br>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idx="1"/>
          </p:nvPr>
        </p:nvSpPr>
        <p:spPr>
          <a:xfrm>
            <a:off x="1259632" y="1628800"/>
            <a:ext cx="7560840" cy="4525963"/>
          </a:xfrm>
        </p:spPr>
        <p:txBody>
          <a:bodyPr>
            <a:normAutofit/>
          </a:bodyPr>
          <a:lstStyle/>
          <a:p>
            <a:pPr lvl="1"/>
            <a:r>
              <a:rPr lang="es-MX" dirty="0">
                <a:effectLst>
                  <a:outerShdw blurRad="38100" dist="38100" dir="2700000" algn="tl">
                    <a:srgbClr val="000000">
                      <a:alpha val="43137"/>
                    </a:srgbClr>
                  </a:outerShdw>
                </a:effectLst>
                <a:latin typeface="Arial" pitchFamily="34" charset="0"/>
                <a:cs typeface="Arial" pitchFamily="34" charset="0"/>
              </a:rPr>
              <a:t>Área </a:t>
            </a:r>
            <a:r>
              <a:rPr lang="es-MX" dirty="0" smtClean="0">
                <a:effectLst>
                  <a:outerShdw blurRad="38100" dist="38100" dir="2700000" algn="tl">
                    <a:srgbClr val="000000">
                      <a:alpha val="43137"/>
                    </a:srgbClr>
                  </a:outerShdw>
                </a:effectLst>
                <a:latin typeface="Arial" pitchFamily="34" charset="0"/>
                <a:cs typeface="Arial" pitchFamily="34" charset="0"/>
              </a:rPr>
              <a:t>Académica: Administración</a:t>
            </a:r>
            <a:endParaRPr lang="es-MX" dirty="0" smtClean="0">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Tema: </a:t>
            </a:r>
            <a:r>
              <a:rPr lang="es-MX" dirty="0" smtClean="0"/>
              <a:t>El principal recurso humano del liderazgo: las personas.</a:t>
            </a:r>
          </a:p>
          <a:p>
            <a:pPr lvl="1">
              <a:buNone/>
            </a:pPr>
            <a:endParaRPr lang="es-MX" dirty="0" smtClean="0">
              <a:latin typeface="Arial" pitchFamily="34" charset="0"/>
              <a:cs typeface="Arial" pitchFamily="34" charset="0"/>
            </a:endParaRPr>
          </a:p>
          <a:p>
            <a:pPr lvl="1"/>
            <a:endParaRPr lang="es-MX" sz="2000" b="1" dirty="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Profesor(a):Dr. Danae Duana </a:t>
            </a:r>
            <a:r>
              <a:rPr lang="es-MX" dirty="0" err="1" smtClean="0">
                <a:effectLst>
                  <a:outerShdw blurRad="38100" dist="38100" dir="2700000" algn="tl">
                    <a:srgbClr val="000000">
                      <a:alpha val="43137"/>
                    </a:srgbClr>
                  </a:outerShdw>
                </a:effectLst>
                <a:latin typeface="Arial" pitchFamily="34" charset="0"/>
                <a:cs typeface="Arial" pitchFamily="34" charset="0"/>
              </a:rPr>
              <a:t>Avila</a:t>
            </a:r>
            <a:endParaRPr lang="es-MX" sz="2000" dirty="0" smtClean="0">
              <a:effectLst>
                <a:outerShdw blurRad="38100" dist="38100" dir="2700000" algn="tl">
                  <a:srgbClr val="000000">
                    <a:alpha val="43137"/>
                  </a:srgbClr>
                </a:outerShdw>
              </a:effectLst>
              <a:latin typeface="Arial" pitchFamily="34" charset="0"/>
              <a:cs typeface="Arial" pitchFamily="34" charset="0"/>
            </a:endParaRPr>
          </a:p>
          <a:p>
            <a:pPr lvl="1"/>
            <a:r>
              <a:rPr lang="es-MX" dirty="0" smtClean="0">
                <a:effectLst>
                  <a:outerShdw blurRad="38100" dist="38100" dir="2700000" algn="tl">
                    <a:srgbClr val="000000">
                      <a:alpha val="43137"/>
                    </a:srgbClr>
                  </a:outerShdw>
                </a:effectLst>
                <a:latin typeface="Arial" pitchFamily="34" charset="0"/>
                <a:cs typeface="Arial" pitchFamily="34" charset="0"/>
              </a:rPr>
              <a:t>Periodo: Enero Junio 2017</a:t>
            </a:r>
            <a:endParaRPr lang="es-MX" sz="2000" dirty="0">
              <a:latin typeface="Arial" pitchFamily="34" charset="0"/>
              <a:cs typeface="Arial" pitchFamily="34" charset="0"/>
            </a:endParaRPr>
          </a:p>
          <a:p>
            <a:endParaRPr lang="es-MX" dirty="0"/>
          </a:p>
        </p:txBody>
      </p:sp>
    </p:spTree>
    <p:extLst>
      <p:ext uri="{BB962C8B-B14F-4D97-AF65-F5344CB8AC3E}">
        <p14:creationId xmlns="" xmlns:p14="http://schemas.microsoft.com/office/powerpoint/2010/main" val="42515747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1000108"/>
            <a:ext cx="7355160" cy="5126055"/>
          </a:xfrm>
        </p:spPr>
        <p:txBody>
          <a:bodyPr>
            <a:normAutofit fontScale="77500" lnSpcReduction="20000"/>
          </a:bodyPr>
          <a:lstStyle/>
          <a:p>
            <a:pPr algn="just"/>
            <a:r>
              <a:rPr lang="es-MX" dirty="0" smtClean="0"/>
              <a:t>En muchos procesos se fragmenta al hombre en procesos aislados y se busca cuales procesos o combinaciones de estos correlacionan con el éxito; o sea se hace el estudio de cualidades aisladas para predecir el éxito a partir de éstas, sobre la base de modelos </a:t>
            </a:r>
            <a:r>
              <a:rPr lang="es-MX" dirty="0" err="1" smtClean="0"/>
              <a:t>correlacionales</a:t>
            </a:r>
            <a:r>
              <a:rPr lang="es-MX" dirty="0" smtClean="0"/>
              <a:t>, tratando de relacionar elementos fragmentados con el todo.</a:t>
            </a:r>
            <a:br>
              <a:rPr lang="es-MX" dirty="0" smtClean="0"/>
            </a:br>
            <a:endParaRPr lang="es-MX" dirty="0" smtClean="0"/>
          </a:p>
          <a:p>
            <a:pPr algn="just"/>
            <a:r>
              <a:rPr lang="es-MX" dirty="0" smtClean="0"/>
              <a:t>También, algunos especialistas trabajan fundamentalmente  sobre la base de categorías y tipologías, referidas a los aspectos de contenidos y  estructurales, pero no valoran los aspectos funcionales expresados en las funciones reguladora y </a:t>
            </a:r>
            <a:r>
              <a:rPr lang="es-MX" dirty="0" err="1" smtClean="0"/>
              <a:t>autorreguladora</a:t>
            </a:r>
            <a:r>
              <a:rPr lang="es-MX" dirty="0" smtClean="0"/>
              <a:t> de la personalidad.</a:t>
            </a:r>
          </a:p>
          <a:p>
            <a:pPr algn="just"/>
            <a:endParaRPr lang="es-MX"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 Esfera cognitiva</a:t>
            </a:r>
            <a:endParaRPr lang="es-MX" dirty="0"/>
          </a:p>
        </p:txBody>
      </p:sp>
      <p:sp>
        <p:nvSpPr>
          <p:cNvPr id="3" name="2 Marcador de contenido"/>
          <p:cNvSpPr>
            <a:spLocks noGrp="1"/>
          </p:cNvSpPr>
          <p:nvPr>
            <p:ph idx="1"/>
          </p:nvPr>
        </p:nvSpPr>
        <p:spPr/>
        <p:txBody>
          <a:bodyPr>
            <a:normAutofit lnSpcReduction="10000"/>
          </a:bodyPr>
          <a:lstStyle/>
          <a:p>
            <a:pPr algn="just"/>
            <a:r>
              <a:rPr lang="es-MX" dirty="0" smtClean="0"/>
              <a:t>El éxito en el desarrollo de una actividad es la resultante del conjunto de factores interrelacionados, cuyo producto final no es una adición de las partes integrantes; no obstante, es necesario en el estudio del hombre realizar abstracciones para poder valorar la influencia relativa en el desempeño alcanzado en el desarrollo de una actividad</a:t>
            </a:r>
            <a:endParaRPr lang="es-MX"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714356"/>
            <a:ext cx="7355160" cy="5411807"/>
          </a:xfrm>
        </p:spPr>
        <p:txBody>
          <a:bodyPr>
            <a:normAutofit fontScale="92500"/>
          </a:bodyPr>
          <a:lstStyle/>
          <a:p>
            <a:pPr algn="just"/>
            <a:r>
              <a:rPr lang="es-MX" dirty="0" smtClean="0"/>
              <a:t>En el estudio de la inteligencia en la actualidad es necesario destacar el papel que ha desempeñado el movimiento denominado psicología cognitiva, que ha hecho énfasis en la introducción de diferentes modelos de procesamiento de la información. </a:t>
            </a:r>
          </a:p>
          <a:p>
            <a:pPr algn="just"/>
            <a:r>
              <a:rPr lang="es-MX" dirty="0" smtClean="0"/>
              <a:t>Un ejemplo de ellos es el modelo de Norman, D. (1987) según el cual todos los sistemas cognitivos, animados o artificiales, deben tener los siguientes elementos:</a:t>
            </a:r>
            <a:endParaRPr lang="es-MX"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85000" lnSpcReduction="20000"/>
          </a:bodyPr>
          <a:lstStyle/>
          <a:p>
            <a:r>
              <a:rPr lang="es-MX" dirty="0" smtClean="0"/>
              <a:t>Una forma de recibir información: receptores</a:t>
            </a:r>
          </a:p>
          <a:p>
            <a:r>
              <a:rPr lang="es-MX" dirty="0" smtClean="0"/>
              <a:t>Una forma de ejecutar acciones en el mundo: sistema motor</a:t>
            </a:r>
          </a:p>
          <a:p>
            <a:r>
              <a:rPr lang="es-MX" dirty="0" smtClean="0"/>
              <a:t>Procesos cognitivos que </a:t>
            </a:r>
            <a:r>
              <a:rPr lang="es-MX" dirty="0" err="1" smtClean="0"/>
              <a:t>incluyen:.Una</a:t>
            </a:r>
            <a:r>
              <a:rPr lang="es-MX" dirty="0" smtClean="0"/>
              <a:t> forma de interpretar e identificar información recibida por los receptores.</a:t>
            </a:r>
          </a:p>
          <a:p>
            <a:r>
              <a:rPr lang="es-MX" dirty="0" smtClean="0"/>
              <a:t>Una forma de controlar las acciones que se ejecutan.</a:t>
            </a:r>
          </a:p>
          <a:p>
            <a:r>
              <a:rPr lang="es-MX" dirty="0" smtClean="0"/>
              <a:t>Una forma de guiar la distribución de recursos cognitivos cuando las necesidades  superen las posibilidades.</a:t>
            </a:r>
          </a:p>
          <a:p>
            <a:r>
              <a:rPr lang="es-MX" dirty="0" smtClean="0"/>
              <a:t>Una memoria de acciones y experiencias.</a:t>
            </a:r>
          </a:p>
          <a:p>
            <a:endParaRPr lang="es-MX"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Estos procesos cognitivos implican que:</a:t>
            </a:r>
            <a:endParaRPr lang="es-MX" dirty="0"/>
          </a:p>
        </p:txBody>
      </p:sp>
      <p:sp>
        <p:nvSpPr>
          <p:cNvPr id="3" name="2 Marcador de contenido"/>
          <p:cNvSpPr>
            <a:spLocks noGrp="1"/>
          </p:cNvSpPr>
          <p:nvPr>
            <p:ph idx="1"/>
          </p:nvPr>
        </p:nvSpPr>
        <p:spPr/>
        <p:txBody>
          <a:bodyPr>
            <a:normAutofit fontScale="70000" lnSpcReduction="20000"/>
          </a:bodyPr>
          <a:lstStyle/>
          <a:p>
            <a:r>
              <a:rPr lang="es-MX" dirty="0" smtClean="0"/>
              <a:t>Debido a que los recursos son finitos, será necesario algún tipo de distribución de  recursos (atención).</a:t>
            </a:r>
          </a:p>
          <a:p>
            <a:r>
              <a:rPr lang="es-MX" dirty="0" smtClean="0"/>
              <a:t>Sea necesaria la participación de una memoria de trabajo (a corto plazo).</a:t>
            </a:r>
          </a:p>
          <a:p>
            <a:r>
              <a:rPr lang="es-MX" dirty="0" smtClean="0"/>
              <a:t>Un intérprete y mecanismos de retroalimentación que permitan observar las  operaciones en el mundo y modificarlas.</a:t>
            </a:r>
          </a:p>
          <a:p>
            <a:r>
              <a:rPr lang="es-MX" dirty="0" smtClean="0"/>
              <a:t>Alguna forma de autogenerar planes y controlar su funcionamiento, ello requiere  niveles de conocimiento (</a:t>
            </a:r>
            <a:r>
              <a:rPr lang="es-MX" dirty="0" err="1" smtClean="0"/>
              <a:t>metaconocimiento</a:t>
            </a:r>
            <a:r>
              <a:rPr lang="es-MX" dirty="0" smtClean="0"/>
              <a:t>).</a:t>
            </a:r>
          </a:p>
          <a:p>
            <a:r>
              <a:rPr lang="es-MX" dirty="0" smtClean="0"/>
              <a:t>Para la acción inteligente tiene que existir un modelo del entorno, de uno mismo y  de los otros.</a:t>
            </a:r>
          </a:p>
          <a:p>
            <a:r>
              <a:rPr lang="es-MX" dirty="0" smtClean="0"/>
              <a:t>Tiene que aprender y </a:t>
            </a:r>
            <a:r>
              <a:rPr lang="es-MX" dirty="0" err="1" smtClean="0"/>
              <a:t>automodificar</a:t>
            </a:r>
            <a:r>
              <a:rPr lang="es-MX" dirty="0" smtClean="0"/>
              <a:t> su conducta y el conocimiento.</a:t>
            </a:r>
          </a:p>
          <a:p>
            <a:endParaRPr lang="es-MX"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714356"/>
            <a:ext cx="7355160" cy="5411807"/>
          </a:xfrm>
        </p:spPr>
        <p:txBody>
          <a:bodyPr>
            <a:normAutofit fontScale="85000" lnSpcReduction="20000"/>
          </a:bodyPr>
          <a:lstStyle/>
          <a:p>
            <a:pPr algn="just"/>
            <a:r>
              <a:rPr lang="es-MX" dirty="0" smtClean="0"/>
              <a:t>Entre los estudiosos contemporáneos de la inteligencia se encuentra </a:t>
            </a:r>
            <a:r>
              <a:rPr lang="es-MX" dirty="0" err="1" smtClean="0"/>
              <a:t>Sternberg</a:t>
            </a:r>
            <a:r>
              <a:rPr lang="es-MX" dirty="0" smtClean="0"/>
              <a:t>, R. (1985) quien plantea que las diferencias individuales dependen fundamentalmente de la eficiencia de la codificación y comparación de procesos y señala que una teoría comprensiva de la inteligencia debe contemplar una gran cantidad de procesos componentes, y que estos deben estar relacionados  no sólo con la inteligencia académica, sino también con la inteligencia práctica. </a:t>
            </a:r>
          </a:p>
          <a:p>
            <a:pPr algn="just"/>
            <a:endParaRPr lang="es-MX" dirty="0" smtClean="0"/>
          </a:p>
          <a:p>
            <a:pPr algn="just"/>
            <a:r>
              <a:rPr lang="es-MX" dirty="0" smtClean="0"/>
              <a:t>Para este autor los componentes que explican la inteligencia pueden organizarse en 4 </a:t>
            </a:r>
            <a:r>
              <a:rPr lang="es-MX" dirty="0" err="1" smtClean="0"/>
              <a:t>clústers</a:t>
            </a:r>
            <a:r>
              <a:rPr lang="es-MX" dirty="0" smtClean="0"/>
              <a:t>:</a:t>
            </a:r>
            <a:endParaRPr lang="es-MX"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lnSpcReduction="10000"/>
          </a:bodyPr>
          <a:lstStyle/>
          <a:p>
            <a:r>
              <a:rPr lang="es-MX" dirty="0" smtClean="0"/>
              <a:t>Habilidad  para aprender y beneficiarse con la experiencia</a:t>
            </a:r>
          </a:p>
          <a:p>
            <a:r>
              <a:rPr lang="es-MX" dirty="0" smtClean="0"/>
              <a:t>Habilidad para pensar o razonamiento abstracto</a:t>
            </a:r>
          </a:p>
          <a:p>
            <a:r>
              <a:rPr lang="es-MX" dirty="0" smtClean="0"/>
              <a:t>Habilidad para adaptarse a situaciones de cambio e incertidumbre.</a:t>
            </a:r>
          </a:p>
          <a:p>
            <a:r>
              <a:rPr lang="es-MX" dirty="0" smtClean="0"/>
              <a:t>Habilidad para </a:t>
            </a:r>
            <a:r>
              <a:rPr lang="es-MX" dirty="0" err="1" smtClean="0"/>
              <a:t>automotivarse</a:t>
            </a:r>
            <a:r>
              <a:rPr lang="es-MX" dirty="0" smtClean="0"/>
              <a:t> y ejecutar rápidamente las tareas que son necesarias.</a:t>
            </a:r>
          </a:p>
          <a:p>
            <a:endParaRPr lang="es-MX"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dirty="0"/>
          </a:p>
        </p:txBody>
      </p:sp>
      <p:sp>
        <p:nvSpPr>
          <p:cNvPr id="3" name="2 Marcador de contenido"/>
          <p:cNvSpPr>
            <a:spLocks noGrp="1"/>
          </p:cNvSpPr>
          <p:nvPr>
            <p:ph idx="1"/>
          </p:nvPr>
        </p:nvSpPr>
        <p:spPr/>
        <p:txBody>
          <a:bodyPr/>
          <a:lstStyle/>
          <a:p>
            <a:r>
              <a:rPr lang="es-MX" dirty="0" err="1" smtClean="0"/>
              <a:t>Stemberg</a:t>
            </a:r>
            <a:r>
              <a:rPr lang="es-MX" dirty="0" smtClean="0"/>
              <a:t>, R. (1985) elaboró un modelo de clasificación de los componentes de los procesos operativos en la solución de problemas el cual esta conformado por los elementos siguientes:</a:t>
            </a:r>
            <a:endParaRPr lang="es-MX"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normAutofit fontScale="77500" lnSpcReduction="20000"/>
          </a:bodyPr>
          <a:lstStyle/>
          <a:p>
            <a:pPr algn="just"/>
            <a:r>
              <a:rPr lang="es-MX" dirty="0" err="1" smtClean="0"/>
              <a:t>Metacomponentes</a:t>
            </a:r>
            <a:r>
              <a:rPr lang="es-MX" dirty="0" smtClean="0"/>
              <a:t>: Procesos de control de alto nivel, empleados para la planeación  ejecutiva y la toma de decisiones en la solución de problemas</a:t>
            </a:r>
          </a:p>
          <a:p>
            <a:pPr algn="just"/>
            <a:r>
              <a:rPr lang="es-MX" dirty="0" err="1" smtClean="0"/>
              <a:t>Metacomponentes</a:t>
            </a:r>
            <a:r>
              <a:rPr lang="es-MX" dirty="0" smtClean="0"/>
              <a:t> de realización: Procesos que ejecutan los planes e implementan  las decisiones seleccionadas por los </a:t>
            </a:r>
            <a:r>
              <a:rPr lang="es-MX" dirty="0" err="1" smtClean="0"/>
              <a:t>metacomponentes</a:t>
            </a:r>
            <a:r>
              <a:rPr lang="es-MX" dirty="0" smtClean="0"/>
              <a:t>.</a:t>
            </a:r>
          </a:p>
          <a:p>
            <a:pPr algn="just"/>
            <a:r>
              <a:rPr lang="es-MX" dirty="0" smtClean="0"/>
              <a:t>Adquisición de </a:t>
            </a:r>
            <a:r>
              <a:rPr lang="es-MX" dirty="0" err="1" smtClean="0"/>
              <a:t>metacomponentes</a:t>
            </a:r>
            <a:r>
              <a:rPr lang="es-MX" dirty="0" smtClean="0"/>
              <a:t>: Procesos envueltos en la adquisición de  información previamente almacenada en memoria. Procesos envueltos en el  aprendizaje de nuevas experiencias.</a:t>
            </a:r>
          </a:p>
          <a:p>
            <a:pPr algn="just"/>
            <a:r>
              <a:rPr lang="es-MX" dirty="0" smtClean="0"/>
              <a:t>Componentes de transferencia: Procesos envueltos en el traspaso de la información retenida, de una situación a otra.</a:t>
            </a:r>
          </a:p>
          <a:p>
            <a:pPr algn="just"/>
            <a:endParaRPr lang="es-MX"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t>Esfera afectiva</a:t>
            </a:r>
            <a:endParaRPr lang="es-MX" dirty="0"/>
          </a:p>
        </p:txBody>
      </p:sp>
      <p:sp>
        <p:nvSpPr>
          <p:cNvPr id="3" name="2 Marcador de contenido"/>
          <p:cNvSpPr>
            <a:spLocks noGrp="1"/>
          </p:cNvSpPr>
          <p:nvPr>
            <p:ph idx="1"/>
          </p:nvPr>
        </p:nvSpPr>
        <p:spPr/>
        <p:txBody>
          <a:bodyPr>
            <a:normAutofit fontScale="85000" lnSpcReduction="10000"/>
          </a:bodyPr>
          <a:lstStyle/>
          <a:p>
            <a:pPr algn="just"/>
            <a:r>
              <a:rPr lang="es-MX" dirty="0" smtClean="0"/>
              <a:t>Una característica esencial de la personalidad es su integridad; no obstante, se puede identificar en su estructura, dos dimensiones: ejecutora e inductora. </a:t>
            </a:r>
          </a:p>
          <a:p>
            <a:pPr algn="just"/>
            <a:r>
              <a:rPr lang="es-MX" dirty="0" smtClean="0"/>
              <a:t>Hoy día es generalmente reconocido que el éxito en el desarrollo de una actividad no depende sólo de poseer determinados conocimientos y habilidades, sino que es necesario también la disposición, la orientación y el despliegue de la energía necesaria para alcanzar los objetivos propuestos.</a:t>
            </a:r>
            <a:endParaRPr lang="es-MX"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14414" y="714356"/>
            <a:ext cx="7472386" cy="706090"/>
          </a:xfrm>
        </p:spPr>
        <p:txBody>
          <a:bodyPr/>
          <a:lstStyle/>
          <a:p>
            <a:r>
              <a:rPr lang="es-MX" sz="2800" u="sng" dirty="0" smtClean="0"/>
              <a:t>Tema: </a:t>
            </a:r>
            <a:r>
              <a:rPr lang="es-MX" sz="2800" dirty="0" smtClean="0"/>
              <a:t>El principal recurso humano del liderazgo: las personas</a:t>
            </a:r>
            <a:r>
              <a:rPr lang="es-MX" sz="2800" b="1" dirty="0" smtClean="0"/>
              <a:t/>
            </a:r>
            <a:br>
              <a:rPr lang="es-MX" sz="2800" b="1" dirty="0" smtClean="0"/>
            </a:br>
            <a:endParaRPr lang="es-MX" sz="2800" u="sng" dirty="0"/>
          </a:p>
        </p:txBody>
      </p:sp>
      <p:sp>
        <p:nvSpPr>
          <p:cNvPr id="3" name="Marcador de contenido 2"/>
          <p:cNvSpPr>
            <a:spLocks noGrp="1"/>
          </p:cNvSpPr>
          <p:nvPr>
            <p:ph idx="1"/>
          </p:nvPr>
        </p:nvSpPr>
        <p:spPr>
          <a:xfrm>
            <a:off x="1331640" y="1857364"/>
            <a:ext cx="7355160" cy="4357718"/>
          </a:xfrm>
        </p:spPr>
        <p:txBody>
          <a:bodyPr>
            <a:normAutofit fontScale="40000" lnSpcReduction="20000"/>
          </a:bodyPr>
          <a:lstStyle/>
          <a:p>
            <a:pPr marL="0" indent="0" algn="ctr">
              <a:buNone/>
            </a:pPr>
            <a:r>
              <a:rPr lang="es-MX" sz="8600" b="1" u="sng" dirty="0" smtClean="0">
                <a:latin typeface="Arial" panose="020B0604020202020204" pitchFamily="34" charset="0"/>
                <a:cs typeface="Arial" panose="020B0604020202020204" pitchFamily="34" charset="0"/>
              </a:rPr>
              <a:t>Resumen </a:t>
            </a:r>
          </a:p>
          <a:p>
            <a:pPr marL="0" indent="0" algn="just">
              <a:buNone/>
            </a:pPr>
            <a:r>
              <a:rPr lang="es-MX" sz="6600" dirty="0" smtClean="0"/>
              <a:t>El liderazgo  está presente en todos los grupos humanos y animal, los líderes humanos son personas, por lo que tienen una personalidad, con rasgos fuertes y características que los hacen distintos o iguales al resto de las personas y juegan un papel decisivo en un momento determinado.</a:t>
            </a:r>
            <a:endParaRPr lang="es-MX" sz="8600" b="1" u="sng" dirty="0" smtClean="0">
              <a:latin typeface="Arial" panose="020B0604020202020204" pitchFamily="34" charset="0"/>
              <a:cs typeface="Arial" panose="020B0604020202020204" pitchFamily="34" charset="0"/>
            </a:endParaRPr>
          </a:p>
          <a:p>
            <a:pPr algn="just"/>
            <a:endParaRPr lang="es-MX" sz="7200" dirty="0"/>
          </a:p>
          <a:p>
            <a:pPr algn="just"/>
            <a:r>
              <a:rPr lang="es-MX" sz="6000" b="1" dirty="0" smtClean="0">
                <a:latin typeface="Arial" pitchFamily="34" charset="0"/>
                <a:cs typeface="Arial" pitchFamily="34" charset="0"/>
              </a:rPr>
              <a:t>Palabras Clave</a:t>
            </a:r>
            <a:r>
              <a:rPr lang="es-MX" sz="6000" dirty="0" smtClean="0">
                <a:latin typeface="Arial" pitchFamily="34" charset="0"/>
                <a:cs typeface="Arial" pitchFamily="34" charset="0"/>
              </a:rPr>
              <a:t>: Líder, actitud, satisfacción</a:t>
            </a:r>
            <a:endParaRPr lang="es-MX" sz="6000" dirty="0">
              <a:latin typeface="Arial" pitchFamily="34" charset="0"/>
              <a:cs typeface="Arial" pitchFamily="34" charset="0"/>
            </a:endParaRPr>
          </a:p>
        </p:txBody>
      </p:sp>
    </p:spTree>
    <p:extLst>
      <p:ext uri="{BB962C8B-B14F-4D97-AF65-F5344CB8AC3E}">
        <p14:creationId xmlns="" xmlns:p14="http://schemas.microsoft.com/office/powerpoint/2010/main" val="1509331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a:xfrm>
            <a:off x="1285852" y="1571612"/>
            <a:ext cx="7355160" cy="4525963"/>
          </a:xfrm>
        </p:spPr>
        <p:txBody>
          <a:bodyPr/>
          <a:lstStyle/>
          <a:p>
            <a:pPr algn="just"/>
            <a:r>
              <a:rPr lang="es-MX" dirty="0" smtClean="0"/>
              <a:t>Entre los principales elementos que componen la esfera afectiva, se pueden señalar: las necesidades, los motivos, los intereses, las aspiraciones, las características personales y el equilibrio emocional.</a:t>
            </a:r>
            <a:endParaRPr lang="es-MX"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pPr algn="just"/>
            <a:r>
              <a:rPr lang="es-MX" dirty="0" smtClean="0"/>
              <a:t>Las necesidades son el estado de carencia del individuo, que  lo induce a satisfacerlas en dependencia de las condiciones de su existencia, y los  motivos son los objetos, personas o procesos que responden a una u otra necesidad, y que reflejado bajo una forma u otra por el sujeto, conduce su actividad.</a:t>
            </a:r>
            <a:endParaRPr lang="es-MX"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pPr algn="just"/>
            <a:r>
              <a:rPr lang="es-MX" dirty="0" smtClean="0"/>
              <a:t>La motivación se puede definir como la formación psicológica compleja, que expresa la dimensión inductora de la personalidad, la cual  tiene una evidente función reguladora y </a:t>
            </a:r>
            <a:r>
              <a:rPr lang="es-MX" dirty="0" err="1" smtClean="0"/>
              <a:t>autoreguladora</a:t>
            </a:r>
            <a:r>
              <a:rPr lang="es-MX" dirty="0" smtClean="0"/>
              <a:t>,  y manifiesta la tendencia orientadora de la misma mediante las necesidades y la jerarquía de  motivos.</a:t>
            </a:r>
            <a:endParaRPr lang="es-MX"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pPr algn="just"/>
            <a:r>
              <a:rPr lang="es-MX" dirty="0" smtClean="0"/>
              <a:t>La motivación por el trabajo ha sido objeto de estudio de la psicología laboral desde sus inicios; así desde el surgimiento de la administración como ciencia, la misma se encuentra condicionada por la interrogante siguiente: ¿qué es lo que mueve al hombre en el desarrollo de la actividad laboral?</a:t>
            </a:r>
            <a:endParaRPr lang="es-MX"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MX" dirty="0" smtClean="0"/>
              <a:t>La personalidad es un sistema de formaciones psicológicas en las que se expresa la unidad de lo cognitivo y lo afectivo y el carácter regulador y </a:t>
            </a:r>
            <a:r>
              <a:rPr lang="es-MX" dirty="0" err="1" smtClean="0"/>
              <a:t>autorregulador</a:t>
            </a:r>
            <a:r>
              <a:rPr lang="es-MX" dirty="0" smtClean="0"/>
              <a:t> del sujeto en el desarrollo de las diferentes actividades.</a:t>
            </a:r>
            <a:endParaRPr lang="es-MX" dirty="0"/>
          </a:p>
        </p:txBody>
      </p:sp>
      <p:sp>
        <p:nvSpPr>
          <p:cNvPr id="4" name="3 Título"/>
          <p:cNvSpPr>
            <a:spLocks noGrp="1"/>
          </p:cNvSpPr>
          <p:nvPr>
            <p:ph type="title"/>
          </p:nvPr>
        </p:nvSpPr>
        <p:spPr/>
        <p:txBody>
          <a:bodyPr/>
          <a:lstStyle/>
          <a:p>
            <a:endParaRPr lang="es-MX"/>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Título"/>
          <p:cNvSpPr>
            <a:spLocks noGrp="1"/>
          </p:cNvSpPr>
          <p:nvPr>
            <p:ph type="title"/>
          </p:nvPr>
        </p:nvSpPr>
        <p:spPr/>
        <p:txBody>
          <a:bodyPr/>
          <a:lstStyle/>
          <a:p>
            <a:pPr algn="r"/>
            <a:r>
              <a:rPr lang="es-ES" dirty="0" smtClean="0">
                <a:latin typeface="Arial" pitchFamily="34" charset="0"/>
                <a:cs typeface="Arial" pitchFamily="34" charset="0"/>
              </a:rPr>
              <a:t>Referencias Bibliográficas</a:t>
            </a:r>
            <a:endParaRPr lang="es-MX" dirty="0">
              <a:latin typeface="Arial" pitchFamily="34" charset="0"/>
              <a:cs typeface="Arial" pitchFamily="34" charset="0"/>
            </a:endParaRPr>
          </a:p>
        </p:txBody>
      </p:sp>
      <p:sp>
        <p:nvSpPr>
          <p:cNvPr id="9" name="8 Marcador de contenido"/>
          <p:cNvSpPr>
            <a:spLocks noGrp="1"/>
          </p:cNvSpPr>
          <p:nvPr>
            <p:ph idx="1"/>
          </p:nvPr>
        </p:nvSpPr>
        <p:spPr>
          <a:xfrm>
            <a:off x="785786" y="1285860"/>
            <a:ext cx="8001056" cy="4500594"/>
          </a:xfrm>
        </p:spPr>
        <p:txBody>
          <a:bodyPr>
            <a:noAutofit/>
          </a:bodyPr>
          <a:lstStyle/>
          <a:p>
            <a:pPr defTabSz="762000">
              <a:spcBef>
                <a:spcPct val="50000"/>
              </a:spcBef>
            </a:pPr>
            <a:r>
              <a:rPr lang="pt-BR" sz="2800" dirty="0" err="1" smtClean="0"/>
              <a:t>Zayas</a:t>
            </a:r>
            <a:r>
              <a:rPr lang="pt-BR" sz="2800" dirty="0" smtClean="0"/>
              <a:t>, P.  y .</a:t>
            </a:r>
            <a:r>
              <a:rPr lang="es-MX" sz="2800" dirty="0" smtClean="0"/>
              <a:t> Cabrera, N. Liderazgo Empresarial Universidad de Holguín, Cuba, 2006.</a:t>
            </a:r>
          </a:p>
          <a:p>
            <a:pPr defTabSz="762000">
              <a:spcBef>
                <a:spcPct val="50000"/>
              </a:spcBef>
            </a:pPr>
            <a:endParaRPr lang="es-MX" sz="2800" dirty="0" smtClean="0"/>
          </a:p>
          <a:p>
            <a:pPr algn="just" defTabSz="762000">
              <a:spcBef>
                <a:spcPct val="50000"/>
              </a:spcBef>
            </a:pPr>
            <a:r>
              <a:rPr lang="es-MX" sz="2800" dirty="0" smtClean="0"/>
              <a:t>Marco, G. Ética </a:t>
            </a:r>
            <a:r>
              <a:rPr lang="es-MX" sz="2800" smtClean="0"/>
              <a:t>y Liderazgo </a:t>
            </a:r>
            <a:r>
              <a:rPr lang="es-MX" sz="2800" dirty="0" smtClean="0"/>
              <a:t>E</a:t>
            </a:r>
            <a:r>
              <a:rPr lang="es-MX" sz="2800" smtClean="0"/>
              <a:t>mpresarial</a:t>
            </a:r>
            <a:r>
              <a:rPr lang="es-MX" sz="2800" dirty="0" smtClean="0"/>
              <a:t>: una complementariedad necesaria, Papeles de Ética, Economía y Dirección, No 5</a:t>
            </a:r>
            <a:r>
              <a:rPr lang="es-MX" sz="2800" smtClean="0"/>
              <a:t>, 2000</a:t>
            </a:r>
            <a:endParaRPr lang="es-MX" sz="2800" dirty="0" smtClean="0"/>
          </a:p>
          <a:p>
            <a:pPr defTabSz="762000">
              <a:spcBef>
                <a:spcPct val="50000"/>
              </a:spcBef>
            </a:pPr>
            <a:endParaRPr lang="es-MX" sz="2800" dirty="0" smtClean="0"/>
          </a:p>
          <a:p>
            <a:pPr defTabSz="762000">
              <a:spcBef>
                <a:spcPct val="50000"/>
              </a:spcBef>
            </a:pPr>
            <a:endParaRPr lang="pt-BR" sz="2800" dirty="0" smtClean="0"/>
          </a:p>
          <a:p>
            <a:pPr marL="0" indent="0">
              <a:buNone/>
            </a:pPr>
            <a:endParaRPr lang="es-MX" sz="2800" dirty="0" smtClean="0">
              <a:latin typeface="Berlin Sans FB Demi" pitchFamily="34" charset="0"/>
              <a:cs typeface="Arial" pitchFamily="34" charset="0"/>
            </a:endParaRPr>
          </a:p>
          <a:p>
            <a:pPr marL="0" indent="0">
              <a:buNone/>
            </a:pPr>
            <a:endParaRPr lang="es-MX" sz="2800" dirty="0">
              <a:latin typeface="Berlin Sans FB Demi" pitchFamily="34" charset="0"/>
              <a:cs typeface="Arial" pitchFamily="34" charset="0"/>
            </a:endParaRPr>
          </a:p>
        </p:txBody>
      </p:sp>
    </p:spTree>
    <p:extLst>
      <p:ext uri="{BB962C8B-B14F-4D97-AF65-F5344CB8AC3E}">
        <p14:creationId xmlns="" xmlns:p14="http://schemas.microsoft.com/office/powerpoint/2010/main" val="3644256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sz="2800" b="1" dirty="0" smtClean="0">
                <a:latin typeface="Arial" pitchFamily="34" charset="0"/>
                <a:cs typeface="Arial" pitchFamily="34" charset="0"/>
              </a:rPr>
              <a:t>Tema:</a:t>
            </a:r>
            <a:r>
              <a:rPr lang="en-US" sz="2800" b="1" dirty="0" smtClean="0">
                <a:latin typeface="Arial" pitchFamily="34" charset="0"/>
                <a:cs typeface="Arial" pitchFamily="34" charset="0"/>
              </a:rPr>
              <a:t> </a:t>
            </a:r>
            <a:r>
              <a:rPr lang="en-US" sz="2800" dirty="0" smtClean="0">
                <a:effectLst/>
                <a:latin typeface="Arial" pitchFamily="34" charset="0"/>
                <a:cs typeface="Arial" pitchFamily="34" charset="0"/>
              </a:rPr>
              <a:t>The main human resource of leadership: people</a:t>
            </a:r>
            <a:endParaRPr lang="es-MX" sz="2800" dirty="0">
              <a:effectLst/>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algn="ctr">
              <a:lnSpc>
                <a:spcPct val="90000"/>
              </a:lnSpc>
              <a:buNone/>
            </a:pPr>
            <a:r>
              <a:rPr lang="fr-FR" sz="2400" b="1" u="sng" dirty="0" smtClean="0">
                <a:effectLst>
                  <a:outerShdw blurRad="38100" dist="38100" dir="2700000" algn="tl">
                    <a:srgbClr val="000000">
                      <a:alpha val="43137"/>
                    </a:srgbClr>
                  </a:outerShdw>
                </a:effectLst>
                <a:latin typeface="Arial" pitchFamily="34" charset="0"/>
                <a:cs typeface="Arial" pitchFamily="34" charset="0"/>
              </a:rPr>
              <a:t> Abstract</a:t>
            </a:r>
            <a:r>
              <a:rPr lang="en-US" sz="1600" dirty="0" smtClean="0"/>
              <a:t/>
            </a:r>
            <a:br>
              <a:rPr lang="en-US" sz="1600" dirty="0" smtClean="0"/>
            </a:br>
            <a:endParaRPr lang="en-US" sz="1600" dirty="0" smtClean="0"/>
          </a:p>
          <a:p>
            <a:pPr algn="just">
              <a:lnSpc>
                <a:spcPct val="90000"/>
              </a:lnSpc>
              <a:buNone/>
            </a:pPr>
            <a:r>
              <a:rPr lang="en-US" sz="2800" dirty="0" smtClean="0"/>
              <a:t>Leadership is present in all human and animal groups, human leaders are people, so they have a personality, strong traits and characteristics that make them different or equal to other people and play a decisive role at a given time .</a:t>
            </a:r>
          </a:p>
          <a:p>
            <a:pPr algn="just">
              <a:lnSpc>
                <a:spcPct val="90000"/>
              </a:lnSpc>
              <a:buNone/>
            </a:pPr>
            <a:endParaRPr lang="en-US" sz="2800" dirty="0" smtClean="0"/>
          </a:p>
          <a:p>
            <a:pPr algn="just">
              <a:lnSpc>
                <a:spcPct val="90000"/>
              </a:lnSpc>
              <a:buNone/>
            </a:pPr>
            <a:r>
              <a:rPr lang="en-US" sz="2800" dirty="0" smtClean="0"/>
              <a:t>Keywords: Leader, attitude, satisfaction</a:t>
            </a:r>
          </a:p>
        </p:txBody>
      </p:sp>
    </p:spTree>
    <p:extLst>
      <p:ext uri="{BB962C8B-B14F-4D97-AF65-F5344CB8AC3E}">
        <p14:creationId xmlns="" xmlns:p14="http://schemas.microsoft.com/office/powerpoint/2010/main" val="1839356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Objetivo General</a:t>
            </a:r>
            <a:endParaRPr lang="es-MX" dirty="0"/>
          </a:p>
        </p:txBody>
      </p:sp>
      <p:sp>
        <p:nvSpPr>
          <p:cNvPr id="5" name="4 Marcador de contenido"/>
          <p:cNvSpPr>
            <a:spLocks noGrp="1"/>
          </p:cNvSpPr>
          <p:nvPr>
            <p:ph idx="1"/>
          </p:nvPr>
        </p:nvSpPr>
        <p:spPr/>
        <p:txBody>
          <a:bodyPr/>
          <a:lstStyle/>
          <a:p>
            <a:r>
              <a:rPr lang="es-ES" dirty="0" smtClean="0"/>
              <a:t>Ayudar a identificar sus  propios valores fortalezas y debilidades, así como la forma de elevar sus niveles de satisfacción en todos los aspectos del desarrollo humano.</a:t>
            </a:r>
            <a:endParaRPr lang="es-MX" dirty="0" smtClean="0"/>
          </a:p>
          <a:p>
            <a:endParaRPr lang="es-MX" dirty="0"/>
          </a:p>
        </p:txBody>
      </p:sp>
    </p:spTree>
    <p:extLst>
      <p:ext uri="{BB962C8B-B14F-4D97-AF65-F5344CB8AC3E}">
        <p14:creationId xmlns="" xmlns:p14="http://schemas.microsoft.com/office/powerpoint/2010/main" val="37410534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 Específicos</a:t>
            </a:r>
            <a:endParaRPr lang="es-MX" dirty="0"/>
          </a:p>
        </p:txBody>
      </p:sp>
      <p:sp>
        <p:nvSpPr>
          <p:cNvPr id="3" name="2 Marcador de contenido"/>
          <p:cNvSpPr>
            <a:spLocks noGrp="1"/>
          </p:cNvSpPr>
          <p:nvPr>
            <p:ph idx="1"/>
          </p:nvPr>
        </p:nvSpPr>
        <p:spPr/>
        <p:txBody>
          <a:bodyPr>
            <a:normAutofit/>
          </a:bodyPr>
          <a:lstStyle/>
          <a:p>
            <a:pPr algn="just"/>
            <a:endParaRPr lang="es-MX" dirty="0" smtClean="0"/>
          </a:p>
          <a:p>
            <a:pPr algn="just"/>
            <a:r>
              <a:rPr lang="es-MX" dirty="0" smtClean="0"/>
              <a:t>Ayudar a identificar sus propios valores, fortalezas y debilidades, así como la forma de elevar sus niveles de satisfacción en todos los aspectos del desarrollo humano.</a:t>
            </a:r>
            <a:endParaRPr lang="es-MX"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Introducción</a:t>
            </a:r>
            <a:endParaRPr lang="es-MX" dirty="0"/>
          </a:p>
        </p:txBody>
      </p:sp>
      <p:sp>
        <p:nvSpPr>
          <p:cNvPr id="3" name="2 Marcador de contenido"/>
          <p:cNvSpPr>
            <a:spLocks noGrp="1"/>
          </p:cNvSpPr>
          <p:nvPr>
            <p:ph idx="1"/>
          </p:nvPr>
        </p:nvSpPr>
        <p:spPr/>
        <p:txBody>
          <a:bodyPr>
            <a:normAutofit/>
          </a:bodyPr>
          <a:lstStyle/>
          <a:p>
            <a:pPr algn="just"/>
            <a:r>
              <a:rPr lang="es-MX" dirty="0" smtClean="0"/>
              <a:t>La dirección ha  surgido como una fuerza productiva en el desarrollo de las  diversas esferas  de la vida social, y está encaminada a la obtención de resultados superiores en la consecución de los objetivos que se traza el hombre.</a:t>
            </a:r>
            <a:endParaRPr lang="es-MX"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928670"/>
            <a:ext cx="7355160" cy="5572164"/>
          </a:xfrm>
        </p:spPr>
        <p:txBody>
          <a:bodyPr>
            <a:normAutofit fontScale="92500" lnSpcReduction="10000"/>
          </a:bodyPr>
          <a:lstStyle/>
          <a:p>
            <a:pPr algn="just"/>
            <a:r>
              <a:rPr lang="es-MX" dirty="0" smtClean="0"/>
              <a:t>La psicología, por su parte, tiene dentro de su objeto, el estudio  de la actividad psíquica, la personalidad y la actuación del hombre en las diferentes esferas de la vida social.</a:t>
            </a:r>
          </a:p>
          <a:p>
            <a:pPr algn="just"/>
            <a:r>
              <a:rPr lang="es-MX" dirty="0" smtClean="0"/>
              <a:t> Existiendo ramas como la psicología  social y del trabajo que está encaminada al estudio de la actividad y las interrelaciones que se producen  entre los hombres en el desarrollo del proceso de trabajo; por tanto, la psicología constituye una herramienta  de la dirección.</a:t>
            </a:r>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Desarrollo</a:t>
            </a:r>
            <a:endParaRPr lang="es-MX" dirty="0"/>
          </a:p>
        </p:txBody>
      </p:sp>
      <p:sp>
        <p:nvSpPr>
          <p:cNvPr id="3" name="2 Marcador de contenido"/>
          <p:cNvSpPr>
            <a:spLocks noGrp="1"/>
          </p:cNvSpPr>
          <p:nvPr>
            <p:ph idx="1"/>
          </p:nvPr>
        </p:nvSpPr>
        <p:spPr>
          <a:xfrm>
            <a:off x="1331640" y="2000240"/>
            <a:ext cx="7355160" cy="4125923"/>
          </a:xfrm>
        </p:spPr>
        <p:txBody>
          <a:bodyPr/>
          <a:lstStyle/>
          <a:p>
            <a:pPr algn="just"/>
            <a:r>
              <a:rPr lang="es-MX" dirty="0" smtClean="0"/>
              <a:t>La psicología es una ciencia joven y fue una de las últimas en desprenderse de la filosofía, como ciencia madre, por lo que sus orígenes están muy relacionados con el desarrollo de esta, la cual a su vez constituye su base, dado que todo sistema teórico en psicología parte de determinados supuestos filosóficos.</a:t>
            </a:r>
            <a:endParaRPr lang="es-MX"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645</TotalTime>
  <Words>1201</Words>
  <Application>Microsoft Office PowerPoint</Application>
  <PresentationFormat>Presentación en pantalla (4:3)</PresentationFormat>
  <Paragraphs>100</Paragraphs>
  <Slides>35</Slides>
  <Notes>0</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Tema de Office</vt:lpstr>
      <vt:lpstr>UNIVERSIDAD AUTÓNOMA DEL ESTADO DE HIDALGO</vt:lpstr>
      <vt:lpstr>Diapositiva 2</vt:lpstr>
      <vt:lpstr>Tema: El principal recurso humano del liderazgo: las personas </vt:lpstr>
      <vt:lpstr>Tema: The main human resource of leadership: people</vt:lpstr>
      <vt:lpstr>Objetivo General</vt:lpstr>
      <vt:lpstr>Objetivos Específicos</vt:lpstr>
      <vt:lpstr>Introducción</vt:lpstr>
      <vt:lpstr>Diapositiva 8</vt:lpstr>
      <vt:lpstr>Desarrollo</vt:lpstr>
      <vt:lpstr>Diapositiva 10</vt:lpstr>
      <vt:lpstr>El principal recurso humano las personas</vt:lpstr>
      <vt:lpstr>Diapositiva 12</vt:lpstr>
      <vt:lpstr>Diapositiva 13</vt:lpstr>
      <vt:lpstr>Diapositiva 14</vt:lpstr>
      <vt:lpstr>Ha quedado demostrado que el poseer un alto desarrollo en dichas habilidades, es condición necesaria, pero no suficiente, para desempeñar con éxito una actividad que posea esta exigencia, sino se conjuga con otras cualidades complejas que intervienen en el desarrollo de la misma</vt:lpstr>
      <vt:lpstr>         La personalidad: integración de las esferas  cognitiva y afectiva.   Una categoría básica en el estudio del hombre es la categoría personalidad, pues como señalan Harre, R. y de Waele, J. (1979):   “La personalidad es la base de la competencia social del ser humano”.     </vt:lpstr>
      <vt:lpstr>Diapositiva 17</vt:lpstr>
      <vt:lpstr>Diapositiva 18</vt:lpstr>
      <vt:lpstr>Diapositiva 19</vt:lpstr>
      <vt:lpstr>Diapositiva 20</vt:lpstr>
      <vt:lpstr> Esfera cognitiva</vt:lpstr>
      <vt:lpstr>Diapositiva 22</vt:lpstr>
      <vt:lpstr>Diapositiva 23</vt:lpstr>
      <vt:lpstr>Estos procesos cognitivos implican que:</vt:lpstr>
      <vt:lpstr>Diapositiva 25</vt:lpstr>
      <vt:lpstr>Diapositiva 26</vt:lpstr>
      <vt:lpstr>Diapositiva 27</vt:lpstr>
      <vt:lpstr>Diapositiva 28</vt:lpstr>
      <vt:lpstr>Esfera afectiva</vt:lpstr>
      <vt:lpstr>Diapositiva 30</vt:lpstr>
      <vt:lpstr>Diapositiva 31</vt:lpstr>
      <vt:lpstr>Diapositiva 32</vt:lpstr>
      <vt:lpstr>Diapositiva 33</vt:lpstr>
      <vt:lpstr>Diapositiva 34</vt:lpstr>
      <vt:lpstr>Referencias Bibliográficas</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End_user</cp:lastModifiedBy>
  <cp:revision>57</cp:revision>
  <dcterms:created xsi:type="dcterms:W3CDTF">2014-12-12T16:57:31Z</dcterms:created>
  <dcterms:modified xsi:type="dcterms:W3CDTF">2017-04-26T00:27:40Z</dcterms:modified>
</cp:coreProperties>
</file>