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9" r:id="rId2"/>
    <p:sldId id="256" r:id="rId3"/>
    <p:sldId id="257" r:id="rId4"/>
    <p:sldId id="260" r:id="rId5"/>
    <p:sldId id="264" r:id="rId6"/>
    <p:sldId id="265" r:id="rId7"/>
    <p:sldId id="275" r:id="rId8"/>
    <p:sldId id="281" r:id="rId9"/>
    <p:sldId id="267" r:id="rId10"/>
    <p:sldId id="276" r:id="rId11"/>
    <p:sldId id="282" r:id="rId12"/>
    <p:sldId id="273" r:id="rId13"/>
    <p:sldId id="277" r:id="rId14"/>
    <p:sldId id="280" r:id="rId15"/>
    <p:sldId id="274" r:id="rId16"/>
    <p:sldId id="278" r:id="rId17"/>
    <p:sldId id="261" r:id="rId18"/>
  </p:sldIdLst>
  <p:sldSz cx="9144000" cy="6858000" type="screen4x3"/>
  <p:notesSz cx="7053263"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A22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FC8B6B7A-DA79-450E-ACDA-9EED7A06B828}" type="datetimeFigureOut">
              <a:rPr lang="es-MX" smtClean="0"/>
              <a:pPr/>
              <a:t>01/06/2017</a:t>
            </a:fld>
            <a:endParaRPr lang="es-MX"/>
          </a:p>
        </p:txBody>
      </p:sp>
      <p:sp>
        <p:nvSpPr>
          <p:cNvPr id="4" name="Marcador de pie de página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2CE1EE1D-6CD8-4F6F-9AA5-E27ADF8187B8}" type="slidenum">
              <a:rPr lang="es-MX" smtClean="0"/>
              <a:pPr/>
              <a:t>‹Nº›</a:t>
            </a:fld>
            <a:endParaRPr lang="es-MX"/>
          </a:p>
        </p:txBody>
      </p:sp>
    </p:spTree>
    <p:extLst>
      <p:ext uri="{BB962C8B-B14F-4D97-AF65-F5344CB8AC3E}">
        <p14:creationId xmlns:p14="http://schemas.microsoft.com/office/powerpoint/2010/main" xmlns="" val="2279626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01/06/2017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01/06/2017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78387" y="1484784"/>
            <a:ext cx="7149480" cy="4525963"/>
          </a:xfrm>
        </p:spPr>
        <p:txBody>
          <a:bodyPr>
            <a:noAutofit/>
          </a:bodyPr>
          <a:lstStyle/>
          <a:p>
            <a:pPr algn="just">
              <a:buFontTx/>
              <a:buChar char="-"/>
            </a:pPr>
            <a:r>
              <a:rPr lang="es-MX" sz="2400" dirty="0"/>
              <a:t>Su objetivo es obtener luz sobre temas actuales o problemas a través de la recolección de datos que permite describir una situación en forma más completa (Fox &amp; </a:t>
            </a:r>
            <a:r>
              <a:rPr lang="es-MX" sz="2400" dirty="0" err="1"/>
              <a:t>Bayat</a:t>
            </a:r>
            <a:r>
              <a:rPr lang="es-MX" sz="2400" dirty="0"/>
              <a:t>, 2007</a:t>
            </a:r>
            <a:r>
              <a:rPr lang="es-MX" sz="2400" dirty="0" smtClean="0"/>
              <a:t>).</a:t>
            </a:r>
          </a:p>
          <a:p>
            <a:pPr algn="just">
              <a:buFontTx/>
              <a:buChar char="-"/>
            </a:pPr>
            <a:endParaRPr lang="es-MX" sz="2400" dirty="0"/>
          </a:p>
          <a:p>
            <a:pPr algn="just">
              <a:buFontTx/>
              <a:buChar char="-"/>
            </a:pPr>
            <a:r>
              <a:rPr lang="es-MX" sz="2400" dirty="0" smtClean="0"/>
              <a:t>Lo que distingue a estos estudios con otros, es el hecho de que se requiere únicamente una variable para llevar a cabo un estudio descriptivo.</a:t>
            </a:r>
          </a:p>
          <a:p>
            <a:pPr algn="just">
              <a:buFontTx/>
              <a:buChar char="-"/>
            </a:pPr>
            <a:endParaRPr lang="es-MX" sz="2400" dirty="0" smtClean="0"/>
          </a:p>
          <a:p>
            <a:pPr algn="just">
              <a:buFontTx/>
              <a:buChar char="-"/>
            </a:pPr>
            <a:r>
              <a:rPr lang="es-MX" sz="2400" dirty="0"/>
              <a:t>Desde el punto de vista científico, describir es medir. (Hernández, Fernández &amp; Baptista, 2010).</a:t>
            </a:r>
            <a:endParaRPr lang="es-MX" sz="2400" dirty="0" smtClean="0"/>
          </a:p>
          <a:p>
            <a:pPr marL="0" indent="0" algn="just">
              <a:buNone/>
            </a:pPr>
            <a:r>
              <a:rPr lang="es-MX" sz="2400" dirty="0" smtClean="0"/>
              <a:t> </a:t>
            </a:r>
            <a:endParaRPr lang="es-MX" sz="2400" dirty="0"/>
          </a:p>
          <a:p>
            <a:pPr algn="just">
              <a:buFontTx/>
              <a:buChar char="-"/>
            </a:pPr>
            <a:endParaRPr lang="es-MX" sz="2400" dirty="0"/>
          </a:p>
        </p:txBody>
      </p:sp>
      <p:sp>
        <p:nvSpPr>
          <p:cNvPr id="4" name="1 Título"/>
          <p:cNvSpPr>
            <a:spLocks noGrp="1"/>
          </p:cNvSpPr>
          <p:nvPr>
            <p:ph type="title"/>
          </p:nvPr>
        </p:nvSpPr>
        <p:spPr>
          <a:xfrm>
            <a:off x="1478387" y="140878"/>
            <a:ext cx="6995120" cy="1143000"/>
          </a:xfrm>
        </p:spPr>
        <p:txBody>
          <a:bodyPr>
            <a:normAutofit/>
          </a:bodyPr>
          <a:lstStyle/>
          <a:p>
            <a:r>
              <a:rPr lang="es-MX" dirty="0" smtClean="0"/>
              <a:t>Estudios Descriptivos</a:t>
            </a:r>
            <a:endParaRPr lang="es-MX" dirty="0"/>
          </a:p>
        </p:txBody>
      </p:sp>
    </p:spTree>
    <p:extLst>
      <p:ext uri="{BB962C8B-B14F-4D97-AF65-F5344CB8AC3E}">
        <p14:creationId xmlns:p14="http://schemas.microsoft.com/office/powerpoint/2010/main" xmlns="" val="1821007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78387" y="1628800"/>
            <a:ext cx="7149480" cy="4525963"/>
          </a:xfrm>
        </p:spPr>
        <p:txBody>
          <a:bodyPr>
            <a:noAutofit/>
          </a:bodyPr>
          <a:lstStyle/>
          <a:p>
            <a:pPr algn="just">
              <a:buFontTx/>
              <a:buChar char="-"/>
            </a:pPr>
            <a:r>
              <a:rPr lang="es-MX" sz="2400" dirty="0" smtClean="0"/>
              <a:t>Los estudios descriptivos proveen información sistemática en relación a un fenómeno o problema.</a:t>
            </a:r>
          </a:p>
          <a:p>
            <a:pPr algn="just">
              <a:buFontTx/>
              <a:buChar char="-"/>
            </a:pPr>
            <a:endParaRPr lang="es-MX" sz="2400" dirty="0" smtClean="0"/>
          </a:p>
          <a:p>
            <a:pPr algn="just">
              <a:buFontTx/>
              <a:buChar char="-"/>
            </a:pPr>
            <a:r>
              <a:rPr lang="es-MX" sz="2400" dirty="0"/>
              <a:t> Se centran en medir con la mayor precisión posible. </a:t>
            </a:r>
          </a:p>
          <a:p>
            <a:pPr algn="just">
              <a:buFontTx/>
              <a:buChar char="-"/>
            </a:pPr>
            <a:endParaRPr lang="es-MX" sz="2400" dirty="0"/>
          </a:p>
          <a:p>
            <a:pPr algn="just">
              <a:buFontTx/>
              <a:buChar char="-"/>
            </a:pPr>
            <a:endParaRPr lang="es-MX" sz="2400" dirty="0"/>
          </a:p>
        </p:txBody>
      </p:sp>
      <p:sp>
        <p:nvSpPr>
          <p:cNvPr id="4" name="1 Título"/>
          <p:cNvSpPr>
            <a:spLocks noGrp="1"/>
          </p:cNvSpPr>
          <p:nvPr>
            <p:ph type="title"/>
          </p:nvPr>
        </p:nvSpPr>
        <p:spPr>
          <a:xfrm>
            <a:off x="1478387" y="140878"/>
            <a:ext cx="6995120" cy="1143000"/>
          </a:xfrm>
        </p:spPr>
        <p:txBody>
          <a:bodyPr>
            <a:normAutofit/>
          </a:bodyPr>
          <a:lstStyle/>
          <a:p>
            <a:r>
              <a:rPr lang="es-MX" dirty="0" smtClean="0"/>
              <a:t>Estudios Descriptivos</a:t>
            </a:r>
            <a:endParaRPr lang="es-MX" dirty="0"/>
          </a:p>
        </p:txBody>
      </p:sp>
    </p:spTree>
    <p:extLst>
      <p:ext uri="{BB962C8B-B14F-4D97-AF65-F5344CB8AC3E}">
        <p14:creationId xmlns:p14="http://schemas.microsoft.com/office/powerpoint/2010/main" xmlns="" val="2385058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1844824"/>
            <a:ext cx="7149480" cy="4525963"/>
          </a:xfrm>
        </p:spPr>
        <p:txBody>
          <a:bodyPr>
            <a:noAutofit/>
          </a:bodyPr>
          <a:lstStyle/>
          <a:p>
            <a:pPr algn="just">
              <a:buFontTx/>
              <a:buChar char="-"/>
            </a:pPr>
            <a:r>
              <a:rPr lang="en-US" sz="2400" dirty="0" smtClean="0"/>
              <a:t>La </a:t>
            </a:r>
            <a:r>
              <a:rPr lang="en-US" sz="2400" dirty="0" err="1" smtClean="0"/>
              <a:t>correlación</a:t>
            </a:r>
            <a:r>
              <a:rPr lang="en-US" sz="2400" dirty="0" smtClean="0"/>
              <a:t> se define </a:t>
            </a:r>
            <a:r>
              <a:rPr lang="en-US" sz="2400" dirty="0" err="1" smtClean="0"/>
              <a:t>simplemente</a:t>
            </a:r>
            <a:r>
              <a:rPr lang="en-US" sz="2400" dirty="0" smtClean="0"/>
              <a:t> </a:t>
            </a:r>
            <a:r>
              <a:rPr lang="en-US" sz="2400" dirty="0" err="1" smtClean="0"/>
              <a:t>como</a:t>
            </a:r>
            <a:r>
              <a:rPr lang="en-US" sz="2400" dirty="0" smtClean="0"/>
              <a:t> la </a:t>
            </a:r>
            <a:r>
              <a:rPr lang="en-US" sz="2400" dirty="0" err="1" smtClean="0"/>
              <a:t>asociación</a:t>
            </a:r>
            <a:r>
              <a:rPr lang="en-US" sz="2400" dirty="0" smtClean="0"/>
              <a:t> entre 2 variables.</a:t>
            </a:r>
          </a:p>
          <a:p>
            <a:pPr algn="just">
              <a:buFontTx/>
              <a:buChar char="-"/>
            </a:pPr>
            <a:endParaRPr lang="en-US" sz="2400" dirty="0" smtClean="0"/>
          </a:p>
          <a:p>
            <a:pPr algn="just">
              <a:buFontTx/>
              <a:buChar char="-"/>
            </a:pPr>
            <a:r>
              <a:rPr lang="en-US" sz="2400" dirty="0" smtClean="0"/>
              <a:t>Los </a:t>
            </a:r>
            <a:r>
              <a:rPr lang="en-US" sz="2400" dirty="0" err="1" smtClean="0"/>
              <a:t>estudios</a:t>
            </a:r>
            <a:r>
              <a:rPr lang="en-US" sz="2400" dirty="0" smtClean="0"/>
              <a:t> </a:t>
            </a:r>
            <a:r>
              <a:rPr lang="en-US" sz="2400" dirty="0" err="1" smtClean="0"/>
              <a:t>correlacionales</a:t>
            </a:r>
            <a:r>
              <a:rPr lang="en-US" sz="2400" dirty="0" smtClean="0"/>
              <a:t> </a:t>
            </a:r>
            <a:r>
              <a:rPr lang="en-US" sz="2400" dirty="0" err="1" smtClean="0"/>
              <a:t>buscan</a:t>
            </a:r>
            <a:r>
              <a:rPr lang="en-US" sz="2400" dirty="0" smtClean="0"/>
              <a:t> la </a:t>
            </a:r>
            <a:r>
              <a:rPr lang="en-US" sz="2400" dirty="0" err="1" smtClean="0"/>
              <a:t>interrelación</a:t>
            </a:r>
            <a:r>
              <a:rPr lang="en-US" sz="2400" dirty="0" smtClean="0"/>
              <a:t> entre 2 variables, </a:t>
            </a:r>
            <a:r>
              <a:rPr lang="en-US" sz="2400" dirty="0" err="1" smtClean="0"/>
              <a:t>por</a:t>
            </a:r>
            <a:r>
              <a:rPr lang="en-US" sz="2400" dirty="0" smtClean="0"/>
              <a:t> lo que </a:t>
            </a:r>
            <a:r>
              <a:rPr lang="en-US" sz="2400" dirty="0" err="1" smtClean="0"/>
              <a:t>cuando</a:t>
            </a:r>
            <a:r>
              <a:rPr lang="en-US" sz="2400" dirty="0" smtClean="0"/>
              <a:t> </a:t>
            </a:r>
            <a:r>
              <a:rPr lang="en-US" sz="2400" dirty="0" err="1" smtClean="0"/>
              <a:t>una</a:t>
            </a:r>
            <a:r>
              <a:rPr lang="en-US" sz="2400" dirty="0" smtClean="0"/>
              <a:t> de </a:t>
            </a:r>
            <a:r>
              <a:rPr lang="en-US" sz="2400" dirty="0" err="1" smtClean="0"/>
              <a:t>ellas</a:t>
            </a:r>
            <a:r>
              <a:rPr lang="en-US" sz="2400" dirty="0" smtClean="0"/>
              <a:t> cambia, se </a:t>
            </a:r>
            <a:r>
              <a:rPr lang="en-US" sz="2400" dirty="0" err="1" smtClean="0"/>
              <a:t>tiene</a:t>
            </a:r>
            <a:r>
              <a:rPr lang="en-US" sz="2400" dirty="0" smtClean="0"/>
              <a:t> idea de </a:t>
            </a:r>
            <a:r>
              <a:rPr lang="en-US" sz="2400" dirty="0" err="1" smtClean="0"/>
              <a:t>cómo</a:t>
            </a:r>
            <a:r>
              <a:rPr lang="en-US" sz="2400" dirty="0" smtClean="0"/>
              <a:t> </a:t>
            </a:r>
            <a:r>
              <a:rPr lang="en-US" sz="2400" dirty="0" err="1" smtClean="0"/>
              <a:t>cambiará</a:t>
            </a:r>
            <a:r>
              <a:rPr lang="en-US" sz="2400" dirty="0" smtClean="0"/>
              <a:t> la </a:t>
            </a:r>
            <a:r>
              <a:rPr lang="en-US" sz="2400" dirty="0" err="1" smtClean="0"/>
              <a:t>otra</a:t>
            </a:r>
            <a:r>
              <a:rPr lang="en-US" sz="2400" dirty="0" smtClean="0"/>
              <a:t>.</a:t>
            </a:r>
          </a:p>
          <a:p>
            <a:pPr algn="just">
              <a:buFontTx/>
              <a:buChar char="-"/>
            </a:pPr>
            <a:endParaRPr lang="en-US" sz="2400" dirty="0" smtClean="0"/>
          </a:p>
          <a:p>
            <a:pPr algn="just">
              <a:buFontTx/>
              <a:buChar char="-"/>
            </a:pPr>
            <a:r>
              <a:rPr lang="en-US" sz="2400" dirty="0" err="1" smtClean="0"/>
              <a:t>Es</a:t>
            </a:r>
            <a:r>
              <a:rPr lang="en-US" sz="2400" dirty="0" smtClean="0"/>
              <a:t> un </a:t>
            </a:r>
            <a:r>
              <a:rPr lang="en-US" sz="2400" dirty="0" err="1" smtClean="0"/>
              <a:t>tipo</a:t>
            </a:r>
            <a:r>
              <a:rPr lang="en-US" sz="2400" dirty="0" smtClean="0"/>
              <a:t> de </a:t>
            </a:r>
            <a:r>
              <a:rPr lang="en-US" sz="2400" dirty="0" err="1" smtClean="0"/>
              <a:t>investigación</a:t>
            </a:r>
            <a:r>
              <a:rPr lang="en-US" sz="2400" dirty="0" smtClean="0"/>
              <a:t> no experimental </a:t>
            </a:r>
            <a:r>
              <a:rPr lang="en-US" sz="2400" dirty="0" err="1" smtClean="0"/>
              <a:t>en</a:t>
            </a:r>
            <a:r>
              <a:rPr lang="en-US" sz="2400" dirty="0" smtClean="0"/>
              <a:t> la que el </a:t>
            </a:r>
            <a:r>
              <a:rPr lang="en-US" sz="2400" dirty="0" err="1" smtClean="0"/>
              <a:t>investigador</a:t>
            </a:r>
            <a:r>
              <a:rPr lang="en-US" sz="2400" dirty="0" smtClean="0"/>
              <a:t> </a:t>
            </a:r>
            <a:r>
              <a:rPr lang="en-US" sz="2400" dirty="0" err="1" smtClean="0"/>
              <a:t>mide</a:t>
            </a:r>
            <a:r>
              <a:rPr lang="en-US" sz="2400" dirty="0" smtClean="0"/>
              <a:t> 2 variables y </a:t>
            </a:r>
            <a:r>
              <a:rPr lang="en-US" sz="2400" dirty="0" err="1" smtClean="0"/>
              <a:t>busca</a:t>
            </a:r>
            <a:r>
              <a:rPr lang="en-US" sz="2400" dirty="0" smtClean="0"/>
              <a:t> la </a:t>
            </a:r>
            <a:r>
              <a:rPr lang="en-US" sz="2400" dirty="0" err="1" smtClean="0"/>
              <a:t>poca</a:t>
            </a:r>
            <a:r>
              <a:rPr lang="en-US" sz="2400" dirty="0" smtClean="0"/>
              <a:t> o </a:t>
            </a:r>
            <a:r>
              <a:rPr lang="en-US" sz="2400" dirty="0" err="1" smtClean="0"/>
              <a:t>mucha</a:t>
            </a:r>
            <a:r>
              <a:rPr lang="en-US" sz="2400" dirty="0" smtClean="0"/>
              <a:t> </a:t>
            </a:r>
            <a:r>
              <a:rPr lang="en-US" sz="2400" dirty="0" err="1" smtClean="0"/>
              <a:t>relación</a:t>
            </a:r>
            <a:r>
              <a:rPr lang="en-US" sz="2400" dirty="0" smtClean="0"/>
              <a:t> entre </a:t>
            </a:r>
            <a:r>
              <a:rPr lang="en-US" sz="2400" dirty="0" err="1" smtClean="0"/>
              <a:t>ellas</a:t>
            </a:r>
            <a:r>
              <a:rPr lang="en-US" sz="2400" dirty="0" smtClean="0"/>
              <a:t>.</a:t>
            </a:r>
          </a:p>
        </p:txBody>
      </p:sp>
      <p:sp>
        <p:nvSpPr>
          <p:cNvPr id="4" name="1 Título"/>
          <p:cNvSpPr>
            <a:spLocks noGrp="1"/>
          </p:cNvSpPr>
          <p:nvPr>
            <p:ph type="title"/>
          </p:nvPr>
        </p:nvSpPr>
        <p:spPr>
          <a:xfrm>
            <a:off x="1475656" y="476672"/>
            <a:ext cx="6995120" cy="1143000"/>
          </a:xfrm>
        </p:spPr>
        <p:txBody>
          <a:bodyPr>
            <a:normAutofit/>
          </a:bodyPr>
          <a:lstStyle/>
          <a:p>
            <a:r>
              <a:rPr lang="es-MX" dirty="0" smtClean="0"/>
              <a:t>Estudios Correlacionales</a:t>
            </a:r>
            <a:endParaRPr lang="es-MX" dirty="0"/>
          </a:p>
        </p:txBody>
      </p:sp>
    </p:spTree>
    <p:extLst>
      <p:ext uri="{BB962C8B-B14F-4D97-AF65-F5344CB8AC3E}">
        <p14:creationId xmlns:p14="http://schemas.microsoft.com/office/powerpoint/2010/main" xmlns="" val="347520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1844824"/>
            <a:ext cx="7149480" cy="4525963"/>
          </a:xfrm>
        </p:spPr>
        <p:txBody>
          <a:bodyPr>
            <a:noAutofit/>
          </a:bodyPr>
          <a:lstStyle/>
          <a:p>
            <a:pPr algn="just">
              <a:buFontTx/>
              <a:buChar char="-"/>
            </a:pPr>
            <a:r>
              <a:rPr lang="es-MX" sz="2400" dirty="0" smtClean="0"/>
              <a:t>La </a:t>
            </a:r>
            <a:r>
              <a:rPr lang="es-MX" sz="2400" dirty="0"/>
              <a:t>utilidad y </a:t>
            </a:r>
            <a:r>
              <a:rPr lang="es-MX" sz="2400" dirty="0" smtClean="0"/>
              <a:t>propósito </a:t>
            </a:r>
            <a:r>
              <a:rPr lang="es-MX" sz="2400" dirty="0"/>
              <a:t>principal </a:t>
            </a:r>
            <a:r>
              <a:rPr lang="es-MX" sz="2400" dirty="0" smtClean="0"/>
              <a:t>está en saber </a:t>
            </a:r>
            <a:r>
              <a:rPr lang="es-MX" sz="2400" dirty="0"/>
              <a:t>cómo se puede comportar un concepto o variable conociendo el comportamiento de </a:t>
            </a:r>
            <a:r>
              <a:rPr lang="es-MX" sz="2400" dirty="0" smtClean="0"/>
              <a:t>otra.</a:t>
            </a:r>
          </a:p>
          <a:p>
            <a:pPr algn="just">
              <a:buFontTx/>
              <a:buChar char="-"/>
            </a:pPr>
            <a:endParaRPr lang="es-MX" sz="2400" dirty="0" smtClean="0"/>
          </a:p>
          <a:p>
            <a:pPr algn="just">
              <a:buFontTx/>
              <a:buChar char="-"/>
            </a:pPr>
            <a:r>
              <a:rPr lang="es-MX" sz="2400" dirty="0" smtClean="0"/>
              <a:t>Los </a:t>
            </a:r>
            <a:r>
              <a:rPr lang="es-MX" sz="2400" dirty="0"/>
              <a:t>estudios correlacionales se distinguen de los descriptivos principalmente en que, mientras estos últimos se centran en medir con precisión las variables  individuales, los estudios correlacionales evalúan el grado de relación entre dos </a:t>
            </a:r>
            <a:r>
              <a:rPr lang="es-MX" sz="2400" dirty="0" smtClean="0"/>
              <a:t>variables </a:t>
            </a:r>
            <a:r>
              <a:rPr lang="es-MX" sz="2400" dirty="0"/>
              <a:t>(Hernández, Fernández &amp; Baptista, 2010). </a:t>
            </a:r>
          </a:p>
        </p:txBody>
      </p:sp>
      <p:sp>
        <p:nvSpPr>
          <p:cNvPr id="4" name="1 Título"/>
          <p:cNvSpPr>
            <a:spLocks noGrp="1"/>
          </p:cNvSpPr>
          <p:nvPr>
            <p:ph type="title"/>
          </p:nvPr>
        </p:nvSpPr>
        <p:spPr>
          <a:xfrm>
            <a:off x="1475656" y="476672"/>
            <a:ext cx="6995120" cy="1143000"/>
          </a:xfrm>
        </p:spPr>
        <p:txBody>
          <a:bodyPr>
            <a:normAutofit/>
          </a:bodyPr>
          <a:lstStyle/>
          <a:p>
            <a:r>
              <a:rPr lang="es-MX" dirty="0" smtClean="0"/>
              <a:t>Estudios Correlacionales</a:t>
            </a:r>
            <a:endParaRPr lang="es-MX" dirty="0"/>
          </a:p>
        </p:txBody>
      </p:sp>
    </p:spTree>
    <p:extLst>
      <p:ext uri="{BB962C8B-B14F-4D97-AF65-F5344CB8AC3E}">
        <p14:creationId xmlns:p14="http://schemas.microsoft.com/office/powerpoint/2010/main" xmlns="" val="341198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1618279"/>
            <a:ext cx="7149480" cy="4525963"/>
          </a:xfrm>
        </p:spPr>
        <p:txBody>
          <a:bodyPr>
            <a:noAutofit/>
          </a:bodyPr>
          <a:lstStyle/>
          <a:p>
            <a:pPr algn="just">
              <a:buFontTx/>
              <a:buChar char="-"/>
            </a:pPr>
            <a:r>
              <a:rPr lang="es-MX" sz="2400" dirty="0" smtClean="0"/>
              <a:t>Los estudios correlacionales arrojan 3 diferentes resultados:</a:t>
            </a:r>
          </a:p>
          <a:p>
            <a:pPr lvl="1" algn="just">
              <a:buFontTx/>
              <a:buChar char="-"/>
            </a:pPr>
            <a:r>
              <a:rPr lang="es-MX" sz="2000" dirty="0" smtClean="0"/>
              <a:t>Correlación positiva.- Ambas variables pueden incrementar o </a:t>
            </a:r>
            <a:r>
              <a:rPr lang="es-MX" sz="2000" dirty="0" err="1" smtClean="0"/>
              <a:t>decrementar</a:t>
            </a:r>
            <a:r>
              <a:rPr lang="es-MX" sz="2000" dirty="0" smtClean="0"/>
              <a:t> al mismo tiempo. Un coeficiente de correlación cercano a +1.00 indica una fuerte correlación positiva.</a:t>
            </a:r>
          </a:p>
          <a:p>
            <a:pPr lvl="1" algn="just">
              <a:buFontTx/>
              <a:buChar char="-"/>
            </a:pPr>
            <a:r>
              <a:rPr lang="es-MX" sz="2000" dirty="0" smtClean="0"/>
              <a:t>Correlación negativa.- Este tipo de correlación indica que mientras una variable aumenta, la otra decrece. Un coeficiente de correlación cercano a -1.00 indica una fuerte correlación negativa.</a:t>
            </a:r>
          </a:p>
          <a:p>
            <a:pPr lvl="1" algn="just">
              <a:buFontTx/>
              <a:buChar char="-"/>
            </a:pPr>
            <a:r>
              <a:rPr lang="es-MX" sz="2000" dirty="0" smtClean="0"/>
              <a:t>Inexistencia de correlación.- Indica la inexistencia de relación entre las 2 variables. Un coeficiente de correlación cercano a 0 indica que no existe correlación.</a:t>
            </a:r>
            <a:endParaRPr lang="es-MX" sz="2400" dirty="0"/>
          </a:p>
        </p:txBody>
      </p:sp>
      <p:sp>
        <p:nvSpPr>
          <p:cNvPr id="4" name="1 Título"/>
          <p:cNvSpPr>
            <a:spLocks noGrp="1"/>
          </p:cNvSpPr>
          <p:nvPr>
            <p:ph type="title"/>
          </p:nvPr>
        </p:nvSpPr>
        <p:spPr>
          <a:xfrm>
            <a:off x="1475656" y="476672"/>
            <a:ext cx="6995120" cy="1143000"/>
          </a:xfrm>
        </p:spPr>
        <p:txBody>
          <a:bodyPr>
            <a:normAutofit/>
          </a:bodyPr>
          <a:lstStyle/>
          <a:p>
            <a:r>
              <a:rPr lang="es-MX" dirty="0" smtClean="0"/>
              <a:t>Estudios Correlacionales</a:t>
            </a:r>
            <a:endParaRPr lang="es-MX" dirty="0"/>
          </a:p>
        </p:txBody>
      </p:sp>
    </p:spTree>
    <p:extLst>
      <p:ext uri="{BB962C8B-B14F-4D97-AF65-F5344CB8AC3E}">
        <p14:creationId xmlns:p14="http://schemas.microsoft.com/office/powerpoint/2010/main" xmlns="" val="1580095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1844824"/>
            <a:ext cx="7149480" cy="4525963"/>
          </a:xfrm>
        </p:spPr>
        <p:txBody>
          <a:bodyPr>
            <a:noAutofit/>
          </a:bodyPr>
          <a:lstStyle/>
          <a:p>
            <a:pPr algn="just">
              <a:buFontTx/>
              <a:buChar char="-"/>
            </a:pPr>
            <a:r>
              <a:rPr lang="en-US" sz="2400" dirty="0" err="1" smtClean="0"/>
              <a:t>Buscan</a:t>
            </a:r>
            <a:r>
              <a:rPr lang="en-US" sz="2400" dirty="0" smtClean="0"/>
              <a:t> </a:t>
            </a:r>
            <a:r>
              <a:rPr lang="en-US" sz="2400" dirty="0" err="1" smtClean="0"/>
              <a:t>explicaciones</a:t>
            </a:r>
            <a:r>
              <a:rPr lang="en-US" sz="2400" dirty="0" smtClean="0"/>
              <a:t> </a:t>
            </a:r>
            <a:r>
              <a:rPr lang="en-US" sz="2400" dirty="0" err="1" smtClean="0"/>
              <a:t>acerca</a:t>
            </a:r>
            <a:r>
              <a:rPr lang="en-US" sz="2400" dirty="0" smtClean="0"/>
              <a:t> de la </a:t>
            </a:r>
            <a:r>
              <a:rPr lang="en-US" sz="2400" dirty="0" err="1" smtClean="0"/>
              <a:t>naturaleza</a:t>
            </a:r>
            <a:r>
              <a:rPr lang="en-US" sz="2400" dirty="0" smtClean="0"/>
              <a:t> de </a:t>
            </a:r>
            <a:r>
              <a:rPr lang="en-US" sz="2400" dirty="0" err="1" smtClean="0"/>
              <a:t>ciertas</a:t>
            </a:r>
            <a:r>
              <a:rPr lang="en-US" sz="2400" dirty="0" smtClean="0"/>
              <a:t> variables.</a:t>
            </a:r>
          </a:p>
          <a:p>
            <a:pPr algn="just">
              <a:buFontTx/>
              <a:buChar char="-"/>
            </a:pPr>
            <a:endParaRPr lang="en-US" sz="2400" dirty="0" smtClean="0"/>
          </a:p>
          <a:p>
            <a:pPr algn="just">
              <a:buFontTx/>
              <a:buChar char="-"/>
            </a:pPr>
            <a:r>
              <a:rPr lang="es-MX" sz="2400" dirty="0"/>
              <a:t>Van más allá de la descripción de conceptos o fenómenos o del establecimiento de relaciones entre conceptos; están dirigidos a responder a las causas de los eventos físicos o </a:t>
            </a:r>
            <a:r>
              <a:rPr lang="es-MX" sz="2400" dirty="0" smtClean="0"/>
              <a:t>sociales </a:t>
            </a:r>
            <a:r>
              <a:rPr lang="es-MX" sz="2400" dirty="0"/>
              <a:t>(Hernández, Fernández &amp; Baptista, 2010).</a:t>
            </a:r>
            <a:endParaRPr lang="es-MX" sz="2400" dirty="0" smtClean="0"/>
          </a:p>
          <a:p>
            <a:pPr algn="just">
              <a:buFontTx/>
              <a:buChar char="-"/>
            </a:pPr>
            <a:endParaRPr lang="es-MX" sz="2400" dirty="0" smtClean="0"/>
          </a:p>
          <a:p>
            <a:pPr algn="just">
              <a:buFontTx/>
              <a:buChar char="-"/>
            </a:pPr>
            <a:r>
              <a:rPr lang="en-US" sz="2400" dirty="0" err="1" smtClean="0"/>
              <a:t>Explican</a:t>
            </a:r>
            <a:r>
              <a:rPr lang="en-US" sz="2400" dirty="0" smtClean="0"/>
              <a:t> </a:t>
            </a:r>
            <a:r>
              <a:rPr lang="en-US" sz="2400" dirty="0" err="1" smtClean="0"/>
              <a:t>por</a:t>
            </a:r>
            <a:r>
              <a:rPr lang="en-US" sz="2400" dirty="0" smtClean="0"/>
              <a:t> </a:t>
            </a:r>
            <a:r>
              <a:rPr lang="en-US" sz="2400" dirty="0" err="1" smtClean="0"/>
              <a:t>qué</a:t>
            </a:r>
            <a:r>
              <a:rPr lang="en-US" sz="2400" dirty="0" smtClean="0"/>
              <a:t> </a:t>
            </a:r>
            <a:r>
              <a:rPr lang="en-US" sz="2400" dirty="0" err="1" smtClean="0"/>
              <a:t>cierto</a:t>
            </a:r>
            <a:r>
              <a:rPr lang="en-US" sz="2400" dirty="0" smtClean="0"/>
              <a:t> </a:t>
            </a:r>
            <a:r>
              <a:rPr lang="en-US" sz="2400" dirty="0" err="1" smtClean="0"/>
              <a:t>fenómeno</a:t>
            </a:r>
            <a:r>
              <a:rPr lang="en-US" sz="2400" dirty="0" smtClean="0"/>
              <a:t> </a:t>
            </a:r>
            <a:r>
              <a:rPr lang="en-US" sz="2400" dirty="0" err="1" smtClean="0"/>
              <a:t>sucede</a:t>
            </a:r>
            <a:r>
              <a:rPr lang="en-US" sz="2400" dirty="0" smtClean="0"/>
              <a:t>.</a:t>
            </a:r>
          </a:p>
          <a:p>
            <a:pPr algn="just">
              <a:buFontTx/>
              <a:buChar char="-"/>
            </a:pPr>
            <a:endParaRPr lang="en-US" sz="2400" dirty="0" smtClean="0"/>
          </a:p>
        </p:txBody>
      </p:sp>
      <p:sp>
        <p:nvSpPr>
          <p:cNvPr id="4" name="1 Título"/>
          <p:cNvSpPr>
            <a:spLocks noGrp="1"/>
          </p:cNvSpPr>
          <p:nvPr>
            <p:ph type="title"/>
          </p:nvPr>
        </p:nvSpPr>
        <p:spPr>
          <a:xfrm>
            <a:off x="1475656" y="476672"/>
            <a:ext cx="6995120" cy="1143000"/>
          </a:xfrm>
        </p:spPr>
        <p:txBody>
          <a:bodyPr>
            <a:normAutofit/>
          </a:bodyPr>
          <a:lstStyle/>
          <a:p>
            <a:r>
              <a:rPr lang="es-MX" dirty="0" smtClean="0"/>
              <a:t>Estudios Explicativos</a:t>
            </a:r>
            <a:endParaRPr lang="es-MX" dirty="0"/>
          </a:p>
        </p:txBody>
      </p:sp>
    </p:spTree>
    <p:extLst>
      <p:ext uri="{BB962C8B-B14F-4D97-AF65-F5344CB8AC3E}">
        <p14:creationId xmlns:p14="http://schemas.microsoft.com/office/powerpoint/2010/main" xmlns="" val="1131922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1844824"/>
            <a:ext cx="7149480" cy="4525963"/>
          </a:xfrm>
        </p:spPr>
        <p:txBody>
          <a:bodyPr>
            <a:noAutofit/>
          </a:bodyPr>
          <a:lstStyle/>
          <a:p>
            <a:pPr algn="just">
              <a:buFontTx/>
              <a:buChar char="-"/>
            </a:pPr>
            <a:r>
              <a:rPr lang="en-US" sz="2400" dirty="0" smtClean="0"/>
              <a:t>Las </a:t>
            </a:r>
            <a:r>
              <a:rPr lang="en-US" sz="2400" dirty="0" err="1" smtClean="0"/>
              <a:t>hipótesis</a:t>
            </a:r>
            <a:r>
              <a:rPr lang="en-US" sz="2400" dirty="0" smtClean="0"/>
              <a:t> son </a:t>
            </a:r>
            <a:r>
              <a:rPr lang="en-US" sz="2400" dirty="0" err="1" smtClean="0"/>
              <a:t>desarrolladas</a:t>
            </a:r>
            <a:r>
              <a:rPr lang="en-US" sz="2400" dirty="0" smtClean="0"/>
              <a:t> antes de la </a:t>
            </a:r>
            <a:r>
              <a:rPr lang="en-US" sz="2400" dirty="0" err="1" smtClean="0"/>
              <a:t>recolección</a:t>
            </a:r>
            <a:r>
              <a:rPr lang="en-US" sz="2400" dirty="0" smtClean="0"/>
              <a:t> de </a:t>
            </a:r>
            <a:r>
              <a:rPr lang="en-US" sz="2400" dirty="0" err="1" smtClean="0"/>
              <a:t>datos</a:t>
            </a:r>
            <a:r>
              <a:rPr lang="en-US" sz="2400" dirty="0" smtClean="0"/>
              <a:t>, </a:t>
            </a:r>
            <a:r>
              <a:rPr lang="en-US" sz="2400" dirty="0" err="1" smtClean="0"/>
              <a:t>por</a:t>
            </a:r>
            <a:r>
              <a:rPr lang="en-US" sz="2400" dirty="0" smtClean="0"/>
              <a:t> lo que </a:t>
            </a:r>
            <a:r>
              <a:rPr lang="en-US" sz="2400" dirty="0" err="1" smtClean="0"/>
              <a:t>estos</a:t>
            </a:r>
            <a:r>
              <a:rPr lang="en-US" sz="2400" dirty="0" smtClean="0"/>
              <a:t> </a:t>
            </a:r>
            <a:r>
              <a:rPr lang="en-US" sz="2400" dirty="0" err="1" smtClean="0"/>
              <a:t>estudios</a:t>
            </a:r>
            <a:r>
              <a:rPr lang="en-US" sz="2400" dirty="0" smtClean="0"/>
              <a:t> </a:t>
            </a:r>
            <a:r>
              <a:rPr lang="en-US" sz="2400" dirty="0" err="1" smtClean="0"/>
              <a:t>pueden</a:t>
            </a:r>
            <a:r>
              <a:rPr lang="en-US" sz="2400" dirty="0" smtClean="0"/>
              <a:t> </a:t>
            </a:r>
            <a:r>
              <a:rPr lang="en-US" sz="2400" dirty="0" err="1" smtClean="0"/>
              <a:t>utilizarse</a:t>
            </a:r>
            <a:r>
              <a:rPr lang="en-US" sz="2400" dirty="0" smtClean="0"/>
              <a:t> para </a:t>
            </a:r>
            <a:r>
              <a:rPr lang="en-US" sz="2400" dirty="0" err="1" smtClean="0"/>
              <a:t>testar</a:t>
            </a:r>
            <a:r>
              <a:rPr lang="en-US" sz="2400" dirty="0" smtClean="0"/>
              <a:t> </a:t>
            </a:r>
            <a:r>
              <a:rPr lang="en-US" sz="2400" dirty="0" err="1" smtClean="0"/>
              <a:t>hipótesis</a:t>
            </a:r>
            <a:r>
              <a:rPr lang="en-US" sz="2400" dirty="0" smtClean="0"/>
              <a:t>.</a:t>
            </a:r>
          </a:p>
          <a:p>
            <a:pPr algn="just">
              <a:buFontTx/>
              <a:buChar char="-"/>
            </a:pPr>
            <a:endParaRPr lang="en-US" sz="2400" dirty="0" smtClean="0"/>
          </a:p>
          <a:p>
            <a:pPr algn="just">
              <a:buFontTx/>
              <a:buChar char="-"/>
            </a:pPr>
            <a:r>
              <a:rPr lang="en-US" sz="2400" dirty="0" err="1" smtClean="0"/>
              <a:t>Permiten</a:t>
            </a:r>
            <a:r>
              <a:rPr lang="en-US" sz="2400" dirty="0" smtClean="0"/>
              <a:t> </a:t>
            </a:r>
            <a:r>
              <a:rPr lang="en-US" sz="2400" dirty="0" err="1" smtClean="0"/>
              <a:t>llevar</a:t>
            </a:r>
            <a:r>
              <a:rPr lang="en-US" sz="2400" dirty="0" smtClean="0"/>
              <a:t> a </a:t>
            </a:r>
            <a:r>
              <a:rPr lang="en-US" sz="2400" dirty="0" err="1" smtClean="0"/>
              <a:t>cabo</a:t>
            </a:r>
            <a:r>
              <a:rPr lang="en-US" sz="2400" dirty="0" smtClean="0"/>
              <a:t> </a:t>
            </a:r>
            <a:r>
              <a:rPr lang="en-US" sz="2400" dirty="0" err="1" smtClean="0"/>
              <a:t>inferencias</a:t>
            </a:r>
            <a:r>
              <a:rPr lang="en-US" sz="2400" dirty="0" smtClean="0"/>
              <a:t> </a:t>
            </a:r>
            <a:r>
              <a:rPr lang="en-US" sz="2400" dirty="0" err="1" smtClean="0"/>
              <a:t>en</a:t>
            </a:r>
            <a:r>
              <a:rPr lang="en-US" sz="2400" dirty="0" smtClean="0"/>
              <a:t> </a:t>
            </a:r>
            <a:r>
              <a:rPr lang="en-US" sz="2400" dirty="0" err="1" smtClean="0"/>
              <a:t>relación</a:t>
            </a:r>
            <a:r>
              <a:rPr lang="en-US" sz="2400" dirty="0" smtClean="0"/>
              <a:t> a las </a:t>
            </a:r>
            <a:r>
              <a:rPr lang="en-US" sz="2400" dirty="0" err="1" smtClean="0"/>
              <a:t>asociaciones</a:t>
            </a:r>
            <a:r>
              <a:rPr lang="en-US" sz="2400" dirty="0" smtClean="0"/>
              <a:t> y </a:t>
            </a:r>
            <a:r>
              <a:rPr lang="en-US" sz="2400" dirty="0" err="1" smtClean="0"/>
              <a:t>causalidades</a:t>
            </a:r>
            <a:r>
              <a:rPr lang="en-US" sz="2400" dirty="0" smtClean="0"/>
              <a:t>.</a:t>
            </a:r>
          </a:p>
          <a:p>
            <a:pPr algn="just">
              <a:buFontTx/>
              <a:buChar char="-"/>
            </a:pPr>
            <a:endParaRPr lang="en-US" sz="2400" dirty="0" smtClean="0"/>
          </a:p>
          <a:p>
            <a:pPr algn="just">
              <a:buFontTx/>
              <a:buChar char="-"/>
            </a:pPr>
            <a:r>
              <a:rPr lang="en-US" sz="2400" dirty="0" smtClean="0"/>
              <a:t>Se </a:t>
            </a:r>
            <a:r>
              <a:rPr lang="en-US" sz="2400" dirty="0" err="1" smtClean="0"/>
              <a:t>utilizan</a:t>
            </a:r>
            <a:r>
              <a:rPr lang="en-US" sz="2400" dirty="0" smtClean="0"/>
              <a:t> para </a:t>
            </a:r>
            <a:r>
              <a:rPr lang="en-US" sz="2400" dirty="0" err="1" smtClean="0"/>
              <a:t>identificar</a:t>
            </a:r>
            <a:r>
              <a:rPr lang="en-US" sz="2400" dirty="0"/>
              <a:t> </a:t>
            </a:r>
            <a:r>
              <a:rPr lang="en-US" sz="2400" dirty="0" smtClean="0"/>
              <a:t>la extension y </a:t>
            </a:r>
            <a:r>
              <a:rPr lang="en-US" sz="2400" dirty="0" err="1" smtClean="0"/>
              <a:t>naturaleza</a:t>
            </a:r>
            <a:r>
              <a:rPr lang="en-US" sz="2400" dirty="0" smtClean="0"/>
              <a:t> de las </a:t>
            </a:r>
            <a:r>
              <a:rPr lang="en-US" sz="2400" dirty="0" err="1" smtClean="0"/>
              <a:t>relaciones</a:t>
            </a:r>
            <a:r>
              <a:rPr lang="en-US" sz="2400" dirty="0" smtClean="0"/>
              <a:t> causa-</a:t>
            </a:r>
            <a:r>
              <a:rPr lang="en-US" sz="2400" dirty="0" err="1" smtClean="0"/>
              <a:t>efecto</a:t>
            </a:r>
            <a:r>
              <a:rPr lang="en-US" sz="2400" dirty="0" smtClean="0"/>
              <a:t>. </a:t>
            </a:r>
          </a:p>
        </p:txBody>
      </p:sp>
      <p:sp>
        <p:nvSpPr>
          <p:cNvPr id="4" name="1 Título"/>
          <p:cNvSpPr>
            <a:spLocks noGrp="1"/>
          </p:cNvSpPr>
          <p:nvPr>
            <p:ph type="title"/>
          </p:nvPr>
        </p:nvSpPr>
        <p:spPr>
          <a:xfrm>
            <a:off x="1475656" y="476672"/>
            <a:ext cx="6995120" cy="1143000"/>
          </a:xfrm>
        </p:spPr>
        <p:txBody>
          <a:bodyPr>
            <a:normAutofit/>
          </a:bodyPr>
          <a:lstStyle/>
          <a:p>
            <a:r>
              <a:rPr lang="es-MX" dirty="0" smtClean="0"/>
              <a:t>Estudios Explicativos</a:t>
            </a:r>
            <a:endParaRPr lang="es-MX" dirty="0"/>
          </a:p>
        </p:txBody>
      </p:sp>
    </p:spTree>
    <p:extLst>
      <p:ext uri="{BB962C8B-B14F-4D97-AF65-F5344CB8AC3E}">
        <p14:creationId xmlns:p14="http://schemas.microsoft.com/office/powerpoint/2010/main" xmlns="" val="1745365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fontScale="92500" lnSpcReduction="10000"/>
          </a:bodyPr>
          <a:lstStyle/>
          <a:p>
            <a:pPr algn="just"/>
            <a:r>
              <a:rPr lang="en-US" sz="2400" dirty="0" smtClean="0">
                <a:latin typeface="Arial" pitchFamily="34" charset="0"/>
                <a:cs typeface="Arial" pitchFamily="34" charset="0"/>
              </a:rPr>
              <a:t>Fox</a:t>
            </a:r>
            <a:r>
              <a:rPr lang="en-US" sz="2400" dirty="0">
                <a:latin typeface="Arial" pitchFamily="34" charset="0"/>
                <a:cs typeface="Arial" pitchFamily="34" charset="0"/>
              </a:rPr>
              <a:t>, W. &amp; </a:t>
            </a:r>
            <a:r>
              <a:rPr lang="en-US" sz="2400" dirty="0" err="1">
                <a:latin typeface="Arial" pitchFamily="34" charset="0"/>
                <a:cs typeface="Arial" pitchFamily="34" charset="0"/>
              </a:rPr>
              <a:t>Bayat</a:t>
            </a:r>
            <a:r>
              <a:rPr lang="en-US" sz="2400" dirty="0">
                <a:latin typeface="Arial" pitchFamily="34" charset="0"/>
                <a:cs typeface="Arial" pitchFamily="34" charset="0"/>
              </a:rPr>
              <a:t>, M.S. (2007</a:t>
            </a:r>
            <a:r>
              <a:rPr lang="en-US" sz="2400" dirty="0" smtClean="0">
                <a:latin typeface="Arial" pitchFamily="34" charset="0"/>
                <a:cs typeface="Arial" pitchFamily="34" charset="0"/>
              </a:rPr>
              <a:t>). </a:t>
            </a:r>
            <a:r>
              <a:rPr lang="en-US" sz="2400" i="1" dirty="0" smtClean="0">
                <a:latin typeface="Arial" pitchFamily="34" charset="0"/>
                <a:cs typeface="Arial" pitchFamily="34" charset="0"/>
              </a:rPr>
              <a:t>A guide </a:t>
            </a:r>
            <a:r>
              <a:rPr lang="en-US" sz="2400" i="1" dirty="0">
                <a:latin typeface="Arial" pitchFamily="34" charset="0"/>
                <a:cs typeface="Arial" pitchFamily="34" charset="0"/>
              </a:rPr>
              <a:t>to </a:t>
            </a:r>
            <a:r>
              <a:rPr lang="en-US" sz="2400" i="1" dirty="0" smtClean="0">
                <a:latin typeface="Arial" pitchFamily="34" charset="0"/>
                <a:cs typeface="Arial" pitchFamily="34" charset="0"/>
              </a:rPr>
              <a:t>managing research</a:t>
            </a:r>
            <a:r>
              <a:rPr lang="en-US" sz="2400" dirty="0" smtClean="0">
                <a:latin typeface="Arial" pitchFamily="34" charset="0"/>
                <a:cs typeface="Arial" pitchFamily="34" charset="0"/>
              </a:rPr>
              <a:t>. USA: </a:t>
            </a:r>
            <a:r>
              <a:rPr lang="en-US" sz="2400" dirty="0" err="1">
                <a:latin typeface="Arial" pitchFamily="34" charset="0"/>
                <a:cs typeface="Arial" pitchFamily="34" charset="0"/>
              </a:rPr>
              <a:t>Juta</a:t>
            </a:r>
            <a:r>
              <a:rPr lang="en-US" sz="2400" dirty="0">
                <a:latin typeface="Arial" pitchFamily="34" charset="0"/>
                <a:cs typeface="Arial" pitchFamily="34" charset="0"/>
              </a:rPr>
              <a:t> </a:t>
            </a:r>
            <a:r>
              <a:rPr lang="en-US" sz="2400" dirty="0" smtClean="0">
                <a:latin typeface="Arial" pitchFamily="34" charset="0"/>
                <a:cs typeface="Arial" pitchFamily="34" charset="0"/>
              </a:rPr>
              <a:t>Publications.</a:t>
            </a: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Saunders</a:t>
            </a:r>
            <a:r>
              <a:rPr lang="en-US" sz="2400" dirty="0">
                <a:latin typeface="Arial" pitchFamily="34" charset="0"/>
                <a:cs typeface="Arial" pitchFamily="34" charset="0"/>
              </a:rPr>
              <a:t>, M., Lewis, P. &amp; Thornhill, A. (2012</a:t>
            </a:r>
            <a:r>
              <a:rPr lang="en-US" sz="2400" dirty="0" smtClean="0">
                <a:latin typeface="Arial" pitchFamily="34" charset="0"/>
                <a:cs typeface="Arial" pitchFamily="34" charset="0"/>
              </a:rPr>
              <a:t>). </a:t>
            </a:r>
            <a:r>
              <a:rPr lang="en-US" sz="2400" i="1" dirty="0" smtClean="0">
                <a:latin typeface="Arial" pitchFamily="34" charset="0"/>
                <a:cs typeface="Arial" pitchFamily="34" charset="0"/>
              </a:rPr>
              <a:t>Research methods </a:t>
            </a:r>
            <a:r>
              <a:rPr lang="en-US" sz="2400" i="1" dirty="0">
                <a:latin typeface="Arial" pitchFamily="34" charset="0"/>
                <a:cs typeface="Arial" pitchFamily="34" charset="0"/>
              </a:rPr>
              <a:t>for </a:t>
            </a:r>
            <a:r>
              <a:rPr lang="en-US" sz="2400" i="1" dirty="0" smtClean="0">
                <a:latin typeface="Arial" pitchFamily="34" charset="0"/>
                <a:cs typeface="Arial" pitchFamily="34" charset="0"/>
              </a:rPr>
              <a:t>business students</a:t>
            </a:r>
            <a:r>
              <a:rPr lang="en-US" sz="2400" dirty="0" smtClean="0">
                <a:latin typeface="Arial" pitchFamily="34" charset="0"/>
                <a:cs typeface="Arial" pitchFamily="34" charset="0"/>
              </a:rPr>
              <a:t>. USA: </a:t>
            </a:r>
            <a:r>
              <a:rPr lang="en-US" sz="2400" dirty="0">
                <a:latin typeface="Arial" pitchFamily="34" charset="0"/>
                <a:cs typeface="Arial" pitchFamily="34" charset="0"/>
              </a:rPr>
              <a:t>Pearson Education </a:t>
            </a:r>
            <a:r>
              <a:rPr lang="en-US" sz="2400" dirty="0" smtClean="0">
                <a:latin typeface="Arial" pitchFamily="34" charset="0"/>
                <a:cs typeface="Arial" pitchFamily="34" charset="0"/>
              </a:rPr>
              <a:t>Limited.</a:t>
            </a:r>
          </a:p>
          <a:p>
            <a:pPr algn="just"/>
            <a:endParaRPr lang="en-US" sz="2400" dirty="0" smtClean="0">
              <a:latin typeface="Arial" pitchFamily="34" charset="0"/>
              <a:cs typeface="Arial" pitchFamily="34" charset="0"/>
            </a:endParaRPr>
          </a:p>
          <a:p>
            <a:pPr algn="just"/>
            <a:r>
              <a:rPr lang="es-ES" sz="2400" dirty="0">
                <a:latin typeface="Arial" pitchFamily="34" charset="0"/>
                <a:cs typeface="Arial" pitchFamily="34" charset="0"/>
              </a:rPr>
              <a:t>Singh, K. (2007</a:t>
            </a:r>
            <a:r>
              <a:rPr lang="es-ES" sz="2400" dirty="0" smtClean="0">
                <a:latin typeface="Arial" pitchFamily="34" charset="0"/>
                <a:cs typeface="Arial" pitchFamily="34" charset="0"/>
              </a:rPr>
              <a:t>). </a:t>
            </a:r>
            <a:r>
              <a:rPr lang="es-ES" sz="2400" i="1" dirty="0" err="1" smtClean="0">
                <a:latin typeface="Arial" pitchFamily="34" charset="0"/>
                <a:cs typeface="Arial" pitchFamily="34" charset="0"/>
              </a:rPr>
              <a:t>Quantitative</a:t>
            </a:r>
            <a:r>
              <a:rPr lang="es-ES" sz="2400" i="1" dirty="0" smtClean="0">
                <a:latin typeface="Arial" pitchFamily="34" charset="0"/>
                <a:cs typeface="Arial" pitchFamily="34" charset="0"/>
              </a:rPr>
              <a:t> social </a:t>
            </a:r>
            <a:r>
              <a:rPr lang="es-ES" sz="2400" i="1" dirty="0" err="1" smtClean="0">
                <a:latin typeface="Arial" pitchFamily="34" charset="0"/>
                <a:cs typeface="Arial" pitchFamily="34" charset="0"/>
              </a:rPr>
              <a:t>research</a:t>
            </a:r>
            <a:r>
              <a:rPr lang="es-ES" sz="2400" i="1" dirty="0" smtClean="0">
                <a:latin typeface="Arial" pitchFamily="34" charset="0"/>
                <a:cs typeface="Arial" pitchFamily="34" charset="0"/>
              </a:rPr>
              <a:t> </a:t>
            </a:r>
            <a:r>
              <a:rPr lang="es-ES" sz="2400" i="1" dirty="0" err="1" smtClean="0">
                <a:latin typeface="Arial" pitchFamily="34" charset="0"/>
                <a:cs typeface="Arial" pitchFamily="34" charset="0"/>
              </a:rPr>
              <a:t>methods</a:t>
            </a:r>
            <a:r>
              <a:rPr lang="es-ES" sz="2400" dirty="0" smtClean="0">
                <a:latin typeface="Arial" pitchFamily="34" charset="0"/>
                <a:cs typeface="Arial" pitchFamily="34" charset="0"/>
              </a:rPr>
              <a:t>. USA: </a:t>
            </a:r>
            <a:r>
              <a:rPr lang="es-ES" sz="2400" dirty="0">
                <a:latin typeface="Arial" pitchFamily="34" charset="0"/>
                <a:cs typeface="Arial" pitchFamily="34" charset="0"/>
              </a:rPr>
              <a:t>SAGE </a:t>
            </a:r>
            <a:r>
              <a:rPr lang="es-ES" sz="2400" dirty="0" err="1" smtClean="0">
                <a:latin typeface="Arial" pitchFamily="34" charset="0"/>
                <a:cs typeface="Arial" pitchFamily="34" charset="0"/>
              </a:rPr>
              <a:t>Publications</a:t>
            </a:r>
            <a:r>
              <a:rPr lang="es-ES" sz="2400" dirty="0" smtClean="0">
                <a:latin typeface="Arial" pitchFamily="34" charset="0"/>
                <a:cs typeface="Arial" pitchFamily="34" charset="0"/>
              </a:rPr>
              <a:t>.</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Hernández, R., Fernández, C. &amp; Baptista, M.P. (2010). </a:t>
            </a:r>
            <a:r>
              <a:rPr lang="es-ES" sz="2400" i="1" dirty="0" smtClean="0">
                <a:latin typeface="Arial" pitchFamily="34" charset="0"/>
                <a:cs typeface="Arial" pitchFamily="34" charset="0"/>
              </a:rPr>
              <a:t>Metodología de la investigación</a:t>
            </a:r>
            <a:r>
              <a:rPr lang="es-ES" sz="2400" dirty="0" smtClean="0">
                <a:latin typeface="Arial" pitchFamily="34" charset="0"/>
                <a:cs typeface="Arial" pitchFamily="34" charset="0"/>
              </a:rPr>
              <a:t>. México: Mc Graw Hill.</a:t>
            </a: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r>
              <a:rPr lang="es-MX" dirty="0" smtClean="0">
                <a:latin typeface="Arial" pitchFamily="34" charset="0"/>
                <a:cs typeface="Arial" pitchFamily="34" charset="0"/>
              </a:rPr>
              <a:t>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Tipos de estudio</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Dra. Jessica Mendoza </a:t>
            </a:r>
            <a:r>
              <a:rPr lang="es-MX" dirty="0" err="1" smtClean="0">
                <a:latin typeface="Arial" pitchFamily="34" charset="0"/>
                <a:cs typeface="Arial" pitchFamily="34" charset="0"/>
              </a:rPr>
              <a:t>Moheno</a:t>
            </a:r>
            <a:r>
              <a:rPr lang="es-MX" dirty="0" smtClean="0">
                <a:latin typeface="Arial" pitchFamily="34" charset="0"/>
                <a:cs typeface="Arial" pitchFamily="34" charset="0"/>
              </a:rPr>
              <a:t>, Dr. Martín </a:t>
            </a:r>
            <a:r>
              <a:rPr lang="es-MX" dirty="0" err="1" smtClean="0">
                <a:latin typeface="Arial" pitchFamily="34" charset="0"/>
                <a:cs typeface="Arial" pitchFamily="34" charset="0"/>
              </a:rPr>
              <a:t>Aubert</a:t>
            </a:r>
            <a:r>
              <a:rPr lang="es-MX" dirty="0" smtClean="0">
                <a:latin typeface="Arial" pitchFamily="34" charset="0"/>
                <a:cs typeface="Arial" pitchFamily="34" charset="0"/>
              </a:rPr>
              <a:t> Hernández Calzada, Dra. Blanca Cecilia Salazar Hernández</a:t>
            </a:r>
          </a:p>
          <a:p>
            <a:pPr lvl="1"/>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Enero-Junio 2017</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xmlns=""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82581" y="260648"/>
            <a:ext cx="6995120" cy="1143000"/>
          </a:xfrm>
        </p:spPr>
        <p:txBody>
          <a:bodyPr/>
          <a:lstStyle/>
          <a:p>
            <a:r>
              <a:rPr lang="fr-FR" b="1" u="sng" dirty="0" err="1" smtClean="0">
                <a:latin typeface="Arial" pitchFamily="34" charset="0"/>
                <a:cs typeface="Arial" pitchFamily="34" charset="0"/>
              </a:rPr>
              <a:t>Tipos</a:t>
            </a:r>
            <a:r>
              <a:rPr lang="fr-FR" b="1" u="sng" dirty="0" smtClean="0">
                <a:latin typeface="Arial" pitchFamily="34" charset="0"/>
                <a:cs typeface="Arial" pitchFamily="34" charset="0"/>
              </a:rPr>
              <a:t> de </a:t>
            </a:r>
            <a:r>
              <a:rPr lang="fr-FR" b="1" u="sng" dirty="0" err="1" smtClean="0">
                <a:latin typeface="Arial" pitchFamily="34" charset="0"/>
                <a:cs typeface="Arial" pitchFamily="34" charset="0"/>
              </a:rPr>
              <a:t>estudio</a:t>
            </a:r>
            <a:endParaRPr lang="es-MX" dirty="0">
              <a:latin typeface="Arial" pitchFamily="34" charset="0"/>
              <a:cs typeface="Arial" pitchFamily="34" charset="0"/>
            </a:endParaRPr>
          </a:p>
        </p:txBody>
      </p:sp>
      <p:sp>
        <p:nvSpPr>
          <p:cNvPr id="3" name="2 Marcador de contenido"/>
          <p:cNvSpPr>
            <a:spLocks noGrp="1"/>
          </p:cNvSpPr>
          <p:nvPr>
            <p:ph idx="1"/>
          </p:nvPr>
        </p:nvSpPr>
        <p:spPr>
          <a:xfrm>
            <a:off x="1302561" y="1628800"/>
            <a:ext cx="7355160" cy="4525963"/>
          </a:xfrm>
        </p:spPr>
        <p:txBody>
          <a:bodyPr>
            <a:noAutofit/>
          </a:bodyPr>
          <a:lstStyle/>
          <a:p>
            <a:pPr algn="ctr">
              <a:lnSpc>
                <a:spcPct val="90000"/>
              </a:lnSpc>
              <a:buNone/>
            </a:pPr>
            <a:r>
              <a:rPr lang="fr-FR" sz="2000" b="1" u="sng" dirty="0">
                <a:effectLst>
                  <a:outerShdw blurRad="38100" dist="38100" dir="2700000" algn="tl">
                    <a:srgbClr val="000000">
                      <a:alpha val="43137"/>
                    </a:srgbClr>
                  </a:outerShdw>
                </a:effectLst>
                <a:latin typeface="Arial" pitchFamily="34" charset="0"/>
                <a:cs typeface="Arial" pitchFamily="34" charset="0"/>
              </a:rPr>
              <a:t> </a:t>
            </a:r>
            <a:r>
              <a:rPr lang="fr-FR" sz="2000" b="1" u="sng" dirty="0" smtClean="0">
                <a:effectLst>
                  <a:outerShdw blurRad="38100" dist="38100" dir="2700000" algn="tl">
                    <a:srgbClr val="000000">
                      <a:alpha val="43137"/>
                    </a:srgbClr>
                  </a:outerShdw>
                </a:effectLst>
                <a:latin typeface="Arial" pitchFamily="34" charset="0"/>
                <a:cs typeface="Arial" pitchFamily="34" charset="0"/>
              </a:rPr>
              <a:t>Abstract</a:t>
            </a:r>
            <a:endParaRPr lang="fr-FR" sz="2000"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2000" dirty="0">
              <a:latin typeface="Arial" pitchFamily="34" charset="0"/>
              <a:cs typeface="Arial" pitchFamily="34" charset="0"/>
            </a:endParaRPr>
          </a:p>
          <a:p>
            <a:pPr algn="just">
              <a:lnSpc>
                <a:spcPct val="170000"/>
              </a:lnSpc>
              <a:buNone/>
            </a:pPr>
            <a:r>
              <a:rPr lang="fr-FR" sz="2000" dirty="0" smtClean="0">
                <a:latin typeface="Arial" pitchFamily="34" charset="0"/>
                <a:cs typeface="Arial" pitchFamily="34" charset="0"/>
              </a:rPr>
              <a:t>     This </a:t>
            </a:r>
            <a:r>
              <a:rPr lang="fr-FR" sz="2000" dirty="0" err="1" smtClean="0">
                <a:latin typeface="Arial" pitchFamily="34" charset="0"/>
                <a:cs typeface="Arial" pitchFamily="34" charset="0"/>
              </a:rPr>
              <a:t>presentation</a:t>
            </a:r>
            <a:r>
              <a:rPr lang="fr-FR" sz="2000" dirty="0" smtClean="0">
                <a:latin typeface="Arial" pitchFamily="34" charset="0"/>
                <a:cs typeface="Arial" pitchFamily="34" charset="0"/>
              </a:rPr>
              <a:t> </a:t>
            </a:r>
            <a:r>
              <a:rPr lang="fr-FR" sz="2000" dirty="0" err="1" smtClean="0">
                <a:latin typeface="Arial" pitchFamily="34" charset="0"/>
                <a:cs typeface="Arial" pitchFamily="34" charset="0"/>
              </a:rPr>
              <a:t>is</a:t>
            </a:r>
            <a:r>
              <a:rPr lang="fr-FR" sz="2000" dirty="0" smtClean="0">
                <a:latin typeface="Arial" pitchFamily="34" charset="0"/>
                <a:cs typeface="Arial" pitchFamily="34" charset="0"/>
              </a:rPr>
              <a:t> part of </a:t>
            </a:r>
            <a:r>
              <a:rPr lang="fr-FR" sz="2000" dirty="0">
                <a:latin typeface="Arial" pitchFamily="34" charset="0"/>
                <a:cs typeface="Arial" pitchFamily="34" charset="0"/>
              </a:rPr>
              <a:t>the course </a:t>
            </a:r>
            <a:r>
              <a:rPr lang="fr-FR" sz="2000" dirty="0" err="1">
                <a:latin typeface="Arial" pitchFamily="34" charset="0"/>
                <a:cs typeface="Arial" pitchFamily="34" charset="0"/>
              </a:rPr>
              <a:t>Research</a:t>
            </a:r>
            <a:r>
              <a:rPr lang="fr-FR" sz="2000" dirty="0">
                <a:latin typeface="Arial" pitchFamily="34" charset="0"/>
                <a:cs typeface="Arial" pitchFamily="34" charset="0"/>
              </a:rPr>
              <a:t> </a:t>
            </a:r>
            <a:r>
              <a:rPr lang="fr-FR" sz="2000" dirty="0" err="1">
                <a:latin typeface="Arial" pitchFamily="34" charset="0"/>
                <a:cs typeface="Arial" pitchFamily="34" charset="0"/>
              </a:rPr>
              <a:t>Methods</a:t>
            </a:r>
            <a:r>
              <a:rPr lang="fr-FR" sz="2000" dirty="0">
                <a:latin typeface="Arial" pitchFamily="34" charset="0"/>
                <a:cs typeface="Arial" pitchFamily="34" charset="0"/>
              </a:rPr>
              <a:t> and Techniques </a:t>
            </a:r>
            <a:r>
              <a:rPr lang="fr-FR" sz="2000" dirty="0" err="1" smtClean="0">
                <a:latin typeface="Arial" pitchFamily="34" charset="0"/>
                <a:cs typeface="Arial" pitchFamily="34" charset="0"/>
              </a:rPr>
              <a:t>imparted</a:t>
            </a:r>
            <a:r>
              <a:rPr lang="fr-FR" sz="2000" dirty="0" smtClean="0">
                <a:latin typeface="Arial" pitchFamily="34" charset="0"/>
                <a:cs typeface="Arial" pitchFamily="34" charset="0"/>
              </a:rPr>
              <a:t> </a:t>
            </a:r>
            <a:r>
              <a:rPr lang="fr-FR" sz="2000" dirty="0">
                <a:latin typeface="Arial" pitchFamily="34" charset="0"/>
                <a:cs typeface="Arial" pitchFamily="34" charset="0"/>
              </a:rPr>
              <a:t>in the second </a:t>
            </a:r>
            <a:r>
              <a:rPr lang="fr-FR" sz="2000" dirty="0" err="1">
                <a:latin typeface="Arial" pitchFamily="34" charset="0"/>
                <a:cs typeface="Arial" pitchFamily="34" charset="0"/>
              </a:rPr>
              <a:t>semester</a:t>
            </a:r>
            <a:r>
              <a:rPr lang="fr-FR" sz="2000" dirty="0">
                <a:latin typeface="Arial" pitchFamily="34" charset="0"/>
                <a:cs typeface="Arial" pitchFamily="34" charset="0"/>
              </a:rPr>
              <a:t>. </a:t>
            </a:r>
            <a:r>
              <a:rPr lang="fr-FR" sz="2000" dirty="0" smtClean="0">
                <a:latin typeface="Arial" pitchFamily="34" charset="0"/>
                <a:cs typeface="Arial" pitchFamily="34" charset="0"/>
              </a:rPr>
              <a:t>The </a:t>
            </a:r>
            <a:r>
              <a:rPr lang="fr-FR" sz="2000" dirty="0" err="1" smtClean="0">
                <a:latin typeface="Arial" pitchFamily="34" charset="0"/>
                <a:cs typeface="Arial" pitchFamily="34" charset="0"/>
              </a:rPr>
              <a:t>different</a:t>
            </a:r>
            <a:r>
              <a:rPr lang="fr-FR" sz="2000" dirty="0" smtClean="0">
                <a:latin typeface="Arial" pitchFamily="34" charset="0"/>
                <a:cs typeface="Arial" pitchFamily="34" charset="0"/>
              </a:rPr>
              <a:t> </a:t>
            </a:r>
            <a:r>
              <a:rPr lang="fr-FR" sz="2000" dirty="0" err="1" smtClean="0">
                <a:latin typeface="Arial" pitchFamily="34" charset="0"/>
                <a:cs typeface="Arial" pitchFamily="34" charset="0"/>
              </a:rPr>
              <a:t>research</a:t>
            </a:r>
            <a:r>
              <a:rPr lang="fr-FR" sz="2000" dirty="0" smtClean="0">
                <a:latin typeface="Arial" pitchFamily="34" charset="0"/>
                <a:cs typeface="Arial" pitchFamily="34" charset="0"/>
              </a:rPr>
              <a:t> </a:t>
            </a:r>
            <a:r>
              <a:rPr lang="fr-FR" sz="2000" dirty="0" err="1" smtClean="0">
                <a:latin typeface="Arial" pitchFamily="34" charset="0"/>
                <a:cs typeface="Arial" pitchFamily="34" charset="0"/>
              </a:rPr>
              <a:t>studies</a:t>
            </a:r>
            <a:r>
              <a:rPr lang="fr-FR" sz="2000" dirty="0" smtClean="0">
                <a:latin typeface="Arial" pitchFamily="34" charset="0"/>
                <a:cs typeface="Arial" pitchFamily="34" charset="0"/>
              </a:rPr>
              <a:t> are </a:t>
            </a:r>
            <a:r>
              <a:rPr lang="fr-FR" sz="2000" dirty="0" err="1" smtClean="0">
                <a:latin typeface="Arial" pitchFamily="34" charset="0"/>
                <a:cs typeface="Arial" pitchFamily="34" charset="0"/>
              </a:rPr>
              <a:t>presented</a:t>
            </a:r>
            <a:r>
              <a:rPr lang="fr-FR" sz="2000" dirty="0" smtClean="0">
                <a:latin typeface="Arial" pitchFamily="34" charset="0"/>
                <a:cs typeface="Arial" pitchFamily="34" charset="0"/>
              </a:rPr>
              <a:t> and </a:t>
            </a:r>
            <a:r>
              <a:rPr lang="fr-FR" sz="2000" dirty="0" err="1" smtClean="0">
                <a:latin typeface="Arial" pitchFamily="34" charset="0"/>
                <a:cs typeface="Arial" pitchFamily="34" charset="0"/>
              </a:rPr>
              <a:t>analyzed</a:t>
            </a:r>
            <a:r>
              <a:rPr lang="fr-FR" sz="2000" dirty="0" smtClean="0">
                <a:latin typeface="Arial" pitchFamily="34" charset="0"/>
                <a:cs typeface="Arial" pitchFamily="34" charset="0"/>
              </a:rPr>
              <a:t>: </a:t>
            </a:r>
            <a:r>
              <a:rPr lang="fr-FR" sz="2000" dirty="0" err="1" smtClean="0">
                <a:latin typeface="Arial" pitchFamily="34" charset="0"/>
                <a:cs typeface="Arial" pitchFamily="34" charset="0"/>
              </a:rPr>
              <a:t>exploratory</a:t>
            </a:r>
            <a:r>
              <a:rPr lang="fr-FR" sz="2000" dirty="0" smtClean="0">
                <a:latin typeface="Arial" pitchFamily="34" charset="0"/>
                <a:cs typeface="Arial" pitchFamily="34" charset="0"/>
              </a:rPr>
              <a:t>, descriptive, </a:t>
            </a:r>
            <a:r>
              <a:rPr lang="fr-FR" sz="2000" dirty="0" err="1" smtClean="0">
                <a:latin typeface="Arial" pitchFamily="34" charset="0"/>
                <a:cs typeface="Arial" pitchFamily="34" charset="0"/>
              </a:rPr>
              <a:t>correlative</a:t>
            </a:r>
            <a:r>
              <a:rPr lang="fr-FR" sz="2000" dirty="0" smtClean="0">
                <a:latin typeface="Arial" pitchFamily="34" charset="0"/>
                <a:cs typeface="Arial" pitchFamily="34" charset="0"/>
              </a:rPr>
              <a:t> and </a:t>
            </a:r>
            <a:r>
              <a:rPr lang="fr-FR" sz="2000" dirty="0" err="1" smtClean="0">
                <a:latin typeface="Arial" pitchFamily="34" charset="0"/>
                <a:cs typeface="Arial" pitchFamily="34" charset="0"/>
              </a:rPr>
              <a:t>explanatory</a:t>
            </a:r>
            <a:r>
              <a:rPr lang="fr-FR" sz="2000" dirty="0" smtClean="0">
                <a:latin typeface="Arial" pitchFamily="34" charset="0"/>
                <a:cs typeface="Arial" pitchFamily="34" charset="0"/>
              </a:rPr>
              <a:t>..</a:t>
            </a:r>
            <a:endParaRPr lang="fr-FR" sz="2000" dirty="0">
              <a:latin typeface="Arial" pitchFamily="34" charset="0"/>
              <a:cs typeface="Arial" pitchFamily="34" charset="0"/>
            </a:endParaRPr>
          </a:p>
          <a:p>
            <a:pPr>
              <a:lnSpc>
                <a:spcPct val="90000"/>
              </a:lnSpc>
              <a:buNone/>
            </a:pPr>
            <a:endParaRPr lang="fr-FR" sz="2000" dirty="0">
              <a:latin typeface="Arial" pitchFamily="34" charset="0"/>
              <a:cs typeface="Arial" pitchFamily="34" charset="0"/>
            </a:endParaRPr>
          </a:p>
          <a:p>
            <a:pPr>
              <a:lnSpc>
                <a:spcPct val="90000"/>
              </a:lnSpc>
              <a:buNone/>
            </a:pPr>
            <a:r>
              <a:rPr lang="fr-FR" sz="2000" b="1" dirty="0" smtClean="0">
                <a:effectLst>
                  <a:outerShdw blurRad="38100" dist="38100" dir="2700000" algn="tl">
                    <a:srgbClr val="000000">
                      <a:alpha val="43137"/>
                    </a:srgbClr>
                  </a:outerShdw>
                </a:effectLst>
                <a:latin typeface="Arial" pitchFamily="34" charset="0"/>
                <a:cs typeface="Arial" pitchFamily="34" charset="0"/>
              </a:rPr>
              <a:t>    </a:t>
            </a:r>
            <a:r>
              <a:rPr lang="fr-FR" sz="20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2000" b="1" dirty="0" smtClean="0">
                <a:effectLst>
                  <a:outerShdw blurRad="38100" dist="38100" dir="2700000" algn="tl">
                    <a:srgbClr val="000000">
                      <a:alpha val="43137"/>
                    </a:srgbClr>
                  </a:outerShdw>
                </a:effectLst>
                <a:latin typeface="Arial" pitchFamily="34" charset="0"/>
                <a:cs typeface="Arial" pitchFamily="34" charset="0"/>
              </a:rPr>
              <a:t>:</a:t>
            </a:r>
            <a:r>
              <a:rPr lang="fr-FR" sz="2000" dirty="0" smtClean="0">
                <a:latin typeface="Arial" pitchFamily="34" charset="0"/>
                <a:cs typeface="Arial" pitchFamily="34" charset="0"/>
              </a:rPr>
              <a:t>  </a:t>
            </a:r>
            <a:r>
              <a:rPr lang="fr-FR" sz="2000" dirty="0" err="1" smtClean="0">
                <a:latin typeface="Arial" pitchFamily="34" charset="0"/>
                <a:cs typeface="Arial" pitchFamily="34" charset="0"/>
              </a:rPr>
              <a:t>exploratoy</a:t>
            </a:r>
            <a:r>
              <a:rPr lang="fr-FR" sz="2000" dirty="0" smtClean="0">
                <a:latin typeface="Arial" pitchFamily="34" charset="0"/>
                <a:cs typeface="Arial" pitchFamily="34" charset="0"/>
              </a:rPr>
              <a:t>, descriptive, </a:t>
            </a:r>
            <a:r>
              <a:rPr lang="fr-FR" sz="2000" dirty="0" err="1" smtClean="0">
                <a:latin typeface="Arial" pitchFamily="34" charset="0"/>
                <a:cs typeface="Arial" pitchFamily="34" charset="0"/>
              </a:rPr>
              <a:t>correlative</a:t>
            </a:r>
            <a:r>
              <a:rPr lang="fr-FR" sz="2000" dirty="0" smtClean="0">
                <a:latin typeface="Arial" pitchFamily="34" charset="0"/>
                <a:cs typeface="Arial" pitchFamily="34" charset="0"/>
              </a:rPr>
              <a:t>, </a:t>
            </a:r>
            <a:r>
              <a:rPr lang="fr-FR" sz="2000" dirty="0" err="1" smtClean="0">
                <a:latin typeface="Arial" pitchFamily="34" charset="0"/>
                <a:cs typeface="Arial" pitchFamily="34" charset="0"/>
              </a:rPr>
              <a:t>explanatory</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xmlns=""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MX" dirty="0"/>
              <a:t>Métodos y técnicas de investigación</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700808"/>
            <a:ext cx="7043758" cy="4525963"/>
          </a:xfrm>
        </p:spPr>
        <p:txBody>
          <a:bodyPr>
            <a:normAutofit lnSpcReduction="10000"/>
          </a:bodyPr>
          <a:lstStyle/>
          <a:p>
            <a:pPr algn="just"/>
            <a:r>
              <a:rPr lang="es-MX" dirty="0" smtClean="0"/>
              <a:t>En la investigación es importante determinar el tipo de estudio de que se trate, dependiendo de los objetivos planteados.</a:t>
            </a:r>
          </a:p>
          <a:p>
            <a:pPr algn="just"/>
            <a:endParaRPr lang="es-MX" dirty="0" smtClean="0"/>
          </a:p>
          <a:p>
            <a:pPr algn="just"/>
            <a:r>
              <a:rPr lang="es-MX" dirty="0" smtClean="0"/>
              <a:t>Resulta necesario identificarlos y analizarlos para su comprensión, con el fin de poder llevar a cabo investigaciones científicas. </a:t>
            </a:r>
            <a:endParaRPr lang="es-MX" dirty="0"/>
          </a:p>
          <a:p>
            <a:endParaRPr lang="es-MX" dirty="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656153"/>
            <a:ext cx="6995120" cy="1143000"/>
          </a:xfrm>
        </p:spPr>
        <p:txBody>
          <a:bodyPr>
            <a:noAutofit/>
          </a:bodyPr>
          <a:lstStyle/>
          <a:p>
            <a:r>
              <a:rPr lang="es-MX" dirty="0" smtClean="0"/>
              <a:t>Tipos de estudio</a:t>
            </a:r>
            <a:br>
              <a:rPr lang="es-MX" dirty="0" smtClean="0"/>
            </a:br>
            <a:endParaRPr lang="es-MX" dirty="0"/>
          </a:p>
        </p:txBody>
      </p:sp>
      <p:sp>
        <p:nvSpPr>
          <p:cNvPr id="3" name="2 Marcador de contenido"/>
          <p:cNvSpPr>
            <a:spLocks noGrp="1"/>
          </p:cNvSpPr>
          <p:nvPr>
            <p:ph idx="1"/>
          </p:nvPr>
        </p:nvSpPr>
        <p:spPr>
          <a:xfrm>
            <a:off x="1529557" y="2060848"/>
            <a:ext cx="7139136" cy="4525963"/>
          </a:xfrm>
        </p:spPr>
        <p:txBody>
          <a:bodyPr>
            <a:normAutofit/>
          </a:bodyPr>
          <a:lstStyle/>
          <a:p>
            <a:pPr algn="just">
              <a:buFontTx/>
              <a:buChar char="-"/>
            </a:pPr>
            <a:r>
              <a:rPr lang="es-MX" sz="2800" dirty="0" smtClean="0"/>
              <a:t>Exploratorios</a:t>
            </a:r>
          </a:p>
          <a:p>
            <a:pPr algn="just">
              <a:buFontTx/>
              <a:buChar char="-"/>
            </a:pPr>
            <a:endParaRPr lang="es-MX" sz="2800" dirty="0" smtClean="0"/>
          </a:p>
          <a:p>
            <a:pPr algn="just">
              <a:buFontTx/>
              <a:buChar char="-"/>
            </a:pPr>
            <a:r>
              <a:rPr lang="es-MX" sz="2800" dirty="0" smtClean="0"/>
              <a:t>Descriptivos</a:t>
            </a:r>
          </a:p>
          <a:p>
            <a:pPr algn="just">
              <a:buFontTx/>
              <a:buChar char="-"/>
            </a:pPr>
            <a:endParaRPr lang="es-MX" sz="2800" dirty="0" smtClean="0"/>
          </a:p>
          <a:p>
            <a:pPr algn="just">
              <a:buFontTx/>
              <a:buChar char="-"/>
            </a:pPr>
            <a:r>
              <a:rPr lang="es-MX" sz="2800" dirty="0" smtClean="0"/>
              <a:t>Correlacionales</a:t>
            </a:r>
          </a:p>
          <a:p>
            <a:pPr algn="just">
              <a:buFontTx/>
              <a:buChar char="-"/>
            </a:pPr>
            <a:endParaRPr lang="es-MX" sz="2800" dirty="0" smtClean="0"/>
          </a:p>
          <a:p>
            <a:pPr algn="just">
              <a:buFontTx/>
              <a:buChar char="-"/>
            </a:pPr>
            <a:r>
              <a:rPr lang="es-MX" sz="2800" dirty="0" smtClean="0"/>
              <a:t>Explicativos</a:t>
            </a:r>
            <a:endParaRPr lang="es-MX" sz="2800" dirty="0"/>
          </a:p>
        </p:txBody>
      </p:sp>
    </p:spTree>
    <p:extLst>
      <p:ext uri="{BB962C8B-B14F-4D97-AF65-F5344CB8AC3E}">
        <p14:creationId xmlns:p14="http://schemas.microsoft.com/office/powerpoint/2010/main" xmlns="" val="874935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83668" y="332656"/>
            <a:ext cx="6995120" cy="1143000"/>
          </a:xfrm>
        </p:spPr>
        <p:txBody>
          <a:bodyPr>
            <a:normAutofit/>
          </a:bodyPr>
          <a:lstStyle/>
          <a:p>
            <a:r>
              <a:rPr lang="es-MX" dirty="0" smtClean="0"/>
              <a:t>Estudios exploratorios</a:t>
            </a:r>
            <a:endParaRPr lang="es-MX" dirty="0"/>
          </a:p>
        </p:txBody>
      </p:sp>
      <p:sp>
        <p:nvSpPr>
          <p:cNvPr id="3" name="2 Marcador de contenido"/>
          <p:cNvSpPr>
            <a:spLocks noGrp="1"/>
          </p:cNvSpPr>
          <p:nvPr>
            <p:ph idx="1"/>
          </p:nvPr>
        </p:nvSpPr>
        <p:spPr>
          <a:xfrm>
            <a:off x="1480828" y="1628800"/>
            <a:ext cx="7200800" cy="4525963"/>
          </a:xfrm>
        </p:spPr>
        <p:txBody>
          <a:bodyPr>
            <a:noAutofit/>
          </a:bodyPr>
          <a:lstStyle/>
          <a:p>
            <a:pPr algn="just">
              <a:buFontTx/>
              <a:buChar char="-"/>
            </a:pPr>
            <a:r>
              <a:rPr lang="es-MX" sz="2400" dirty="0" smtClean="0"/>
              <a:t>Como su nombre lo indica, </a:t>
            </a:r>
            <a:r>
              <a:rPr lang="en-US" sz="2400" dirty="0" err="1" smtClean="0"/>
              <a:t>buscan</a:t>
            </a:r>
            <a:r>
              <a:rPr lang="en-US" sz="2400" dirty="0" smtClean="0"/>
              <a:t> </a:t>
            </a:r>
            <a:r>
              <a:rPr lang="en-US" sz="2400" dirty="0" err="1" smtClean="0"/>
              <a:t>explorar</a:t>
            </a:r>
            <a:r>
              <a:rPr lang="en-US" sz="2400" dirty="0" smtClean="0"/>
              <a:t> </a:t>
            </a:r>
            <a:r>
              <a:rPr lang="en-US" sz="2400" dirty="0" err="1" smtClean="0"/>
              <a:t>preguntas</a:t>
            </a:r>
            <a:r>
              <a:rPr lang="en-US" sz="2400" dirty="0" smtClean="0"/>
              <a:t> de </a:t>
            </a:r>
            <a:r>
              <a:rPr lang="en-US" sz="2400" dirty="0" err="1" smtClean="0"/>
              <a:t>investigación</a:t>
            </a:r>
            <a:r>
              <a:rPr lang="en-US" sz="2400" dirty="0" smtClean="0"/>
              <a:t>.</a:t>
            </a:r>
          </a:p>
          <a:p>
            <a:pPr algn="just">
              <a:buFontTx/>
              <a:buChar char="-"/>
            </a:pPr>
            <a:endParaRPr lang="en-US" sz="2400" dirty="0" smtClean="0"/>
          </a:p>
          <a:p>
            <a:pPr algn="just">
              <a:buFontTx/>
              <a:buChar char="-"/>
            </a:pPr>
            <a:r>
              <a:rPr lang="es-MX" sz="2400" dirty="0" smtClean="0"/>
              <a:t>Pretenden </a:t>
            </a:r>
            <a:r>
              <a:rPr lang="es-MX" sz="2400" dirty="0"/>
              <a:t>examinar un tema o problema de investigación poco </a:t>
            </a:r>
            <a:r>
              <a:rPr lang="es-MX" sz="2400" dirty="0" smtClean="0"/>
              <a:t>estudiado, esto es, </a:t>
            </a:r>
            <a:r>
              <a:rPr lang="es-MX" sz="2400" dirty="0"/>
              <a:t>cuando la revisión de la literatura </a:t>
            </a:r>
            <a:r>
              <a:rPr lang="es-MX" sz="2400" dirty="0" smtClean="0"/>
              <a:t>revela </a:t>
            </a:r>
            <a:r>
              <a:rPr lang="es-MX" sz="2400" dirty="0"/>
              <a:t>que únicamente hay guías no investigadas (Hernández, </a:t>
            </a:r>
            <a:r>
              <a:rPr lang="es-MX" sz="2400" dirty="0" smtClean="0"/>
              <a:t>Fernández </a:t>
            </a:r>
            <a:r>
              <a:rPr lang="es-MX" sz="2400" dirty="0"/>
              <a:t>&amp; Baptista, </a:t>
            </a:r>
            <a:r>
              <a:rPr lang="es-MX" sz="2400" dirty="0" smtClean="0"/>
              <a:t>2010).</a:t>
            </a:r>
          </a:p>
          <a:p>
            <a:pPr algn="just">
              <a:buFontTx/>
              <a:buChar char="-"/>
            </a:pPr>
            <a:endParaRPr lang="en-US" sz="2400" dirty="0" smtClean="0"/>
          </a:p>
          <a:p>
            <a:pPr algn="just">
              <a:buFontTx/>
              <a:buChar char="-"/>
            </a:pPr>
            <a:r>
              <a:rPr lang="en-US" sz="2400" dirty="0" smtClean="0"/>
              <a:t>No </a:t>
            </a:r>
            <a:r>
              <a:rPr lang="en-US" sz="2400" dirty="0" err="1"/>
              <a:t>pretenden</a:t>
            </a:r>
            <a:r>
              <a:rPr lang="en-US" sz="2400" dirty="0"/>
              <a:t> </a:t>
            </a:r>
            <a:r>
              <a:rPr lang="en-US" sz="2400" dirty="0" err="1"/>
              <a:t>ofrecer</a:t>
            </a:r>
            <a:r>
              <a:rPr lang="en-US" sz="2400" dirty="0"/>
              <a:t> </a:t>
            </a:r>
            <a:r>
              <a:rPr lang="en-US" sz="2400" dirty="0" err="1"/>
              <a:t>soluciones</a:t>
            </a:r>
            <a:r>
              <a:rPr lang="en-US" sz="2400" dirty="0"/>
              <a:t> finales y </a:t>
            </a:r>
            <a:r>
              <a:rPr lang="en-US" sz="2400" dirty="0" err="1"/>
              <a:t>concluyentes</a:t>
            </a:r>
            <a:r>
              <a:rPr lang="en-US" sz="2400" dirty="0"/>
              <a:t> a </a:t>
            </a:r>
            <a:r>
              <a:rPr lang="en-US" sz="2400" dirty="0" err="1"/>
              <a:t>los</a:t>
            </a:r>
            <a:r>
              <a:rPr lang="en-US" sz="2400" dirty="0"/>
              <a:t> </a:t>
            </a:r>
            <a:r>
              <a:rPr lang="en-US" sz="2400" dirty="0" err="1"/>
              <a:t>problemas</a:t>
            </a:r>
            <a:r>
              <a:rPr lang="en-US" sz="2400" dirty="0"/>
              <a:t> </a:t>
            </a:r>
            <a:r>
              <a:rPr lang="en-US" sz="2400" dirty="0" err="1"/>
              <a:t>existentes</a:t>
            </a:r>
            <a:r>
              <a:rPr lang="en-US" sz="2400" dirty="0" smtClean="0"/>
              <a:t>.</a:t>
            </a:r>
          </a:p>
          <a:p>
            <a:pPr algn="just">
              <a:buFontTx/>
              <a:buChar char="-"/>
            </a:pPr>
            <a:endParaRPr lang="en-US" sz="2400" dirty="0"/>
          </a:p>
        </p:txBody>
      </p:sp>
    </p:spTree>
    <p:extLst>
      <p:ext uri="{BB962C8B-B14F-4D97-AF65-F5344CB8AC3E}">
        <p14:creationId xmlns:p14="http://schemas.microsoft.com/office/powerpoint/2010/main" xmlns="" val="195455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83668" y="269776"/>
            <a:ext cx="6995120" cy="1143000"/>
          </a:xfrm>
        </p:spPr>
        <p:txBody>
          <a:bodyPr>
            <a:normAutofit/>
          </a:bodyPr>
          <a:lstStyle/>
          <a:p>
            <a:r>
              <a:rPr lang="es-MX" dirty="0" smtClean="0"/>
              <a:t>Estudios exploratorios</a:t>
            </a:r>
            <a:endParaRPr lang="es-MX" dirty="0"/>
          </a:p>
        </p:txBody>
      </p:sp>
      <p:sp>
        <p:nvSpPr>
          <p:cNvPr id="3" name="2 Marcador de contenido"/>
          <p:cNvSpPr>
            <a:spLocks noGrp="1"/>
          </p:cNvSpPr>
          <p:nvPr>
            <p:ph idx="1"/>
          </p:nvPr>
        </p:nvSpPr>
        <p:spPr>
          <a:xfrm>
            <a:off x="1583668" y="1412776"/>
            <a:ext cx="7164796" cy="4525963"/>
          </a:xfrm>
        </p:spPr>
        <p:txBody>
          <a:bodyPr>
            <a:noAutofit/>
          </a:bodyPr>
          <a:lstStyle/>
          <a:p>
            <a:pPr algn="just">
              <a:buFontTx/>
              <a:buChar char="-"/>
            </a:pPr>
            <a:r>
              <a:rPr lang="en-US" sz="2400" dirty="0" smtClean="0"/>
              <a:t>Al </a:t>
            </a:r>
            <a:r>
              <a:rPr lang="en-US" sz="2400" dirty="0" err="1" smtClean="0"/>
              <a:t>llevar</a:t>
            </a:r>
            <a:r>
              <a:rPr lang="en-US" sz="2400" dirty="0" smtClean="0"/>
              <a:t> a </a:t>
            </a:r>
            <a:r>
              <a:rPr lang="en-US" sz="2400" dirty="0" err="1" smtClean="0"/>
              <a:t>cabo</a:t>
            </a:r>
            <a:r>
              <a:rPr lang="en-US" sz="2400" dirty="0" smtClean="0"/>
              <a:t> </a:t>
            </a:r>
            <a:r>
              <a:rPr lang="en-US" sz="2400" dirty="0" err="1" smtClean="0"/>
              <a:t>una</a:t>
            </a:r>
            <a:r>
              <a:rPr lang="en-US" sz="2400" dirty="0" smtClean="0"/>
              <a:t> </a:t>
            </a:r>
            <a:r>
              <a:rPr lang="en-US" sz="2400" dirty="0" err="1" smtClean="0"/>
              <a:t>investigación</a:t>
            </a:r>
            <a:r>
              <a:rPr lang="en-US" sz="2400" dirty="0" smtClean="0"/>
              <a:t> </a:t>
            </a:r>
            <a:r>
              <a:rPr lang="en-US" sz="2400" dirty="0" err="1" smtClean="0"/>
              <a:t>exploratoria</a:t>
            </a:r>
            <a:r>
              <a:rPr lang="en-US" sz="2400" dirty="0" smtClean="0"/>
              <a:t>, el </a:t>
            </a:r>
            <a:r>
              <a:rPr lang="en-US" sz="2400" dirty="0" err="1" smtClean="0"/>
              <a:t>investigador</a:t>
            </a:r>
            <a:r>
              <a:rPr lang="en-US" sz="2400" dirty="0" smtClean="0"/>
              <a:t> </a:t>
            </a:r>
            <a:r>
              <a:rPr lang="en-US" sz="2400" dirty="0" err="1" smtClean="0"/>
              <a:t>debe</a:t>
            </a:r>
            <a:r>
              <a:rPr lang="en-US" sz="2400" dirty="0" smtClean="0"/>
              <a:t> </a:t>
            </a:r>
            <a:r>
              <a:rPr lang="en-US" sz="2400" dirty="0" err="1" smtClean="0"/>
              <a:t>estar</a:t>
            </a:r>
            <a:r>
              <a:rPr lang="en-US" sz="2400" dirty="0" smtClean="0"/>
              <a:t> </a:t>
            </a:r>
            <a:r>
              <a:rPr lang="en-US" sz="2400" dirty="0" err="1" smtClean="0"/>
              <a:t>dispuesto</a:t>
            </a:r>
            <a:r>
              <a:rPr lang="en-US" sz="2400" dirty="0" smtClean="0"/>
              <a:t> a </a:t>
            </a:r>
            <a:r>
              <a:rPr lang="en-US" sz="2400" dirty="0" err="1" smtClean="0"/>
              <a:t>cambiar</a:t>
            </a:r>
            <a:r>
              <a:rPr lang="en-US" sz="2400" dirty="0" smtClean="0"/>
              <a:t> </a:t>
            </a:r>
            <a:r>
              <a:rPr lang="en-US" sz="2400" dirty="0" err="1" smtClean="0"/>
              <a:t>su</a:t>
            </a:r>
            <a:r>
              <a:rPr lang="en-US" sz="2400" dirty="0" smtClean="0"/>
              <a:t> </a:t>
            </a:r>
            <a:r>
              <a:rPr lang="en-US" sz="2400" dirty="0" err="1" smtClean="0"/>
              <a:t>propia</a:t>
            </a:r>
            <a:r>
              <a:rPr lang="en-US" sz="2400" dirty="0" smtClean="0"/>
              <a:t> </a:t>
            </a:r>
            <a:r>
              <a:rPr lang="en-US" sz="2400" dirty="0" err="1" smtClean="0"/>
              <a:t>dirección</a:t>
            </a:r>
            <a:r>
              <a:rPr lang="en-US" sz="2400" dirty="0" smtClean="0"/>
              <a:t> </a:t>
            </a:r>
            <a:r>
              <a:rPr lang="en-US" sz="2400" dirty="0" err="1" smtClean="0"/>
              <a:t>como</a:t>
            </a:r>
            <a:r>
              <a:rPr lang="en-US" sz="2400" dirty="0" smtClean="0"/>
              <a:t> </a:t>
            </a:r>
            <a:r>
              <a:rPr lang="en-US" sz="2400" dirty="0" err="1" smtClean="0"/>
              <a:t>resultado</a:t>
            </a:r>
            <a:r>
              <a:rPr lang="en-US" sz="2400" dirty="0" smtClean="0"/>
              <a:t> de la </a:t>
            </a:r>
            <a:r>
              <a:rPr lang="en-US" sz="2400" dirty="0" err="1" smtClean="0"/>
              <a:t>revelación</a:t>
            </a:r>
            <a:r>
              <a:rPr lang="en-US" sz="2400" dirty="0" smtClean="0"/>
              <a:t> de </a:t>
            </a:r>
            <a:r>
              <a:rPr lang="en-US" sz="2400" dirty="0" err="1" smtClean="0"/>
              <a:t>nuevos</a:t>
            </a:r>
            <a:r>
              <a:rPr lang="en-US" sz="2400" dirty="0" smtClean="0"/>
              <a:t> </a:t>
            </a:r>
            <a:r>
              <a:rPr lang="en-US" sz="2400" dirty="0" err="1" smtClean="0"/>
              <a:t>datos</a:t>
            </a:r>
            <a:r>
              <a:rPr lang="en-US" sz="2400" dirty="0" smtClean="0"/>
              <a:t> y </a:t>
            </a:r>
            <a:r>
              <a:rPr lang="en-US" sz="2400" dirty="0" err="1" smtClean="0"/>
              <a:t>nuevos</a:t>
            </a:r>
            <a:r>
              <a:rPr lang="en-US" sz="2400" dirty="0" smtClean="0"/>
              <a:t>  </a:t>
            </a:r>
            <a:r>
              <a:rPr lang="en-US" sz="2400" dirty="0" err="1" smtClean="0"/>
              <a:t>lineamientos</a:t>
            </a:r>
            <a:r>
              <a:rPr lang="en-US" sz="2400" dirty="0" smtClean="0"/>
              <a:t> (Saunders</a:t>
            </a:r>
            <a:r>
              <a:rPr lang="en-US" sz="2400" dirty="0"/>
              <a:t>, </a:t>
            </a:r>
            <a:r>
              <a:rPr lang="en-US" sz="2400" dirty="0" smtClean="0"/>
              <a:t> Lewis </a:t>
            </a:r>
            <a:r>
              <a:rPr lang="en-US" sz="2400" dirty="0"/>
              <a:t>&amp; Thornhill, </a:t>
            </a:r>
            <a:r>
              <a:rPr lang="en-US" sz="2400" dirty="0" smtClean="0"/>
              <a:t>2012).</a:t>
            </a:r>
          </a:p>
          <a:p>
            <a:pPr algn="just">
              <a:buFontTx/>
              <a:buChar char="-"/>
            </a:pPr>
            <a:endParaRPr lang="es-MX" sz="2400" dirty="0" smtClean="0"/>
          </a:p>
          <a:p>
            <a:pPr algn="just">
              <a:buFontTx/>
              <a:buChar char="-"/>
            </a:pPr>
            <a:r>
              <a:rPr lang="en-US" sz="2400" dirty="0" err="1" smtClean="0"/>
              <a:t>Constituyen</a:t>
            </a:r>
            <a:r>
              <a:rPr lang="en-US" sz="2400" dirty="0" smtClean="0"/>
              <a:t> la </a:t>
            </a:r>
            <a:r>
              <a:rPr lang="en-US" sz="2400" dirty="0" err="1" smtClean="0"/>
              <a:t>investigación</a:t>
            </a:r>
            <a:r>
              <a:rPr lang="en-US" sz="2400" dirty="0" smtClean="0"/>
              <a:t> </a:t>
            </a:r>
            <a:r>
              <a:rPr lang="en-US" sz="2400" dirty="0" err="1" smtClean="0"/>
              <a:t>inicial</a:t>
            </a:r>
            <a:r>
              <a:rPr lang="en-US" sz="2400" dirty="0" smtClean="0"/>
              <a:t>, que forma la base para </a:t>
            </a:r>
            <a:r>
              <a:rPr lang="en-US" sz="2400" dirty="0" err="1" smtClean="0"/>
              <a:t>una</a:t>
            </a:r>
            <a:r>
              <a:rPr lang="en-US" sz="2400" dirty="0" smtClean="0"/>
              <a:t> mayor </a:t>
            </a:r>
            <a:r>
              <a:rPr lang="en-US" sz="2400" dirty="0" err="1" smtClean="0"/>
              <a:t>investigación</a:t>
            </a:r>
            <a:r>
              <a:rPr lang="en-US" sz="2400" dirty="0" smtClean="0"/>
              <a:t> </a:t>
            </a:r>
            <a:r>
              <a:rPr lang="en-US" sz="2400" dirty="0" err="1" smtClean="0"/>
              <a:t>concluyente</a:t>
            </a:r>
            <a:r>
              <a:rPr lang="en-US" sz="2400" dirty="0" smtClean="0"/>
              <a:t>.</a:t>
            </a:r>
          </a:p>
          <a:p>
            <a:pPr algn="just">
              <a:buFontTx/>
              <a:buChar char="-"/>
            </a:pPr>
            <a:endParaRPr lang="en-US" sz="2400" dirty="0"/>
          </a:p>
          <a:p>
            <a:pPr algn="just">
              <a:buFontTx/>
              <a:buChar char="-"/>
            </a:pPr>
            <a:r>
              <a:rPr lang="en-US" sz="2400" dirty="0" smtClean="0"/>
              <a:t> </a:t>
            </a:r>
            <a:r>
              <a:rPr lang="en-US" sz="2400" dirty="0" err="1" smtClean="0"/>
              <a:t>Ayudan</a:t>
            </a:r>
            <a:r>
              <a:rPr lang="en-US" sz="2400" dirty="0" smtClean="0"/>
              <a:t> a determiner el </a:t>
            </a:r>
            <a:r>
              <a:rPr lang="en-US" sz="2400" dirty="0" err="1" smtClean="0"/>
              <a:t>diseño</a:t>
            </a:r>
            <a:r>
              <a:rPr lang="en-US" sz="2400" dirty="0" smtClean="0"/>
              <a:t> de la </a:t>
            </a:r>
            <a:r>
              <a:rPr lang="en-US" sz="2400" dirty="0" err="1" smtClean="0"/>
              <a:t>investigación</a:t>
            </a:r>
            <a:r>
              <a:rPr lang="en-US" sz="2400" dirty="0" smtClean="0"/>
              <a:t>, la </a:t>
            </a:r>
            <a:r>
              <a:rPr lang="en-US" sz="2400" dirty="0" err="1" smtClean="0"/>
              <a:t>selección</a:t>
            </a:r>
            <a:r>
              <a:rPr lang="en-US" sz="2400" dirty="0" smtClean="0"/>
              <a:t> de las variables, la </a:t>
            </a:r>
            <a:r>
              <a:rPr lang="en-US" sz="2400" dirty="0" err="1" smtClean="0"/>
              <a:t>muestra</a:t>
            </a:r>
            <a:r>
              <a:rPr lang="en-US" sz="2400" dirty="0" smtClean="0"/>
              <a:t> y el </a:t>
            </a:r>
            <a:r>
              <a:rPr lang="en-US" sz="2400" dirty="0" err="1" smtClean="0"/>
              <a:t>método</a:t>
            </a:r>
            <a:r>
              <a:rPr lang="en-US" sz="2400" dirty="0" smtClean="0"/>
              <a:t> de </a:t>
            </a:r>
            <a:r>
              <a:rPr lang="en-US" sz="2400" dirty="0" err="1" smtClean="0"/>
              <a:t>recolección</a:t>
            </a:r>
            <a:r>
              <a:rPr lang="en-US" sz="2400" dirty="0" smtClean="0"/>
              <a:t> de </a:t>
            </a:r>
            <a:r>
              <a:rPr lang="en-US" sz="2400" dirty="0" err="1" smtClean="0"/>
              <a:t>datos</a:t>
            </a:r>
            <a:r>
              <a:rPr lang="en-US" sz="2400" dirty="0" smtClean="0"/>
              <a:t> (Singh</a:t>
            </a:r>
            <a:r>
              <a:rPr lang="en-US" sz="2400" dirty="0"/>
              <a:t>, </a:t>
            </a:r>
            <a:r>
              <a:rPr lang="en-US" sz="2400" dirty="0" smtClean="0"/>
              <a:t>2007).</a:t>
            </a:r>
            <a:endParaRPr lang="es-MX" sz="2400" dirty="0"/>
          </a:p>
        </p:txBody>
      </p:sp>
    </p:spTree>
    <p:extLst>
      <p:ext uri="{BB962C8B-B14F-4D97-AF65-F5344CB8AC3E}">
        <p14:creationId xmlns:p14="http://schemas.microsoft.com/office/powerpoint/2010/main" xmlns="" val="3930212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83668" y="269776"/>
            <a:ext cx="6995120" cy="1143000"/>
          </a:xfrm>
        </p:spPr>
        <p:txBody>
          <a:bodyPr>
            <a:normAutofit/>
          </a:bodyPr>
          <a:lstStyle/>
          <a:p>
            <a:r>
              <a:rPr lang="es-MX" dirty="0" smtClean="0"/>
              <a:t>Estudios exploratorios</a:t>
            </a:r>
            <a:endParaRPr lang="es-MX" dirty="0"/>
          </a:p>
        </p:txBody>
      </p:sp>
      <p:sp>
        <p:nvSpPr>
          <p:cNvPr id="3" name="2 Marcador de contenido"/>
          <p:cNvSpPr>
            <a:spLocks noGrp="1"/>
          </p:cNvSpPr>
          <p:nvPr>
            <p:ph idx="1"/>
          </p:nvPr>
        </p:nvSpPr>
        <p:spPr>
          <a:xfrm>
            <a:off x="1691680" y="1844824"/>
            <a:ext cx="7164796" cy="4525963"/>
          </a:xfrm>
        </p:spPr>
        <p:txBody>
          <a:bodyPr>
            <a:noAutofit/>
          </a:bodyPr>
          <a:lstStyle/>
          <a:p>
            <a:pPr algn="just">
              <a:buFontTx/>
              <a:buChar char="-"/>
            </a:pPr>
            <a:r>
              <a:rPr lang="es-MX" sz="2400" dirty="0"/>
              <a:t>U</a:t>
            </a:r>
            <a:r>
              <a:rPr lang="es-MX" sz="2400" dirty="0" smtClean="0"/>
              <a:t>n gran número de estudios descriptivos y explicativos parten de este tipo de estudios.</a:t>
            </a:r>
          </a:p>
          <a:p>
            <a:pPr algn="just">
              <a:buFontTx/>
              <a:buChar char="-"/>
            </a:pPr>
            <a:endParaRPr lang="es-MX" sz="2400" dirty="0"/>
          </a:p>
          <a:p>
            <a:pPr algn="just">
              <a:buFontTx/>
              <a:buChar char="-"/>
            </a:pPr>
            <a:r>
              <a:rPr lang="es-MX" sz="2400" dirty="0" smtClean="0"/>
              <a:t>Proveen información necesaria para planear la investigación descriptiva o exploratoria.</a:t>
            </a:r>
          </a:p>
          <a:p>
            <a:pPr algn="just">
              <a:buFontTx/>
              <a:buChar char="-"/>
            </a:pPr>
            <a:endParaRPr lang="es-MX" sz="2400" dirty="0"/>
          </a:p>
          <a:p>
            <a:pPr algn="just">
              <a:buFontTx/>
              <a:buChar char="-"/>
            </a:pPr>
            <a:endParaRPr lang="es-MX" sz="2400" dirty="0"/>
          </a:p>
        </p:txBody>
      </p:sp>
    </p:spTree>
    <p:extLst>
      <p:ext uri="{BB962C8B-B14F-4D97-AF65-F5344CB8AC3E}">
        <p14:creationId xmlns:p14="http://schemas.microsoft.com/office/powerpoint/2010/main" xmlns="" val="67945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88921" y="1844824"/>
            <a:ext cx="7149480" cy="4525963"/>
          </a:xfrm>
        </p:spPr>
        <p:txBody>
          <a:bodyPr>
            <a:noAutofit/>
          </a:bodyPr>
          <a:lstStyle/>
          <a:p>
            <a:pPr algn="just">
              <a:buFontTx/>
              <a:buChar char="-"/>
            </a:pPr>
            <a:r>
              <a:rPr lang="es-MX" sz="2400" dirty="0" smtClean="0"/>
              <a:t>Su </a:t>
            </a:r>
            <a:r>
              <a:rPr lang="es-MX" sz="2400" dirty="0"/>
              <a:t>propósito es describir situaciones y </a:t>
            </a:r>
            <a:r>
              <a:rPr lang="es-MX" sz="2400" dirty="0" smtClean="0"/>
              <a:t>eventos.</a:t>
            </a:r>
          </a:p>
          <a:p>
            <a:pPr algn="just">
              <a:buFontTx/>
              <a:buChar char="-"/>
            </a:pPr>
            <a:endParaRPr lang="es-MX" sz="2400" dirty="0" smtClean="0"/>
          </a:p>
          <a:p>
            <a:pPr algn="just">
              <a:buFontTx/>
              <a:buChar char="-"/>
            </a:pPr>
            <a:r>
              <a:rPr lang="en-US" sz="2400" dirty="0" err="1" smtClean="0"/>
              <a:t>Buscan</a:t>
            </a:r>
            <a:r>
              <a:rPr lang="en-US" sz="2400" dirty="0" smtClean="0"/>
              <a:t> </a:t>
            </a:r>
            <a:r>
              <a:rPr lang="en-US" sz="2400" dirty="0" err="1" smtClean="0"/>
              <a:t>dar</a:t>
            </a:r>
            <a:r>
              <a:rPr lang="en-US" sz="2400" dirty="0" smtClean="0"/>
              <a:t> luz a </a:t>
            </a:r>
            <a:r>
              <a:rPr lang="en-US" sz="2400" dirty="0" err="1" smtClean="0"/>
              <a:t>ciertos</a:t>
            </a:r>
            <a:r>
              <a:rPr lang="en-US" sz="2400" dirty="0" smtClean="0"/>
              <a:t> </a:t>
            </a:r>
            <a:r>
              <a:rPr lang="en-US" sz="2400" dirty="0" err="1" smtClean="0"/>
              <a:t>temas</a:t>
            </a:r>
            <a:r>
              <a:rPr lang="en-US" sz="2400" dirty="0" smtClean="0"/>
              <a:t> o </a:t>
            </a:r>
            <a:r>
              <a:rPr lang="en-US" sz="2400" dirty="0" err="1" smtClean="0"/>
              <a:t>problemas</a:t>
            </a:r>
            <a:r>
              <a:rPr lang="en-US" sz="2400" dirty="0" smtClean="0"/>
              <a:t> a </a:t>
            </a:r>
            <a:r>
              <a:rPr lang="en-US" sz="2400" dirty="0" err="1" smtClean="0"/>
              <a:t>través</a:t>
            </a:r>
            <a:r>
              <a:rPr lang="en-US" sz="2400" dirty="0" smtClean="0"/>
              <a:t> del </a:t>
            </a:r>
            <a:r>
              <a:rPr lang="en-US" sz="2400" dirty="0" err="1" smtClean="0"/>
              <a:t>proceso</a:t>
            </a:r>
            <a:r>
              <a:rPr lang="en-US" sz="2400" dirty="0" smtClean="0"/>
              <a:t> de </a:t>
            </a:r>
            <a:r>
              <a:rPr lang="en-US" sz="2400" dirty="0" err="1" smtClean="0"/>
              <a:t>recolección</a:t>
            </a:r>
            <a:r>
              <a:rPr lang="en-US" sz="2400" dirty="0" smtClean="0"/>
              <a:t> de </a:t>
            </a:r>
            <a:r>
              <a:rPr lang="en-US" sz="2400" dirty="0" err="1" smtClean="0"/>
              <a:t>datos</a:t>
            </a:r>
            <a:r>
              <a:rPr lang="en-US" sz="2400" dirty="0" smtClean="0"/>
              <a:t> para </a:t>
            </a:r>
            <a:r>
              <a:rPr lang="en-US" sz="2400" dirty="0" err="1" smtClean="0"/>
              <a:t>describir</a:t>
            </a:r>
            <a:r>
              <a:rPr lang="en-US" sz="2400" dirty="0" smtClean="0"/>
              <a:t> </a:t>
            </a:r>
            <a:r>
              <a:rPr lang="en-US" sz="2400" dirty="0" err="1" smtClean="0"/>
              <a:t>situaciones</a:t>
            </a:r>
            <a:r>
              <a:rPr lang="en-US" sz="2400" dirty="0" smtClean="0"/>
              <a:t> (Fox &amp; </a:t>
            </a:r>
            <a:r>
              <a:rPr lang="en-US" sz="2400" dirty="0" err="1" smtClean="0"/>
              <a:t>Bayat</a:t>
            </a:r>
            <a:r>
              <a:rPr lang="en-US" sz="2400" dirty="0" smtClean="0"/>
              <a:t>, 2007) . </a:t>
            </a:r>
          </a:p>
          <a:p>
            <a:pPr algn="just">
              <a:buFontTx/>
              <a:buChar char="-"/>
            </a:pPr>
            <a:endParaRPr lang="en-US" sz="2400" dirty="0" smtClean="0"/>
          </a:p>
          <a:p>
            <a:pPr algn="just">
              <a:buFontTx/>
              <a:buChar char="-"/>
            </a:pPr>
            <a:r>
              <a:rPr lang="es-MX" sz="2400" dirty="0" smtClean="0"/>
              <a:t>Buscan especificar las propiedades importantes de personas, grupos, comunidades o cualquier otro fenómeno que sea sometido a análisis. </a:t>
            </a:r>
          </a:p>
          <a:p>
            <a:pPr algn="just">
              <a:buFontTx/>
              <a:buChar char="-"/>
            </a:pPr>
            <a:endParaRPr lang="es-MX" sz="2400" dirty="0" smtClean="0"/>
          </a:p>
        </p:txBody>
      </p:sp>
      <p:sp>
        <p:nvSpPr>
          <p:cNvPr id="4" name="1 Título"/>
          <p:cNvSpPr>
            <a:spLocks noGrp="1"/>
          </p:cNvSpPr>
          <p:nvPr>
            <p:ph type="title"/>
          </p:nvPr>
        </p:nvSpPr>
        <p:spPr>
          <a:xfrm>
            <a:off x="1475656" y="476672"/>
            <a:ext cx="6995120" cy="1143000"/>
          </a:xfrm>
        </p:spPr>
        <p:txBody>
          <a:bodyPr>
            <a:normAutofit/>
          </a:bodyPr>
          <a:lstStyle/>
          <a:p>
            <a:r>
              <a:rPr lang="es-MX" dirty="0" smtClean="0"/>
              <a:t>Estudios Descriptivos</a:t>
            </a:r>
            <a:endParaRPr lang="es-MX" dirty="0"/>
          </a:p>
        </p:txBody>
      </p:sp>
    </p:spTree>
    <p:extLst>
      <p:ext uri="{BB962C8B-B14F-4D97-AF65-F5344CB8AC3E}">
        <p14:creationId xmlns:p14="http://schemas.microsoft.com/office/powerpoint/2010/main" xmlns="" val="817168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1199</TotalTime>
  <Words>928</Words>
  <Application>Microsoft Office PowerPoint</Application>
  <PresentationFormat>Presentación en pantalla (4:3)</PresentationFormat>
  <Paragraphs>95</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UNIVERSIDAD AUTÓNOMA DEL ESTADO DE HIDALGO</vt:lpstr>
      <vt:lpstr>Diapositiva 2</vt:lpstr>
      <vt:lpstr>Tipos de estudio</vt:lpstr>
      <vt:lpstr>Métodos y técnicas de investigación</vt:lpstr>
      <vt:lpstr>Tipos de estudio </vt:lpstr>
      <vt:lpstr>Estudios exploratorios</vt:lpstr>
      <vt:lpstr>Estudios exploratorios</vt:lpstr>
      <vt:lpstr>Estudios exploratorios</vt:lpstr>
      <vt:lpstr>Estudios Descriptivos</vt:lpstr>
      <vt:lpstr>Estudios Descriptivos</vt:lpstr>
      <vt:lpstr>Estudios Descriptivos</vt:lpstr>
      <vt:lpstr>Estudios Correlacionales</vt:lpstr>
      <vt:lpstr>Estudios Correlacionales</vt:lpstr>
      <vt:lpstr>Estudios Correlacionales</vt:lpstr>
      <vt:lpstr>Estudios Explicativos</vt:lpstr>
      <vt:lpstr>Estudios Explicativos</vt:lpstr>
      <vt:lpstr>Referencias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77</cp:revision>
  <cp:lastPrinted>2017-05-30T20:40:17Z</cp:lastPrinted>
  <dcterms:created xsi:type="dcterms:W3CDTF">2014-12-12T16:57:31Z</dcterms:created>
  <dcterms:modified xsi:type="dcterms:W3CDTF">2017-06-01T13:48:13Z</dcterms:modified>
</cp:coreProperties>
</file>