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9" r:id="rId2"/>
    <p:sldId id="256" r:id="rId3"/>
    <p:sldId id="273" r:id="rId4"/>
    <p:sldId id="257" r:id="rId5"/>
    <p:sldId id="262" r:id="rId6"/>
    <p:sldId id="265" r:id="rId7"/>
    <p:sldId id="268" r:id="rId8"/>
    <p:sldId id="264" r:id="rId9"/>
    <p:sldId id="269" r:id="rId10"/>
    <p:sldId id="263" r:id="rId11"/>
    <p:sldId id="270" r:id="rId12"/>
    <p:sldId id="271" r:id="rId13"/>
    <p:sldId id="272" r:id="rId14"/>
    <p:sldId id="266" r:id="rId15"/>
    <p:sldId id="267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9A644-680E-4D42-A2A6-D6DDBC30C898}" type="doc">
      <dgm:prSet loTypeId="urn:microsoft.com/office/officeart/2005/8/layout/radial2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F335546-D015-4F40-ABBD-1044232B3C11}">
      <dgm:prSet phldrT="[Texto]"/>
      <dgm:spPr/>
      <dgm:t>
        <a:bodyPr/>
        <a:lstStyle/>
        <a:p>
          <a:r>
            <a:rPr lang="es-ES" dirty="0" smtClean="0"/>
            <a:t>Activo</a:t>
          </a:r>
          <a:endParaRPr lang="es-ES" dirty="0"/>
        </a:p>
      </dgm:t>
    </dgm:pt>
    <dgm:pt modelId="{C0C63C41-7808-4AD3-84F3-C0D32D9EF1A2}" type="parTrans" cxnId="{CA8769EB-ECC0-49F3-83BA-014A6F3B8F6E}">
      <dgm:prSet/>
      <dgm:spPr/>
      <dgm:t>
        <a:bodyPr/>
        <a:lstStyle/>
        <a:p>
          <a:endParaRPr lang="es-ES"/>
        </a:p>
      </dgm:t>
    </dgm:pt>
    <dgm:pt modelId="{5D1ACA75-9C23-4F9C-B023-7D793B775C4D}" type="sibTrans" cxnId="{CA8769EB-ECC0-49F3-83BA-014A6F3B8F6E}">
      <dgm:prSet/>
      <dgm:spPr/>
      <dgm:t>
        <a:bodyPr/>
        <a:lstStyle/>
        <a:p>
          <a:endParaRPr lang="es-ES"/>
        </a:p>
      </dgm:t>
    </dgm:pt>
    <dgm:pt modelId="{D8EBBDD1-2094-4FA0-971E-1A94DBD9E1FE}">
      <dgm:prSet phldrT="[Texto]"/>
      <dgm:spPr/>
      <dgm:t>
        <a:bodyPr/>
        <a:lstStyle/>
        <a:p>
          <a:r>
            <a:rPr lang="es-ES" dirty="0" smtClean="0"/>
            <a:t>Son los recursos con los que cuenta la empresa, representando todos los bienes y derechos propiedad del negocio.</a:t>
          </a:r>
          <a:endParaRPr lang="es-ES" dirty="0"/>
        </a:p>
      </dgm:t>
    </dgm:pt>
    <dgm:pt modelId="{20DFE14D-C6AC-44A9-8A71-7728E8F45B47}" type="parTrans" cxnId="{4D0F6AFC-6E39-4DB8-9EAC-222FC828B73B}">
      <dgm:prSet/>
      <dgm:spPr/>
      <dgm:t>
        <a:bodyPr/>
        <a:lstStyle/>
        <a:p>
          <a:endParaRPr lang="es-ES"/>
        </a:p>
      </dgm:t>
    </dgm:pt>
    <dgm:pt modelId="{60B29AF0-F0F2-44FC-90CC-1DF74E604CF8}" type="sibTrans" cxnId="{4D0F6AFC-6E39-4DB8-9EAC-222FC828B73B}">
      <dgm:prSet/>
      <dgm:spPr/>
      <dgm:t>
        <a:bodyPr/>
        <a:lstStyle/>
        <a:p>
          <a:endParaRPr lang="es-ES"/>
        </a:p>
      </dgm:t>
    </dgm:pt>
    <dgm:pt modelId="{8F1A7F09-8443-4AE1-88CB-53A58337BD87}">
      <dgm:prSet phldrT="[Texto]"/>
      <dgm:spPr/>
      <dgm:t>
        <a:bodyPr/>
        <a:lstStyle/>
        <a:p>
          <a:r>
            <a:rPr lang="es-ES" dirty="0" smtClean="0"/>
            <a:t>Pasivo</a:t>
          </a:r>
          <a:endParaRPr lang="es-ES" dirty="0"/>
        </a:p>
      </dgm:t>
    </dgm:pt>
    <dgm:pt modelId="{CA21A61E-CC55-4BD6-B06F-712060C7379C}" type="parTrans" cxnId="{3C4D77FA-70F4-4564-92E4-162395900EE3}">
      <dgm:prSet/>
      <dgm:spPr/>
      <dgm:t>
        <a:bodyPr/>
        <a:lstStyle/>
        <a:p>
          <a:endParaRPr lang="es-ES"/>
        </a:p>
      </dgm:t>
    </dgm:pt>
    <dgm:pt modelId="{78BAB405-9ACC-4845-9354-59424C29EDD4}" type="sibTrans" cxnId="{3C4D77FA-70F4-4564-92E4-162395900EE3}">
      <dgm:prSet/>
      <dgm:spPr/>
      <dgm:t>
        <a:bodyPr/>
        <a:lstStyle/>
        <a:p>
          <a:endParaRPr lang="es-ES"/>
        </a:p>
      </dgm:t>
    </dgm:pt>
    <dgm:pt modelId="{813DFA71-7C38-49BE-B7E7-9A7CA9638EF1}">
      <dgm:prSet phldrT="[Texto]"/>
      <dgm:spPr/>
      <dgm:t>
        <a:bodyPr/>
        <a:lstStyle/>
        <a:p>
          <a:r>
            <a:rPr lang="es-ES" dirty="0" smtClean="0"/>
            <a:t>Son las deudas y obligaciones contraídas por la empresa, o a cargo del negocio.</a:t>
          </a:r>
          <a:endParaRPr lang="es-ES" dirty="0"/>
        </a:p>
      </dgm:t>
    </dgm:pt>
    <dgm:pt modelId="{DEBD0976-3E6D-41F6-8EF5-252DCEB44988}" type="parTrans" cxnId="{F23E7070-8AFC-43B1-8B3F-A68A54EFCBB6}">
      <dgm:prSet/>
      <dgm:spPr/>
      <dgm:t>
        <a:bodyPr/>
        <a:lstStyle/>
        <a:p>
          <a:endParaRPr lang="es-ES"/>
        </a:p>
      </dgm:t>
    </dgm:pt>
    <dgm:pt modelId="{3CBBEA46-ED18-4A0C-830A-A875F05E6C76}" type="sibTrans" cxnId="{F23E7070-8AFC-43B1-8B3F-A68A54EFCBB6}">
      <dgm:prSet/>
      <dgm:spPr/>
      <dgm:t>
        <a:bodyPr/>
        <a:lstStyle/>
        <a:p>
          <a:endParaRPr lang="es-ES"/>
        </a:p>
      </dgm:t>
    </dgm:pt>
    <dgm:pt modelId="{8D592533-0793-4E12-BAA9-73D5AA9B5F18}">
      <dgm:prSet phldrT="[Texto]"/>
      <dgm:spPr/>
      <dgm:t>
        <a:bodyPr/>
        <a:lstStyle/>
        <a:p>
          <a:r>
            <a:rPr lang="es-ES" dirty="0" smtClean="0"/>
            <a:t>Capital</a:t>
          </a:r>
          <a:endParaRPr lang="es-ES" dirty="0"/>
        </a:p>
      </dgm:t>
    </dgm:pt>
    <dgm:pt modelId="{F4A9DBA2-BF92-4E89-9C6E-45D303C2BA0A}" type="parTrans" cxnId="{39D004B8-A610-4EF7-8D86-FE774E498C1E}">
      <dgm:prSet/>
      <dgm:spPr/>
      <dgm:t>
        <a:bodyPr/>
        <a:lstStyle/>
        <a:p>
          <a:endParaRPr lang="es-ES"/>
        </a:p>
      </dgm:t>
    </dgm:pt>
    <dgm:pt modelId="{785FD5B1-BFF6-4522-BCDA-3CDEF81EA9E9}" type="sibTrans" cxnId="{39D004B8-A610-4EF7-8D86-FE774E498C1E}">
      <dgm:prSet/>
      <dgm:spPr/>
      <dgm:t>
        <a:bodyPr/>
        <a:lstStyle/>
        <a:p>
          <a:endParaRPr lang="es-ES"/>
        </a:p>
      </dgm:t>
    </dgm:pt>
    <dgm:pt modelId="{37EC1A38-8220-4A6B-8D25-C3D6BA4A82AF}">
      <dgm:prSet phldrT="[Texto]"/>
      <dgm:spPr/>
      <dgm:t>
        <a:bodyPr/>
        <a:lstStyle/>
        <a:p>
          <a:r>
            <a:rPr lang="es-ES" dirty="0" smtClean="0"/>
            <a:t>Es la suma de las aportaciones de los propietarios de la empresa modificada por los resultados de operación; se obtiene al sumar las utilidades o restando las pérdidas.</a:t>
          </a:r>
          <a:endParaRPr lang="es-ES" dirty="0"/>
        </a:p>
      </dgm:t>
    </dgm:pt>
    <dgm:pt modelId="{0754621E-5475-4EBD-962C-37E0566F8E19}" type="parTrans" cxnId="{B07BCEC1-1AD5-4201-8DE0-F9C0DD9ABAE1}">
      <dgm:prSet/>
      <dgm:spPr/>
      <dgm:t>
        <a:bodyPr/>
        <a:lstStyle/>
        <a:p>
          <a:endParaRPr lang="es-ES"/>
        </a:p>
      </dgm:t>
    </dgm:pt>
    <dgm:pt modelId="{19EA9210-27DD-4B36-A896-82700CB6C0EE}" type="sibTrans" cxnId="{B07BCEC1-1AD5-4201-8DE0-F9C0DD9ABAE1}">
      <dgm:prSet/>
      <dgm:spPr/>
      <dgm:t>
        <a:bodyPr/>
        <a:lstStyle/>
        <a:p>
          <a:endParaRPr lang="es-ES"/>
        </a:p>
      </dgm:t>
    </dgm:pt>
    <dgm:pt modelId="{4B7F37CB-F774-4E80-B579-9F8D4E0B5E7C}" type="pres">
      <dgm:prSet presAssocID="{C049A644-680E-4D42-A2A6-D6DDBC30C89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D822336-CD67-4888-B1C6-EB743CA16CEB}" type="pres">
      <dgm:prSet presAssocID="{C049A644-680E-4D42-A2A6-D6DDBC30C898}" presName="cycle" presStyleCnt="0"/>
      <dgm:spPr/>
    </dgm:pt>
    <dgm:pt modelId="{D95C607F-70A6-4C83-BD6C-0ABABF5118F8}" type="pres">
      <dgm:prSet presAssocID="{C049A644-680E-4D42-A2A6-D6DDBC30C898}" presName="centerShape" presStyleCnt="0"/>
      <dgm:spPr/>
    </dgm:pt>
    <dgm:pt modelId="{FCDC1759-D930-4995-8FBE-1AE06772F227}" type="pres">
      <dgm:prSet presAssocID="{C049A644-680E-4D42-A2A6-D6DDBC30C898}" presName="connSite" presStyleLbl="node1" presStyleIdx="0" presStyleCnt="4"/>
      <dgm:spPr/>
    </dgm:pt>
    <dgm:pt modelId="{7879E057-1FEE-4E11-A003-6E82BAEC7700}" type="pres">
      <dgm:prSet presAssocID="{C049A644-680E-4D42-A2A6-D6DDBC30C898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9000" r="-59000"/>
          </a:stretch>
        </a:blipFill>
      </dgm:spPr>
    </dgm:pt>
    <dgm:pt modelId="{0A82D8EC-E086-4519-99BA-89A2AB52E8E5}" type="pres">
      <dgm:prSet presAssocID="{C0C63C41-7808-4AD3-84F3-C0D32D9EF1A2}" presName="Name25" presStyleLbl="parChTrans1D1" presStyleIdx="0" presStyleCnt="3"/>
      <dgm:spPr/>
      <dgm:t>
        <a:bodyPr/>
        <a:lstStyle/>
        <a:p>
          <a:endParaRPr lang="es-MX"/>
        </a:p>
      </dgm:t>
    </dgm:pt>
    <dgm:pt modelId="{540F8417-2D16-453B-B786-AB08F337111D}" type="pres">
      <dgm:prSet presAssocID="{7F335546-D015-4F40-ABBD-1044232B3C11}" presName="node" presStyleCnt="0"/>
      <dgm:spPr/>
    </dgm:pt>
    <dgm:pt modelId="{33DABF51-7696-4F15-BF8C-F1CC55A2508E}" type="pres">
      <dgm:prSet presAssocID="{7F335546-D015-4F40-ABBD-1044232B3C11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F580F9-2866-4EEE-9581-5A9BB70AAD8E}" type="pres">
      <dgm:prSet presAssocID="{7F335546-D015-4F40-ABBD-1044232B3C11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65CC6E-BADD-46F8-AD88-6F0FE1353690}" type="pres">
      <dgm:prSet presAssocID="{CA21A61E-CC55-4BD6-B06F-712060C7379C}" presName="Name25" presStyleLbl="parChTrans1D1" presStyleIdx="1" presStyleCnt="3"/>
      <dgm:spPr/>
      <dgm:t>
        <a:bodyPr/>
        <a:lstStyle/>
        <a:p>
          <a:endParaRPr lang="es-MX"/>
        </a:p>
      </dgm:t>
    </dgm:pt>
    <dgm:pt modelId="{608E6762-ED59-422B-9589-7161BA69EA2C}" type="pres">
      <dgm:prSet presAssocID="{8F1A7F09-8443-4AE1-88CB-53A58337BD87}" presName="node" presStyleCnt="0"/>
      <dgm:spPr/>
    </dgm:pt>
    <dgm:pt modelId="{958E8024-0CC7-4541-91B0-51809249E8E5}" type="pres">
      <dgm:prSet presAssocID="{8F1A7F09-8443-4AE1-88CB-53A58337BD87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2E26AD-6533-43C6-876A-4EA87BB39E97}" type="pres">
      <dgm:prSet presAssocID="{8F1A7F09-8443-4AE1-88CB-53A58337BD87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DFBCE5-3FCF-43B9-A782-2A77D0F9E587}" type="pres">
      <dgm:prSet presAssocID="{F4A9DBA2-BF92-4E89-9C6E-45D303C2BA0A}" presName="Name25" presStyleLbl="parChTrans1D1" presStyleIdx="2" presStyleCnt="3"/>
      <dgm:spPr/>
      <dgm:t>
        <a:bodyPr/>
        <a:lstStyle/>
        <a:p>
          <a:endParaRPr lang="es-MX"/>
        </a:p>
      </dgm:t>
    </dgm:pt>
    <dgm:pt modelId="{F1137E13-CC9E-4952-873D-C3BADF5828ED}" type="pres">
      <dgm:prSet presAssocID="{8D592533-0793-4E12-BAA9-73D5AA9B5F18}" presName="node" presStyleCnt="0"/>
      <dgm:spPr/>
    </dgm:pt>
    <dgm:pt modelId="{02C0C85D-9839-4602-8C05-F6AFDCA55021}" type="pres">
      <dgm:prSet presAssocID="{8D592533-0793-4E12-BAA9-73D5AA9B5F18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344FFA-BF77-4E6F-9F46-ACCBD86BFF0C}" type="pres">
      <dgm:prSet presAssocID="{8D592533-0793-4E12-BAA9-73D5AA9B5F18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9D004B8-A610-4EF7-8D86-FE774E498C1E}" srcId="{C049A644-680E-4D42-A2A6-D6DDBC30C898}" destId="{8D592533-0793-4E12-BAA9-73D5AA9B5F18}" srcOrd="2" destOrd="0" parTransId="{F4A9DBA2-BF92-4E89-9C6E-45D303C2BA0A}" sibTransId="{785FD5B1-BFF6-4522-BCDA-3CDEF81EA9E9}"/>
    <dgm:cxn modelId="{092FCC07-85D1-413C-8AAF-BFF3472DF93A}" type="presOf" srcId="{7F335546-D015-4F40-ABBD-1044232B3C11}" destId="{33DABF51-7696-4F15-BF8C-F1CC55A2508E}" srcOrd="0" destOrd="0" presId="urn:microsoft.com/office/officeart/2005/8/layout/radial2"/>
    <dgm:cxn modelId="{DE1FE88B-470F-43A9-8905-498E0B18623D}" type="presOf" srcId="{CA21A61E-CC55-4BD6-B06F-712060C7379C}" destId="{C865CC6E-BADD-46F8-AD88-6F0FE1353690}" srcOrd="0" destOrd="0" presId="urn:microsoft.com/office/officeart/2005/8/layout/radial2"/>
    <dgm:cxn modelId="{835FE3FA-0F0E-4584-BCE3-21EFD9DC9F45}" type="presOf" srcId="{F4A9DBA2-BF92-4E89-9C6E-45D303C2BA0A}" destId="{72DFBCE5-3FCF-43B9-A782-2A77D0F9E587}" srcOrd="0" destOrd="0" presId="urn:microsoft.com/office/officeart/2005/8/layout/radial2"/>
    <dgm:cxn modelId="{3C4D77FA-70F4-4564-92E4-162395900EE3}" srcId="{C049A644-680E-4D42-A2A6-D6DDBC30C898}" destId="{8F1A7F09-8443-4AE1-88CB-53A58337BD87}" srcOrd="1" destOrd="0" parTransId="{CA21A61E-CC55-4BD6-B06F-712060C7379C}" sibTransId="{78BAB405-9ACC-4845-9354-59424C29EDD4}"/>
    <dgm:cxn modelId="{CA8769EB-ECC0-49F3-83BA-014A6F3B8F6E}" srcId="{C049A644-680E-4D42-A2A6-D6DDBC30C898}" destId="{7F335546-D015-4F40-ABBD-1044232B3C11}" srcOrd="0" destOrd="0" parTransId="{C0C63C41-7808-4AD3-84F3-C0D32D9EF1A2}" sibTransId="{5D1ACA75-9C23-4F9C-B023-7D793B775C4D}"/>
    <dgm:cxn modelId="{FF6252CD-CE20-40BE-9CE2-8618B20283B6}" type="presOf" srcId="{D8EBBDD1-2094-4FA0-971E-1A94DBD9E1FE}" destId="{63F580F9-2866-4EEE-9581-5A9BB70AAD8E}" srcOrd="0" destOrd="0" presId="urn:microsoft.com/office/officeart/2005/8/layout/radial2"/>
    <dgm:cxn modelId="{B07BCEC1-1AD5-4201-8DE0-F9C0DD9ABAE1}" srcId="{8D592533-0793-4E12-BAA9-73D5AA9B5F18}" destId="{37EC1A38-8220-4A6B-8D25-C3D6BA4A82AF}" srcOrd="0" destOrd="0" parTransId="{0754621E-5475-4EBD-962C-37E0566F8E19}" sibTransId="{19EA9210-27DD-4B36-A896-82700CB6C0EE}"/>
    <dgm:cxn modelId="{4D0F6AFC-6E39-4DB8-9EAC-222FC828B73B}" srcId="{7F335546-D015-4F40-ABBD-1044232B3C11}" destId="{D8EBBDD1-2094-4FA0-971E-1A94DBD9E1FE}" srcOrd="0" destOrd="0" parTransId="{20DFE14D-C6AC-44A9-8A71-7728E8F45B47}" sibTransId="{60B29AF0-F0F2-44FC-90CC-1DF74E604CF8}"/>
    <dgm:cxn modelId="{F23E7070-8AFC-43B1-8B3F-A68A54EFCBB6}" srcId="{8F1A7F09-8443-4AE1-88CB-53A58337BD87}" destId="{813DFA71-7C38-49BE-B7E7-9A7CA9638EF1}" srcOrd="0" destOrd="0" parTransId="{DEBD0976-3E6D-41F6-8EF5-252DCEB44988}" sibTransId="{3CBBEA46-ED18-4A0C-830A-A875F05E6C76}"/>
    <dgm:cxn modelId="{A886C7F1-6404-4322-8D9F-A1E2623D548F}" type="presOf" srcId="{C0C63C41-7808-4AD3-84F3-C0D32D9EF1A2}" destId="{0A82D8EC-E086-4519-99BA-89A2AB52E8E5}" srcOrd="0" destOrd="0" presId="urn:microsoft.com/office/officeart/2005/8/layout/radial2"/>
    <dgm:cxn modelId="{19A3FBDA-2D9B-4309-88BB-421F2858D842}" type="presOf" srcId="{C049A644-680E-4D42-A2A6-D6DDBC30C898}" destId="{4B7F37CB-F774-4E80-B579-9F8D4E0B5E7C}" srcOrd="0" destOrd="0" presId="urn:microsoft.com/office/officeart/2005/8/layout/radial2"/>
    <dgm:cxn modelId="{0952D81C-D200-4DE2-B1A8-367450BC6284}" type="presOf" srcId="{8D592533-0793-4E12-BAA9-73D5AA9B5F18}" destId="{02C0C85D-9839-4602-8C05-F6AFDCA55021}" srcOrd="0" destOrd="0" presId="urn:microsoft.com/office/officeart/2005/8/layout/radial2"/>
    <dgm:cxn modelId="{0B117E8C-BD67-4D0E-A278-013E08A22916}" type="presOf" srcId="{8F1A7F09-8443-4AE1-88CB-53A58337BD87}" destId="{958E8024-0CC7-4541-91B0-51809249E8E5}" srcOrd="0" destOrd="0" presId="urn:microsoft.com/office/officeart/2005/8/layout/radial2"/>
    <dgm:cxn modelId="{3E5D8E5D-2D18-4559-8FE3-A0FB1FC5AFC6}" type="presOf" srcId="{37EC1A38-8220-4A6B-8D25-C3D6BA4A82AF}" destId="{11344FFA-BF77-4E6F-9F46-ACCBD86BFF0C}" srcOrd="0" destOrd="0" presId="urn:microsoft.com/office/officeart/2005/8/layout/radial2"/>
    <dgm:cxn modelId="{EF0D8BF9-E922-42A2-8E64-5F1EBECE04A4}" type="presOf" srcId="{813DFA71-7C38-49BE-B7E7-9A7CA9638EF1}" destId="{2E2E26AD-6533-43C6-876A-4EA87BB39E97}" srcOrd="0" destOrd="0" presId="urn:microsoft.com/office/officeart/2005/8/layout/radial2"/>
    <dgm:cxn modelId="{796F7200-5D0D-4799-8981-D83364E3EE6D}" type="presParOf" srcId="{4B7F37CB-F774-4E80-B579-9F8D4E0B5E7C}" destId="{6D822336-CD67-4888-B1C6-EB743CA16CEB}" srcOrd="0" destOrd="0" presId="urn:microsoft.com/office/officeart/2005/8/layout/radial2"/>
    <dgm:cxn modelId="{220063B1-A5B7-4490-832E-FB768B483D8B}" type="presParOf" srcId="{6D822336-CD67-4888-B1C6-EB743CA16CEB}" destId="{D95C607F-70A6-4C83-BD6C-0ABABF5118F8}" srcOrd="0" destOrd="0" presId="urn:microsoft.com/office/officeart/2005/8/layout/radial2"/>
    <dgm:cxn modelId="{B3C01563-6D1E-44E6-B1BC-FAB26AA66281}" type="presParOf" srcId="{D95C607F-70A6-4C83-BD6C-0ABABF5118F8}" destId="{FCDC1759-D930-4995-8FBE-1AE06772F227}" srcOrd="0" destOrd="0" presId="urn:microsoft.com/office/officeart/2005/8/layout/radial2"/>
    <dgm:cxn modelId="{703937D7-CDF4-4A16-9543-E541F17C7D3A}" type="presParOf" srcId="{D95C607F-70A6-4C83-BD6C-0ABABF5118F8}" destId="{7879E057-1FEE-4E11-A003-6E82BAEC7700}" srcOrd="1" destOrd="0" presId="urn:microsoft.com/office/officeart/2005/8/layout/radial2"/>
    <dgm:cxn modelId="{058402D3-EC5F-4842-9514-D4D05BF380EA}" type="presParOf" srcId="{6D822336-CD67-4888-B1C6-EB743CA16CEB}" destId="{0A82D8EC-E086-4519-99BA-89A2AB52E8E5}" srcOrd="1" destOrd="0" presId="urn:microsoft.com/office/officeart/2005/8/layout/radial2"/>
    <dgm:cxn modelId="{E229DE9F-C208-463D-B09D-8DD7E45E9367}" type="presParOf" srcId="{6D822336-CD67-4888-B1C6-EB743CA16CEB}" destId="{540F8417-2D16-453B-B786-AB08F337111D}" srcOrd="2" destOrd="0" presId="urn:microsoft.com/office/officeart/2005/8/layout/radial2"/>
    <dgm:cxn modelId="{C6753212-ACD1-4847-8A0E-2FE7B547792F}" type="presParOf" srcId="{540F8417-2D16-453B-B786-AB08F337111D}" destId="{33DABF51-7696-4F15-BF8C-F1CC55A2508E}" srcOrd="0" destOrd="0" presId="urn:microsoft.com/office/officeart/2005/8/layout/radial2"/>
    <dgm:cxn modelId="{EBD7A76D-8B57-49E4-AB80-27EA419E8538}" type="presParOf" srcId="{540F8417-2D16-453B-B786-AB08F337111D}" destId="{63F580F9-2866-4EEE-9581-5A9BB70AAD8E}" srcOrd="1" destOrd="0" presId="urn:microsoft.com/office/officeart/2005/8/layout/radial2"/>
    <dgm:cxn modelId="{66458199-C13C-495B-9B2B-DE7677694B72}" type="presParOf" srcId="{6D822336-CD67-4888-B1C6-EB743CA16CEB}" destId="{C865CC6E-BADD-46F8-AD88-6F0FE1353690}" srcOrd="3" destOrd="0" presId="urn:microsoft.com/office/officeart/2005/8/layout/radial2"/>
    <dgm:cxn modelId="{0E5DBD68-4263-499E-977A-3C657B4791DD}" type="presParOf" srcId="{6D822336-CD67-4888-B1C6-EB743CA16CEB}" destId="{608E6762-ED59-422B-9589-7161BA69EA2C}" srcOrd="4" destOrd="0" presId="urn:microsoft.com/office/officeart/2005/8/layout/radial2"/>
    <dgm:cxn modelId="{3E21144A-AAE0-4A75-9C4D-C9F7B301B4CF}" type="presParOf" srcId="{608E6762-ED59-422B-9589-7161BA69EA2C}" destId="{958E8024-0CC7-4541-91B0-51809249E8E5}" srcOrd="0" destOrd="0" presId="urn:microsoft.com/office/officeart/2005/8/layout/radial2"/>
    <dgm:cxn modelId="{CB4FACBE-A809-4BD8-8E3F-CDB0E463769E}" type="presParOf" srcId="{608E6762-ED59-422B-9589-7161BA69EA2C}" destId="{2E2E26AD-6533-43C6-876A-4EA87BB39E97}" srcOrd="1" destOrd="0" presId="urn:microsoft.com/office/officeart/2005/8/layout/radial2"/>
    <dgm:cxn modelId="{E75D96E7-8CB7-4A48-AD44-08E829383581}" type="presParOf" srcId="{6D822336-CD67-4888-B1C6-EB743CA16CEB}" destId="{72DFBCE5-3FCF-43B9-A782-2A77D0F9E587}" srcOrd="5" destOrd="0" presId="urn:microsoft.com/office/officeart/2005/8/layout/radial2"/>
    <dgm:cxn modelId="{10239E39-3DF7-4E86-943A-3B87237C23A6}" type="presParOf" srcId="{6D822336-CD67-4888-B1C6-EB743CA16CEB}" destId="{F1137E13-CC9E-4952-873D-C3BADF5828ED}" srcOrd="6" destOrd="0" presId="urn:microsoft.com/office/officeart/2005/8/layout/radial2"/>
    <dgm:cxn modelId="{CB54CCF2-58F4-4D62-9FB2-FE109BA6C702}" type="presParOf" srcId="{F1137E13-CC9E-4952-873D-C3BADF5828ED}" destId="{02C0C85D-9839-4602-8C05-F6AFDCA55021}" srcOrd="0" destOrd="0" presId="urn:microsoft.com/office/officeart/2005/8/layout/radial2"/>
    <dgm:cxn modelId="{B12E5FF0-D392-48B9-809B-BDE0D9D7A170}" type="presParOf" srcId="{F1137E13-CC9E-4952-873D-C3BADF5828ED}" destId="{11344FFA-BF77-4E6F-9F46-ACCBD86BFF0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49A644-680E-4D42-A2A6-D6DDBC30C898}" type="doc">
      <dgm:prSet loTypeId="urn:microsoft.com/office/officeart/2005/8/layout/venn1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7F335546-D015-4F40-ABBD-1044232B3C11}">
      <dgm:prSet phldrT="[Texto]"/>
      <dgm:spPr/>
      <dgm:t>
        <a:bodyPr/>
        <a:lstStyle/>
        <a:p>
          <a:r>
            <a:rPr lang="es-ES" dirty="0" smtClean="0"/>
            <a:t>Pólizas</a:t>
          </a:r>
          <a:endParaRPr lang="es-ES" dirty="0"/>
        </a:p>
      </dgm:t>
    </dgm:pt>
    <dgm:pt modelId="{C0C63C41-7808-4AD3-84F3-C0D32D9EF1A2}" type="parTrans" cxnId="{CA8769EB-ECC0-49F3-83BA-014A6F3B8F6E}">
      <dgm:prSet/>
      <dgm:spPr/>
      <dgm:t>
        <a:bodyPr/>
        <a:lstStyle/>
        <a:p>
          <a:endParaRPr lang="es-ES"/>
        </a:p>
      </dgm:t>
    </dgm:pt>
    <dgm:pt modelId="{5D1ACA75-9C23-4F9C-B023-7D793B775C4D}" type="sibTrans" cxnId="{CA8769EB-ECC0-49F3-83BA-014A6F3B8F6E}">
      <dgm:prSet/>
      <dgm:spPr/>
      <dgm:t>
        <a:bodyPr/>
        <a:lstStyle/>
        <a:p>
          <a:endParaRPr lang="es-ES"/>
        </a:p>
      </dgm:t>
    </dgm:pt>
    <dgm:pt modelId="{AC97BF3F-47BB-401C-9573-FCB89738259D}">
      <dgm:prSet phldrT="[Texto]"/>
      <dgm:spPr/>
      <dgm:t>
        <a:bodyPr/>
        <a:lstStyle/>
        <a:p>
          <a:r>
            <a:rPr lang="es-ES" dirty="0" smtClean="0"/>
            <a:t>Es la forma </a:t>
          </a:r>
          <a:r>
            <a:rPr lang="es-ES" dirty="0" err="1" smtClean="0"/>
            <a:t>preimpresa</a:t>
          </a:r>
          <a:r>
            <a:rPr lang="es-ES" dirty="0" smtClean="0"/>
            <a:t> en la cual se registran las distintas operaciones de contabilidad.</a:t>
          </a:r>
          <a:endParaRPr lang="es-ES" dirty="0"/>
        </a:p>
      </dgm:t>
    </dgm:pt>
    <dgm:pt modelId="{64856DCC-4133-4892-A310-BC248BCDDA6D}" type="parTrans" cxnId="{6077F88A-66CA-4131-A067-CC7726303BE7}">
      <dgm:prSet/>
      <dgm:spPr/>
      <dgm:t>
        <a:bodyPr/>
        <a:lstStyle/>
        <a:p>
          <a:endParaRPr lang="es-ES"/>
        </a:p>
      </dgm:t>
    </dgm:pt>
    <dgm:pt modelId="{B5F335E7-F707-4C69-A71F-AC984E3E98AD}" type="sibTrans" cxnId="{6077F88A-66CA-4131-A067-CC7726303BE7}">
      <dgm:prSet/>
      <dgm:spPr/>
      <dgm:t>
        <a:bodyPr/>
        <a:lstStyle/>
        <a:p>
          <a:endParaRPr lang="es-ES"/>
        </a:p>
      </dgm:t>
    </dgm:pt>
    <dgm:pt modelId="{9678C165-E26A-467B-AF00-491A673D7D6D}" type="pres">
      <dgm:prSet presAssocID="{C049A644-680E-4D42-A2A6-D6DDBC30C89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A0B753B-84F5-441D-8098-F13D8D72DD78}" type="pres">
      <dgm:prSet presAssocID="{7F335546-D015-4F40-ABBD-1044232B3C11}" presName="circ1TxSh" presStyleLbl="vennNode1" presStyleIdx="0" presStyleCnt="1" custLinFactNeighborX="-7510" custLinFactNeighborY="-13997"/>
      <dgm:spPr/>
      <dgm:t>
        <a:bodyPr/>
        <a:lstStyle/>
        <a:p>
          <a:endParaRPr lang="es-MX"/>
        </a:p>
      </dgm:t>
    </dgm:pt>
  </dgm:ptLst>
  <dgm:cxnLst>
    <dgm:cxn modelId="{ACA799F7-DEE5-4ED8-AD32-3687A6894C50}" type="presOf" srcId="{7F335546-D015-4F40-ABBD-1044232B3C11}" destId="{8A0B753B-84F5-441D-8098-F13D8D72DD78}" srcOrd="0" destOrd="0" presId="urn:microsoft.com/office/officeart/2005/8/layout/venn1"/>
    <dgm:cxn modelId="{CA8769EB-ECC0-49F3-83BA-014A6F3B8F6E}" srcId="{C049A644-680E-4D42-A2A6-D6DDBC30C898}" destId="{7F335546-D015-4F40-ABBD-1044232B3C11}" srcOrd="0" destOrd="0" parTransId="{C0C63C41-7808-4AD3-84F3-C0D32D9EF1A2}" sibTransId="{5D1ACA75-9C23-4F9C-B023-7D793B775C4D}"/>
    <dgm:cxn modelId="{6077F88A-66CA-4131-A067-CC7726303BE7}" srcId="{7F335546-D015-4F40-ABBD-1044232B3C11}" destId="{AC97BF3F-47BB-401C-9573-FCB89738259D}" srcOrd="0" destOrd="0" parTransId="{64856DCC-4133-4892-A310-BC248BCDDA6D}" sibTransId="{B5F335E7-F707-4C69-A71F-AC984E3E98AD}"/>
    <dgm:cxn modelId="{8BDAA3DF-EFAD-4ACA-8D69-73E0C73B994E}" type="presOf" srcId="{AC97BF3F-47BB-401C-9573-FCB89738259D}" destId="{8A0B753B-84F5-441D-8098-F13D8D72DD78}" srcOrd="0" destOrd="1" presId="urn:microsoft.com/office/officeart/2005/8/layout/venn1"/>
    <dgm:cxn modelId="{24076A31-E2E1-478A-BDDB-105BC2BAAA0A}" type="presOf" srcId="{C049A644-680E-4D42-A2A6-D6DDBC30C898}" destId="{9678C165-E26A-467B-AF00-491A673D7D6D}" srcOrd="0" destOrd="0" presId="urn:microsoft.com/office/officeart/2005/8/layout/venn1"/>
    <dgm:cxn modelId="{12CF7C5A-B97F-462B-A774-029A70D184A5}" type="presParOf" srcId="{9678C165-E26A-467B-AF00-491A673D7D6D}" destId="{8A0B753B-84F5-441D-8098-F13D8D72DD7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49A644-680E-4D42-A2A6-D6DDBC30C898}" type="doc">
      <dgm:prSet loTypeId="urn:microsoft.com/office/officeart/2005/8/layout/venn1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F335546-D015-4F40-ABBD-1044232B3C11}">
      <dgm:prSet phldrT="[Texto]"/>
      <dgm:spPr/>
      <dgm:t>
        <a:bodyPr/>
        <a:lstStyle/>
        <a:p>
          <a:r>
            <a:rPr lang="es-ES" smtClean="0"/>
            <a:t>Catálogo de cuentas</a:t>
          </a:r>
          <a:endParaRPr lang="es-ES" dirty="0"/>
        </a:p>
      </dgm:t>
    </dgm:pt>
    <dgm:pt modelId="{C0C63C41-7808-4AD3-84F3-C0D32D9EF1A2}" type="parTrans" cxnId="{CA8769EB-ECC0-49F3-83BA-014A6F3B8F6E}">
      <dgm:prSet/>
      <dgm:spPr/>
      <dgm:t>
        <a:bodyPr/>
        <a:lstStyle/>
        <a:p>
          <a:endParaRPr lang="es-ES"/>
        </a:p>
      </dgm:t>
    </dgm:pt>
    <dgm:pt modelId="{5D1ACA75-9C23-4F9C-B023-7D793B775C4D}" type="sibTrans" cxnId="{CA8769EB-ECC0-49F3-83BA-014A6F3B8F6E}">
      <dgm:prSet/>
      <dgm:spPr/>
      <dgm:t>
        <a:bodyPr/>
        <a:lstStyle/>
        <a:p>
          <a:endParaRPr lang="es-ES"/>
        </a:p>
      </dgm:t>
    </dgm:pt>
    <dgm:pt modelId="{85E3319A-A8F7-4A5E-8BB9-3A64A3981BFF}">
      <dgm:prSet phldrT="[Texto]"/>
      <dgm:spPr/>
      <dgm:t>
        <a:bodyPr/>
        <a:lstStyle/>
        <a:p>
          <a:r>
            <a:rPr lang="es-ES" dirty="0" smtClean="0"/>
            <a:t>Es el índice o catálogo ordenado que contiene las cuentas integradas por el Activo, Pasivo, Capital, Ingresos y Gastos de una entidad, en el cual de manera ordenada y sistemáticamente se detallan todas las cuentas.</a:t>
          </a:r>
          <a:endParaRPr lang="es-ES" dirty="0"/>
        </a:p>
      </dgm:t>
    </dgm:pt>
    <dgm:pt modelId="{222D7A7C-6E88-4286-9510-697D9FE80EEA}" type="parTrans" cxnId="{49D60410-6902-4D1A-AA2F-772EE48A95A7}">
      <dgm:prSet/>
      <dgm:spPr/>
      <dgm:t>
        <a:bodyPr/>
        <a:lstStyle/>
        <a:p>
          <a:endParaRPr lang="es-MX"/>
        </a:p>
      </dgm:t>
    </dgm:pt>
    <dgm:pt modelId="{EF4D1516-2539-4A8E-9372-E7FAFC68590B}" type="sibTrans" cxnId="{49D60410-6902-4D1A-AA2F-772EE48A95A7}">
      <dgm:prSet/>
      <dgm:spPr/>
      <dgm:t>
        <a:bodyPr/>
        <a:lstStyle/>
        <a:p>
          <a:endParaRPr lang="es-MX"/>
        </a:p>
      </dgm:t>
    </dgm:pt>
    <dgm:pt modelId="{9678C165-E26A-467B-AF00-491A673D7D6D}" type="pres">
      <dgm:prSet presAssocID="{C049A644-680E-4D42-A2A6-D6DDBC30C89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A0B753B-84F5-441D-8098-F13D8D72DD78}" type="pres">
      <dgm:prSet presAssocID="{7F335546-D015-4F40-ABBD-1044232B3C11}" presName="circ1TxSh" presStyleLbl="vennNode1" presStyleIdx="0" presStyleCnt="1" custLinFactNeighborX="2642" custLinFactNeighborY="-7614"/>
      <dgm:spPr/>
      <dgm:t>
        <a:bodyPr/>
        <a:lstStyle/>
        <a:p>
          <a:endParaRPr lang="es-MX"/>
        </a:p>
      </dgm:t>
    </dgm:pt>
  </dgm:ptLst>
  <dgm:cxnLst>
    <dgm:cxn modelId="{CA8769EB-ECC0-49F3-83BA-014A6F3B8F6E}" srcId="{C049A644-680E-4D42-A2A6-D6DDBC30C898}" destId="{7F335546-D015-4F40-ABBD-1044232B3C11}" srcOrd="0" destOrd="0" parTransId="{C0C63C41-7808-4AD3-84F3-C0D32D9EF1A2}" sibTransId="{5D1ACA75-9C23-4F9C-B023-7D793B775C4D}"/>
    <dgm:cxn modelId="{0839BAF0-5CA7-4824-873D-16B83FF05C5E}" type="presOf" srcId="{C049A644-680E-4D42-A2A6-D6DDBC30C898}" destId="{9678C165-E26A-467B-AF00-491A673D7D6D}" srcOrd="0" destOrd="0" presId="urn:microsoft.com/office/officeart/2005/8/layout/venn1"/>
    <dgm:cxn modelId="{49D60410-6902-4D1A-AA2F-772EE48A95A7}" srcId="{7F335546-D015-4F40-ABBD-1044232B3C11}" destId="{85E3319A-A8F7-4A5E-8BB9-3A64A3981BFF}" srcOrd="0" destOrd="0" parTransId="{222D7A7C-6E88-4286-9510-697D9FE80EEA}" sibTransId="{EF4D1516-2539-4A8E-9372-E7FAFC68590B}"/>
    <dgm:cxn modelId="{BA62CBBC-E090-4E1D-A50B-2F5D23817ADE}" type="presOf" srcId="{7F335546-D015-4F40-ABBD-1044232B3C11}" destId="{8A0B753B-84F5-441D-8098-F13D8D72DD78}" srcOrd="0" destOrd="0" presId="urn:microsoft.com/office/officeart/2005/8/layout/venn1"/>
    <dgm:cxn modelId="{2DB817D0-1C1D-420F-A1F4-5715625FBF06}" type="presOf" srcId="{85E3319A-A8F7-4A5E-8BB9-3A64A3981BFF}" destId="{8A0B753B-84F5-441D-8098-F13D8D72DD78}" srcOrd="0" destOrd="1" presId="urn:microsoft.com/office/officeart/2005/8/layout/venn1"/>
    <dgm:cxn modelId="{0F1FDEED-CDF0-48C0-8B7A-60CCD0B3D775}" type="presParOf" srcId="{9678C165-E26A-467B-AF00-491A673D7D6D}" destId="{8A0B753B-84F5-441D-8098-F13D8D72DD7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49A644-680E-4D42-A2A6-D6DDBC30C898}" type="doc">
      <dgm:prSet loTypeId="urn:microsoft.com/office/officeart/2005/8/layout/chart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7F335546-D015-4F40-ABBD-1044232B3C11}">
      <dgm:prSet phldrT="[Texto]"/>
      <dgm:spPr/>
      <dgm:t>
        <a:bodyPr/>
        <a:lstStyle/>
        <a:p>
          <a:r>
            <a:rPr lang="es-ES" dirty="0" smtClean="0"/>
            <a:t>Cuentas de detalle</a:t>
          </a:r>
          <a:endParaRPr lang="es-ES" dirty="0"/>
        </a:p>
      </dgm:t>
    </dgm:pt>
    <dgm:pt modelId="{C0C63C41-7808-4AD3-84F3-C0D32D9EF1A2}" type="parTrans" cxnId="{CA8769EB-ECC0-49F3-83BA-014A6F3B8F6E}">
      <dgm:prSet/>
      <dgm:spPr/>
      <dgm:t>
        <a:bodyPr/>
        <a:lstStyle/>
        <a:p>
          <a:endParaRPr lang="es-ES"/>
        </a:p>
      </dgm:t>
    </dgm:pt>
    <dgm:pt modelId="{5D1ACA75-9C23-4F9C-B023-7D793B775C4D}" type="sibTrans" cxnId="{CA8769EB-ECC0-49F3-83BA-014A6F3B8F6E}">
      <dgm:prSet/>
      <dgm:spPr/>
      <dgm:t>
        <a:bodyPr/>
        <a:lstStyle/>
        <a:p>
          <a:endParaRPr lang="es-ES"/>
        </a:p>
      </dgm:t>
    </dgm:pt>
    <dgm:pt modelId="{8F1A7F09-8443-4AE1-88CB-53A58337BD87}">
      <dgm:prSet phldrT="[Texto]" custT="1"/>
      <dgm:spPr/>
      <dgm:t>
        <a:bodyPr/>
        <a:lstStyle/>
        <a:p>
          <a:r>
            <a:rPr lang="es-ES" sz="2000" dirty="0" smtClean="0"/>
            <a:t>Cuentas acumulativas</a:t>
          </a:r>
          <a:endParaRPr lang="es-ES" sz="2000" dirty="0"/>
        </a:p>
      </dgm:t>
    </dgm:pt>
    <dgm:pt modelId="{CA21A61E-CC55-4BD6-B06F-712060C7379C}" type="parTrans" cxnId="{3C4D77FA-70F4-4564-92E4-162395900EE3}">
      <dgm:prSet/>
      <dgm:spPr/>
      <dgm:t>
        <a:bodyPr/>
        <a:lstStyle/>
        <a:p>
          <a:endParaRPr lang="es-ES"/>
        </a:p>
      </dgm:t>
    </dgm:pt>
    <dgm:pt modelId="{78BAB405-9ACC-4845-9354-59424C29EDD4}" type="sibTrans" cxnId="{3C4D77FA-70F4-4564-92E4-162395900EE3}">
      <dgm:prSet/>
      <dgm:spPr/>
      <dgm:t>
        <a:bodyPr/>
        <a:lstStyle/>
        <a:p>
          <a:endParaRPr lang="es-ES"/>
        </a:p>
      </dgm:t>
    </dgm:pt>
    <dgm:pt modelId="{8FAD9DDD-DD19-4E4E-A104-F8C90E535FDD}">
      <dgm:prSet phldrT="[Texto]"/>
      <dgm:spPr/>
      <dgm:t>
        <a:bodyPr/>
        <a:lstStyle/>
        <a:p>
          <a:r>
            <a:rPr lang="es-ES" dirty="0" smtClean="0"/>
            <a:t>Son las cuentas que se afectan a través de las pólizas, siendo éstas de los niveles auxiliares.</a:t>
          </a:r>
          <a:endParaRPr lang="es-ES" dirty="0"/>
        </a:p>
      </dgm:t>
    </dgm:pt>
    <dgm:pt modelId="{9521EAB3-78DD-4C50-85CF-FB8D76100783}" type="parTrans" cxnId="{9F20E2F1-CDBC-4270-9E06-CB9C4970B9E5}">
      <dgm:prSet/>
      <dgm:spPr/>
      <dgm:t>
        <a:bodyPr/>
        <a:lstStyle/>
        <a:p>
          <a:endParaRPr lang="es-ES"/>
        </a:p>
      </dgm:t>
    </dgm:pt>
    <dgm:pt modelId="{38F4A5BA-6B0A-4AFE-9F8B-71B342B9EFCA}" type="sibTrans" cxnId="{9F20E2F1-CDBC-4270-9E06-CB9C4970B9E5}">
      <dgm:prSet/>
      <dgm:spPr/>
      <dgm:t>
        <a:bodyPr/>
        <a:lstStyle/>
        <a:p>
          <a:endParaRPr lang="es-ES"/>
        </a:p>
      </dgm:t>
    </dgm:pt>
    <dgm:pt modelId="{B002BD3A-09C5-486E-818B-F3CD121AA379}">
      <dgm:prSet phldrT="[Texto]" custT="1"/>
      <dgm:spPr/>
      <dgm:t>
        <a:bodyPr/>
        <a:lstStyle/>
        <a:p>
          <a:r>
            <a:rPr lang="es-ES" sz="1600" dirty="0" smtClean="0"/>
            <a:t>Son las cuentas que no se ven afectadas por las pólizas, sino que se actualizan de manera automática de acuerdo a los movimientos realizados en las cuentas de detalle.</a:t>
          </a:r>
          <a:endParaRPr lang="es-ES" sz="1600" dirty="0"/>
        </a:p>
      </dgm:t>
    </dgm:pt>
    <dgm:pt modelId="{2984CE0F-E642-45E7-9AA9-FB54728D7A8A}" type="parTrans" cxnId="{757EAA79-8654-4DC0-81C7-BF070C5ED3D9}">
      <dgm:prSet/>
      <dgm:spPr/>
      <dgm:t>
        <a:bodyPr/>
        <a:lstStyle/>
        <a:p>
          <a:endParaRPr lang="es-ES"/>
        </a:p>
      </dgm:t>
    </dgm:pt>
    <dgm:pt modelId="{B596CB07-1056-47B0-B3AE-4AD8494C48AE}" type="sibTrans" cxnId="{757EAA79-8654-4DC0-81C7-BF070C5ED3D9}">
      <dgm:prSet/>
      <dgm:spPr/>
      <dgm:t>
        <a:bodyPr/>
        <a:lstStyle/>
        <a:p>
          <a:endParaRPr lang="es-ES"/>
        </a:p>
      </dgm:t>
    </dgm:pt>
    <dgm:pt modelId="{E37BBCCE-E388-4511-8B06-6903996C71C0}" type="pres">
      <dgm:prSet presAssocID="{C049A644-680E-4D42-A2A6-D6DDBC30C89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43B2614-DA7C-4A9D-8500-98D90A514F86}" type="pres">
      <dgm:prSet presAssocID="{C049A644-680E-4D42-A2A6-D6DDBC30C898}" presName="wedge1" presStyleLbl="node1" presStyleIdx="0" presStyleCnt="2" custScaleX="156847"/>
      <dgm:spPr/>
      <dgm:t>
        <a:bodyPr/>
        <a:lstStyle/>
        <a:p>
          <a:endParaRPr lang="es-ES"/>
        </a:p>
      </dgm:t>
    </dgm:pt>
    <dgm:pt modelId="{FBD39094-3F7A-490A-BB89-BCA9F30CBA00}" type="pres">
      <dgm:prSet presAssocID="{C049A644-680E-4D42-A2A6-D6DDBC30C898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91E8A2B-4689-4332-8FCC-AE36F8D3565F}" type="pres">
      <dgm:prSet presAssocID="{C049A644-680E-4D42-A2A6-D6DDBC30C898}" presName="wedge2" presStyleLbl="node1" presStyleIdx="1" presStyleCnt="2" custScaleX="154617"/>
      <dgm:spPr/>
      <dgm:t>
        <a:bodyPr/>
        <a:lstStyle/>
        <a:p>
          <a:endParaRPr lang="es-ES"/>
        </a:p>
      </dgm:t>
    </dgm:pt>
    <dgm:pt modelId="{8BBC75F8-DC4A-4BEC-A2E3-83DBAEAA4AAD}" type="pres">
      <dgm:prSet presAssocID="{C049A644-680E-4D42-A2A6-D6DDBC30C898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168337C-4D3F-4100-83B3-F2360130B929}" type="presOf" srcId="{B002BD3A-09C5-486E-818B-F3CD121AA379}" destId="{8BBC75F8-DC4A-4BEC-A2E3-83DBAEAA4AAD}" srcOrd="1" destOrd="1" presId="urn:microsoft.com/office/officeart/2005/8/layout/chart3"/>
    <dgm:cxn modelId="{757EAA79-8654-4DC0-81C7-BF070C5ED3D9}" srcId="{8F1A7F09-8443-4AE1-88CB-53A58337BD87}" destId="{B002BD3A-09C5-486E-818B-F3CD121AA379}" srcOrd="0" destOrd="0" parTransId="{2984CE0F-E642-45E7-9AA9-FB54728D7A8A}" sibTransId="{B596CB07-1056-47B0-B3AE-4AD8494C48AE}"/>
    <dgm:cxn modelId="{9F20E2F1-CDBC-4270-9E06-CB9C4970B9E5}" srcId="{7F335546-D015-4F40-ABBD-1044232B3C11}" destId="{8FAD9DDD-DD19-4E4E-A104-F8C90E535FDD}" srcOrd="0" destOrd="0" parTransId="{9521EAB3-78DD-4C50-85CF-FB8D76100783}" sibTransId="{38F4A5BA-6B0A-4AFE-9F8B-71B342B9EFCA}"/>
    <dgm:cxn modelId="{A2E37E12-D44C-4B3C-A843-190DA98FC5A2}" type="presOf" srcId="{B002BD3A-09C5-486E-818B-F3CD121AA379}" destId="{B91E8A2B-4689-4332-8FCC-AE36F8D3565F}" srcOrd="0" destOrd="1" presId="urn:microsoft.com/office/officeart/2005/8/layout/chart3"/>
    <dgm:cxn modelId="{55C14727-CE4D-4CE7-80FE-E8A37A1E0239}" type="presOf" srcId="{C049A644-680E-4D42-A2A6-D6DDBC30C898}" destId="{E37BBCCE-E388-4511-8B06-6903996C71C0}" srcOrd="0" destOrd="0" presId="urn:microsoft.com/office/officeart/2005/8/layout/chart3"/>
    <dgm:cxn modelId="{ED0A0119-4F44-4B9C-8859-A03594064ADD}" type="presOf" srcId="{7F335546-D015-4F40-ABBD-1044232B3C11}" destId="{FBD39094-3F7A-490A-BB89-BCA9F30CBA00}" srcOrd="1" destOrd="0" presId="urn:microsoft.com/office/officeart/2005/8/layout/chart3"/>
    <dgm:cxn modelId="{53A9A731-0A4E-48F4-B9D2-238CD4B3586F}" type="presOf" srcId="{8FAD9DDD-DD19-4E4E-A104-F8C90E535FDD}" destId="{FBD39094-3F7A-490A-BB89-BCA9F30CBA00}" srcOrd="1" destOrd="1" presId="urn:microsoft.com/office/officeart/2005/8/layout/chart3"/>
    <dgm:cxn modelId="{62FAC824-59C9-4453-B389-A6DC60543F9E}" type="presOf" srcId="{7F335546-D015-4F40-ABBD-1044232B3C11}" destId="{D43B2614-DA7C-4A9D-8500-98D90A514F86}" srcOrd="0" destOrd="0" presId="urn:microsoft.com/office/officeart/2005/8/layout/chart3"/>
    <dgm:cxn modelId="{3370C26A-EADA-4886-8158-DB51C150275E}" type="presOf" srcId="{8FAD9DDD-DD19-4E4E-A104-F8C90E535FDD}" destId="{D43B2614-DA7C-4A9D-8500-98D90A514F86}" srcOrd="0" destOrd="1" presId="urn:microsoft.com/office/officeart/2005/8/layout/chart3"/>
    <dgm:cxn modelId="{C6801FD2-4E42-4046-A2A4-2E97BA6EB16E}" type="presOf" srcId="{8F1A7F09-8443-4AE1-88CB-53A58337BD87}" destId="{8BBC75F8-DC4A-4BEC-A2E3-83DBAEAA4AAD}" srcOrd="1" destOrd="0" presId="urn:microsoft.com/office/officeart/2005/8/layout/chart3"/>
    <dgm:cxn modelId="{CA8769EB-ECC0-49F3-83BA-014A6F3B8F6E}" srcId="{C049A644-680E-4D42-A2A6-D6DDBC30C898}" destId="{7F335546-D015-4F40-ABBD-1044232B3C11}" srcOrd="0" destOrd="0" parTransId="{C0C63C41-7808-4AD3-84F3-C0D32D9EF1A2}" sibTransId="{5D1ACA75-9C23-4F9C-B023-7D793B775C4D}"/>
    <dgm:cxn modelId="{8AC98C5D-1ACC-4E1A-9D9D-CFA96BA13382}" type="presOf" srcId="{8F1A7F09-8443-4AE1-88CB-53A58337BD87}" destId="{B91E8A2B-4689-4332-8FCC-AE36F8D3565F}" srcOrd="0" destOrd="0" presId="urn:microsoft.com/office/officeart/2005/8/layout/chart3"/>
    <dgm:cxn modelId="{3C4D77FA-70F4-4564-92E4-162395900EE3}" srcId="{C049A644-680E-4D42-A2A6-D6DDBC30C898}" destId="{8F1A7F09-8443-4AE1-88CB-53A58337BD87}" srcOrd="1" destOrd="0" parTransId="{CA21A61E-CC55-4BD6-B06F-712060C7379C}" sibTransId="{78BAB405-9ACC-4845-9354-59424C29EDD4}"/>
    <dgm:cxn modelId="{17BA912C-5293-48BF-8AAD-FBBFD8E2FE23}" type="presParOf" srcId="{E37BBCCE-E388-4511-8B06-6903996C71C0}" destId="{D43B2614-DA7C-4A9D-8500-98D90A514F86}" srcOrd="0" destOrd="0" presId="urn:microsoft.com/office/officeart/2005/8/layout/chart3"/>
    <dgm:cxn modelId="{DE073162-5C8B-4F85-9DE0-AB0EBE468332}" type="presParOf" srcId="{E37BBCCE-E388-4511-8B06-6903996C71C0}" destId="{FBD39094-3F7A-490A-BB89-BCA9F30CBA00}" srcOrd="1" destOrd="0" presId="urn:microsoft.com/office/officeart/2005/8/layout/chart3"/>
    <dgm:cxn modelId="{44F7CE0C-2713-4247-8191-D5A7F24707E2}" type="presParOf" srcId="{E37BBCCE-E388-4511-8B06-6903996C71C0}" destId="{B91E8A2B-4689-4332-8FCC-AE36F8D3565F}" srcOrd="2" destOrd="0" presId="urn:microsoft.com/office/officeart/2005/8/layout/chart3"/>
    <dgm:cxn modelId="{3A297E82-1920-4873-BA46-EFD69884F7A8}" type="presParOf" srcId="{E37BBCCE-E388-4511-8B06-6903996C71C0}" destId="{8BBC75F8-DC4A-4BEC-A2E3-83DBAEAA4AAD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49A644-680E-4D42-A2A6-D6DDBC30C898}" type="doc">
      <dgm:prSet loTypeId="urn:microsoft.com/office/officeart/2005/8/layout/cycle6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8F1A7F09-8443-4AE1-88CB-53A58337BD87}">
      <dgm:prSet phldrT="[Texto]"/>
      <dgm:spPr/>
      <dgm:t>
        <a:bodyPr/>
        <a:lstStyle/>
        <a:p>
          <a:r>
            <a:rPr lang="es-ES" dirty="0" smtClean="0"/>
            <a:t>Balanza de comprobación</a:t>
          </a:r>
          <a:endParaRPr lang="es-ES" dirty="0"/>
        </a:p>
      </dgm:t>
    </dgm:pt>
    <dgm:pt modelId="{CA21A61E-CC55-4BD6-B06F-712060C7379C}" type="parTrans" cxnId="{3C4D77FA-70F4-4564-92E4-162395900EE3}">
      <dgm:prSet/>
      <dgm:spPr/>
      <dgm:t>
        <a:bodyPr/>
        <a:lstStyle/>
        <a:p>
          <a:endParaRPr lang="es-ES"/>
        </a:p>
      </dgm:t>
    </dgm:pt>
    <dgm:pt modelId="{78BAB405-9ACC-4845-9354-59424C29EDD4}" type="sibTrans" cxnId="{3C4D77FA-70F4-4564-92E4-162395900EE3}">
      <dgm:prSet/>
      <dgm:spPr/>
      <dgm:t>
        <a:bodyPr/>
        <a:lstStyle/>
        <a:p>
          <a:endParaRPr lang="es-ES"/>
        </a:p>
      </dgm:t>
    </dgm:pt>
    <dgm:pt modelId="{813DFA71-7C38-49BE-B7E7-9A7CA9638EF1}">
      <dgm:prSet phldrT="[Texto]"/>
      <dgm:spPr/>
      <dgm:t>
        <a:bodyPr/>
        <a:lstStyle/>
        <a:p>
          <a:r>
            <a:rPr lang="es-ES" dirty="0" smtClean="0"/>
            <a:t>Es el estado contable formulado de forma periódica (fin de mes), comprobando que la totalidad de los cargos sea igual a la de los abonos.</a:t>
          </a:r>
          <a:endParaRPr lang="es-ES" dirty="0"/>
        </a:p>
      </dgm:t>
    </dgm:pt>
    <dgm:pt modelId="{DEBD0976-3E6D-41F6-8EF5-252DCEB44988}" type="parTrans" cxnId="{F23E7070-8AFC-43B1-8B3F-A68A54EFCBB6}">
      <dgm:prSet/>
      <dgm:spPr/>
      <dgm:t>
        <a:bodyPr/>
        <a:lstStyle/>
        <a:p>
          <a:endParaRPr lang="es-ES"/>
        </a:p>
      </dgm:t>
    </dgm:pt>
    <dgm:pt modelId="{3CBBEA46-ED18-4A0C-830A-A875F05E6C76}" type="sibTrans" cxnId="{F23E7070-8AFC-43B1-8B3F-A68A54EFCBB6}">
      <dgm:prSet/>
      <dgm:spPr/>
      <dgm:t>
        <a:bodyPr/>
        <a:lstStyle/>
        <a:p>
          <a:endParaRPr lang="es-ES"/>
        </a:p>
      </dgm:t>
    </dgm:pt>
    <dgm:pt modelId="{8D592533-0793-4E12-BAA9-73D5AA9B5F18}">
      <dgm:prSet phldrT="[Texto]"/>
      <dgm:spPr/>
      <dgm:t>
        <a:bodyPr/>
        <a:lstStyle/>
        <a:p>
          <a:r>
            <a:rPr lang="es-ES" dirty="0" smtClean="0"/>
            <a:t>Estado de resultados</a:t>
          </a:r>
          <a:endParaRPr lang="es-ES" dirty="0"/>
        </a:p>
      </dgm:t>
    </dgm:pt>
    <dgm:pt modelId="{F4A9DBA2-BF92-4E89-9C6E-45D303C2BA0A}" type="parTrans" cxnId="{39D004B8-A610-4EF7-8D86-FE774E498C1E}">
      <dgm:prSet/>
      <dgm:spPr/>
      <dgm:t>
        <a:bodyPr/>
        <a:lstStyle/>
        <a:p>
          <a:endParaRPr lang="es-ES"/>
        </a:p>
      </dgm:t>
    </dgm:pt>
    <dgm:pt modelId="{785FD5B1-BFF6-4522-BCDA-3CDEF81EA9E9}" type="sibTrans" cxnId="{39D004B8-A610-4EF7-8D86-FE774E498C1E}">
      <dgm:prSet/>
      <dgm:spPr/>
      <dgm:t>
        <a:bodyPr/>
        <a:lstStyle/>
        <a:p>
          <a:endParaRPr lang="es-ES"/>
        </a:p>
      </dgm:t>
    </dgm:pt>
    <dgm:pt modelId="{37EC1A38-8220-4A6B-8D25-C3D6BA4A82AF}">
      <dgm:prSet phldrT="[Texto]"/>
      <dgm:spPr/>
      <dgm:t>
        <a:bodyPr/>
        <a:lstStyle/>
        <a:p>
          <a:r>
            <a:rPr lang="es-ES" dirty="0" smtClean="0"/>
            <a:t>Es el informe donde se presentan los gastos operativos de la empresa como los de ventas y los administrativos.</a:t>
          </a:r>
          <a:endParaRPr lang="es-ES" dirty="0"/>
        </a:p>
      </dgm:t>
    </dgm:pt>
    <dgm:pt modelId="{0754621E-5475-4EBD-962C-37E0566F8E19}" type="parTrans" cxnId="{B07BCEC1-1AD5-4201-8DE0-F9C0DD9ABAE1}">
      <dgm:prSet/>
      <dgm:spPr/>
      <dgm:t>
        <a:bodyPr/>
        <a:lstStyle/>
        <a:p>
          <a:endParaRPr lang="es-ES"/>
        </a:p>
      </dgm:t>
    </dgm:pt>
    <dgm:pt modelId="{19EA9210-27DD-4B36-A896-82700CB6C0EE}" type="sibTrans" cxnId="{B07BCEC1-1AD5-4201-8DE0-F9C0DD9ABAE1}">
      <dgm:prSet/>
      <dgm:spPr/>
      <dgm:t>
        <a:bodyPr/>
        <a:lstStyle/>
        <a:p>
          <a:endParaRPr lang="es-ES"/>
        </a:p>
      </dgm:t>
    </dgm:pt>
    <dgm:pt modelId="{5244E490-5673-4CB8-ABA2-BD06B87A9906}">
      <dgm:prSet phldrT="[Texto]"/>
      <dgm:spPr/>
      <dgm:t>
        <a:bodyPr/>
        <a:lstStyle/>
        <a:p>
          <a:r>
            <a:rPr lang="es-ES" dirty="0" smtClean="0"/>
            <a:t>Balance General</a:t>
          </a:r>
          <a:endParaRPr lang="es-ES" dirty="0"/>
        </a:p>
      </dgm:t>
    </dgm:pt>
    <dgm:pt modelId="{AC43A05A-E444-4F40-B708-8794ADBB5E64}" type="parTrans" cxnId="{220A0586-7138-4A80-9455-896E5BD176EA}">
      <dgm:prSet/>
      <dgm:spPr/>
      <dgm:t>
        <a:bodyPr/>
        <a:lstStyle/>
        <a:p>
          <a:endParaRPr lang="es-MX"/>
        </a:p>
      </dgm:t>
    </dgm:pt>
    <dgm:pt modelId="{B011C9DC-7199-4752-A79C-B87BB524F6C2}" type="sibTrans" cxnId="{220A0586-7138-4A80-9455-896E5BD176EA}">
      <dgm:prSet/>
      <dgm:spPr/>
      <dgm:t>
        <a:bodyPr/>
        <a:lstStyle/>
        <a:p>
          <a:endParaRPr lang="es-MX"/>
        </a:p>
      </dgm:t>
    </dgm:pt>
    <dgm:pt modelId="{71018E45-0AC1-4F3E-BB22-5F7C90C365FE}">
      <dgm:prSet phldrT="[Texto]"/>
      <dgm:spPr/>
      <dgm:t>
        <a:bodyPr/>
        <a:lstStyle/>
        <a:p>
          <a:r>
            <a:rPr lang="es-ES" dirty="0" smtClean="0"/>
            <a:t>Es el documento esencial y básicamente numérico en el que se muestra la situación financiera de la empresa en una fecha determinada.</a:t>
          </a:r>
          <a:endParaRPr lang="es-ES" dirty="0"/>
        </a:p>
      </dgm:t>
    </dgm:pt>
    <dgm:pt modelId="{2DFFAA8F-7AA4-46E3-BAE3-D5CF5B7EE54E}" type="parTrans" cxnId="{AABC5FE9-1BF6-42D5-AFC0-D07F8F3D0DD1}">
      <dgm:prSet/>
      <dgm:spPr/>
      <dgm:t>
        <a:bodyPr/>
        <a:lstStyle/>
        <a:p>
          <a:endParaRPr lang="es-MX"/>
        </a:p>
      </dgm:t>
    </dgm:pt>
    <dgm:pt modelId="{74E91F4F-687A-4DE2-8F81-5ADEBB61741D}" type="sibTrans" cxnId="{AABC5FE9-1BF6-42D5-AFC0-D07F8F3D0DD1}">
      <dgm:prSet/>
      <dgm:spPr/>
      <dgm:t>
        <a:bodyPr/>
        <a:lstStyle/>
        <a:p>
          <a:endParaRPr lang="es-MX"/>
        </a:p>
      </dgm:t>
    </dgm:pt>
    <dgm:pt modelId="{A41E3ED4-F40F-4BCD-BF73-76DA15441927}" type="pres">
      <dgm:prSet presAssocID="{C049A644-680E-4D42-A2A6-D6DDBC30C89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E725FD1-71B4-4AD4-96CB-E958398984D8}" type="pres">
      <dgm:prSet presAssocID="{8F1A7F09-8443-4AE1-88CB-53A58337BD8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8FC247-EFC9-4E58-8BFB-1BD2DA7CD849}" type="pres">
      <dgm:prSet presAssocID="{8F1A7F09-8443-4AE1-88CB-53A58337BD87}" presName="spNode" presStyleCnt="0"/>
      <dgm:spPr/>
      <dgm:t>
        <a:bodyPr/>
        <a:lstStyle/>
        <a:p>
          <a:endParaRPr lang="es-ES"/>
        </a:p>
      </dgm:t>
    </dgm:pt>
    <dgm:pt modelId="{6FC368C9-E127-491B-ACDC-95D394157B45}" type="pres">
      <dgm:prSet presAssocID="{78BAB405-9ACC-4845-9354-59424C29EDD4}" presName="sibTrans" presStyleLbl="sibTrans1D1" presStyleIdx="0" presStyleCnt="3"/>
      <dgm:spPr/>
      <dgm:t>
        <a:bodyPr/>
        <a:lstStyle/>
        <a:p>
          <a:endParaRPr lang="es-ES"/>
        </a:p>
      </dgm:t>
    </dgm:pt>
    <dgm:pt modelId="{7CBED533-4D9A-4685-8BA9-4DBAC83BD39E}" type="pres">
      <dgm:prSet presAssocID="{8D592533-0793-4E12-BAA9-73D5AA9B5F1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C63036-9D0F-4848-9CDC-3EEAEAE3A23E}" type="pres">
      <dgm:prSet presAssocID="{8D592533-0793-4E12-BAA9-73D5AA9B5F18}" presName="spNode" presStyleCnt="0"/>
      <dgm:spPr/>
      <dgm:t>
        <a:bodyPr/>
        <a:lstStyle/>
        <a:p>
          <a:endParaRPr lang="es-ES"/>
        </a:p>
      </dgm:t>
    </dgm:pt>
    <dgm:pt modelId="{0DABBA6C-0B42-408C-8DED-A7D70459B0AE}" type="pres">
      <dgm:prSet presAssocID="{785FD5B1-BFF6-4522-BCDA-3CDEF81EA9E9}" presName="sibTrans" presStyleLbl="sibTrans1D1" presStyleIdx="1" presStyleCnt="3"/>
      <dgm:spPr/>
      <dgm:t>
        <a:bodyPr/>
        <a:lstStyle/>
        <a:p>
          <a:endParaRPr lang="es-ES"/>
        </a:p>
      </dgm:t>
    </dgm:pt>
    <dgm:pt modelId="{032F9D8E-110E-4187-975E-D905229973F8}" type="pres">
      <dgm:prSet presAssocID="{5244E490-5673-4CB8-ABA2-BD06B87A990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17B25D-7AF6-4DBC-8F6B-A972325248C9}" type="pres">
      <dgm:prSet presAssocID="{5244E490-5673-4CB8-ABA2-BD06B87A9906}" presName="spNode" presStyleCnt="0"/>
      <dgm:spPr/>
      <dgm:t>
        <a:bodyPr/>
        <a:lstStyle/>
        <a:p>
          <a:endParaRPr lang="es-ES"/>
        </a:p>
      </dgm:t>
    </dgm:pt>
    <dgm:pt modelId="{4D111A00-CC0D-4EC5-A3CA-5C9455FAF8D1}" type="pres">
      <dgm:prSet presAssocID="{B011C9DC-7199-4752-A79C-B87BB524F6C2}" presName="sibTrans" presStyleLbl="sibTrans1D1" presStyleIdx="2" presStyleCnt="3"/>
      <dgm:spPr/>
      <dgm:t>
        <a:bodyPr/>
        <a:lstStyle/>
        <a:p>
          <a:endParaRPr lang="es-ES"/>
        </a:p>
      </dgm:t>
    </dgm:pt>
  </dgm:ptLst>
  <dgm:cxnLst>
    <dgm:cxn modelId="{39D004B8-A610-4EF7-8D86-FE774E498C1E}" srcId="{C049A644-680E-4D42-A2A6-D6DDBC30C898}" destId="{8D592533-0793-4E12-BAA9-73D5AA9B5F18}" srcOrd="1" destOrd="0" parTransId="{F4A9DBA2-BF92-4E89-9C6E-45D303C2BA0A}" sibTransId="{785FD5B1-BFF6-4522-BCDA-3CDEF81EA9E9}"/>
    <dgm:cxn modelId="{220A0586-7138-4A80-9455-896E5BD176EA}" srcId="{C049A644-680E-4D42-A2A6-D6DDBC30C898}" destId="{5244E490-5673-4CB8-ABA2-BD06B87A9906}" srcOrd="2" destOrd="0" parTransId="{AC43A05A-E444-4F40-B708-8794ADBB5E64}" sibTransId="{B011C9DC-7199-4752-A79C-B87BB524F6C2}"/>
    <dgm:cxn modelId="{8E084C47-8DAE-424F-BC6D-F1D97C8A59C8}" type="presOf" srcId="{8F1A7F09-8443-4AE1-88CB-53A58337BD87}" destId="{DE725FD1-71B4-4AD4-96CB-E958398984D8}" srcOrd="0" destOrd="0" presId="urn:microsoft.com/office/officeart/2005/8/layout/cycle6"/>
    <dgm:cxn modelId="{AB650CD6-01CA-41C5-88FA-B7BB8BFD4C40}" type="presOf" srcId="{B011C9DC-7199-4752-A79C-B87BB524F6C2}" destId="{4D111A00-CC0D-4EC5-A3CA-5C9455FAF8D1}" srcOrd="0" destOrd="0" presId="urn:microsoft.com/office/officeart/2005/8/layout/cycle6"/>
    <dgm:cxn modelId="{3C4D77FA-70F4-4564-92E4-162395900EE3}" srcId="{C049A644-680E-4D42-A2A6-D6DDBC30C898}" destId="{8F1A7F09-8443-4AE1-88CB-53A58337BD87}" srcOrd="0" destOrd="0" parTransId="{CA21A61E-CC55-4BD6-B06F-712060C7379C}" sibTransId="{78BAB405-9ACC-4845-9354-59424C29EDD4}"/>
    <dgm:cxn modelId="{765B298C-A536-4F92-A424-1958CE72F6D8}" type="presOf" srcId="{71018E45-0AC1-4F3E-BB22-5F7C90C365FE}" destId="{032F9D8E-110E-4187-975E-D905229973F8}" srcOrd="0" destOrd="1" presId="urn:microsoft.com/office/officeart/2005/8/layout/cycle6"/>
    <dgm:cxn modelId="{E376BB12-B0C4-4C06-B004-45B61F4F90BF}" type="presOf" srcId="{813DFA71-7C38-49BE-B7E7-9A7CA9638EF1}" destId="{DE725FD1-71B4-4AD4-96CB-E958398984D8}" srcOrd="0" destOrd="1" presId="urn:microsoft.com/office/officeart/2005/8/layout/cycle6"/>
    <dgm:cxn modelId="{C9050FD4-189F-4800-86FC-DE866C99921B}" type="presOf" srcId="{C049A644-680E-4D42-A2A6-D6DDBC30C898}" destId="{A41E3ED4-F40F-4BCD-BF73-76DA15441927}" srcOrd="0" destOrd="0" presId="urn:microsoft.com/office/officeart/2005/8/layout/cycle6"/>
    <dgm:cxn modelId="{ABB11AC0-1B77-46A6-B8D9-7972BD74791C}" type="presOf" srcId="{5244E490-5673-4CB8-ABA2-BD06B87A9906}" destId="{032F9D8E-110E-4187-975E-D905229973F8}" srcOrd="0" destOrd="0" presId="urn:microsoft.com/office/officeart/2005/8/layout/cycle6"/>
    <dgm:cxn modelId="{984E6E56-ECB1-4261-A27E-6A48E96317DC}" type="presOf" srcId="{785FD5B1-BFF6-4522-BCDA-3CDEF81EA9E9}" destId="{0DABBA6C-0B42-408C-8DED-A7D70459B0AE}" srcOrd="0" destOrd="0" presId="urn:microsoft.com/office/officeart/2005/8/layout/cycle6"/>
    <dgm:cxn modelId="{B07BCEC1-1AD5-4201-8DE0-F9C0DD9ABAE1}" srcId="{8D592533-0793-4E12-BAA9-73D5AA9B5F18}" destId="{37EC1A38-8220-4A6B-8D25-C3D6BA4A82AF}" srcOrd="0" destOrd="0" parTransId="{0754621E-5475-4EBD-962C-37E0566F8E19}" sibTransId="{19EA9210-27DD-4B36-A896-82700CB6C0EE}"/>
    <dgm:cxn modelId="{7DB2DD22-AC6A-4663-8195-9456C603D961}" type="presOf" srcId="{78BAB405-9ACC-4845-9354-59424C29EDD4}" destId="{6FC368C9-E127-491B-ACDC-95D394157B45}" srcOrd="0" destOrd="0" presId="urn:microsoft.com/office/officeart/2005/8/layout/cycle6"/>
    <dgm:cxn modelId="{F23E7070-8AFC-43B1-8B3F-A68A54EFCBB6}" srcId="{8F1A7F09-8443-4AE1-88CB-53A58337BD87}" destId="{813DFA71-7C38-49BE-B7E7-9A7CA9638EF1}" srcOrd="0" destOrd="0" parTransId="{DEBD0976-3E6D-41F6-8EF5-252DCEB44988}" sibTransId="{3CBBEA46-ED18-4A0C-830A-A875F05E6C76}"/>
    <dgm:cxn modelId="{AABC5FE9-1BF6-42D5-AFC0-D07F8F3D0DD1}" srcId="{5244E490-5673-4CB8-ABA2-BD06B87A9906}" destId="{71018E45-0AC1-4F3E-BB22-5F7C90C365FE}" srcOrd="0" destOrd="0" parTransId="{2DFFAA8F-7AA4-46E3-BAE3-D5CF5B7EE54E}" sibTransId="{74E91F4F-687A-4DE2-8F81-5ADEBB61741D}"/>
    <dgm:cxn modelId="{625D0F5A-B912-4C5D-9547-B7024BEAB102}" type="presOf" srcId="{8D592533-0793-4E12-BAA9-73D5AA9B5F18}" destId="{7CBED533-4D9A-4685-8BA9-4DBAC83BD39E}" srcOrd="0" destOrd="0" presId="urn:microsoft.com/office/officeart/2005/8/layout/cycle6"/>
    <dgm:cxn modelId="{B1F8A87C-F542-4342-841E-CFD7282D4C0C}" type="presOf" srcId="{37EC1A38-8220-4A6B-8D25-C3D6BA4A82AF}" destId="{7CBED533-4D9A-4685-8BA9-4DBAC83BD39E}" srcOrd="0" destOrd="1" presId="urn:microsoft.com/office/officeart/2005/8/layout/cycle6"/>
    <dgm:cxn modelId="{590B1200-D2B5-4FBB-9351-D82AD866BBCB}" type="presParOf" srcId="{A41E3ED4-F40F-4BCD-BF73-76DA15441927}" destId="{DE725FD1-71B4-4AD4-96CB-E958398984D8}" srcOrd="0" destOrd="0" presId="urn:microsoft.com/office/officeart/2005/8/layout/cycle6"/>
    <dgm:cxn modelId="{27EFA12B-1679-4C0B-AB9E-21DBE8CA7DFF}" type="presParOf" srcId="{A41E3ED4-F40F-4BCD-BF73-76DA15441927}" destId="{D48FC247-EFC9-4E58-8BFB-1BD2DA7CD849}" srcOrd="1" destOrd="0" presId="urn:microsoft.com/office/officeart/2005/8/layout/cycle6"/>
    <dgm:cxn modelId="{49197306-80FB-4A77-A90E-DF3F2966E316}" type="presParOf" srcId="{A41E3ED4-F40F-4BCD-BF73-76DA15441927}" destId="{6FC368C9-E127-491B-ACDC-95D394157B45}" srcOrd="2" destOrd="0" presId="urn:microsoft.com/office/officeart/2005/8/layout/cycle6"/>
    <dgm:cxn modelId="{2F6FF5A9-313E-4A73-B85E-A292EF3471CB}" type="presParOf" srcId="{A41E3ED4-F40F-4BCD-BF73-76DA15441927}" destId="{7CBED533-4D9A-4685-8BA9-4DBAC83BD39E}" srcOrd="3" destOrd="0" presId="urn:microsoft.com/office/officeart/2005/8/layout/cycle6"/>
    <dgm:cxn modelId="{7B41F768-FD97-4523-82E0-35882B259874}" type="presParOf" srcId="{A41E3ED4-F40F-4BCD-BF73-76DA15441927}" destId="{A7C63036-9D0F-4848-9CDC-3EEAEAE3A23E}" srcOrd="4" destOrd="0" presId="urn:microsoft.com/office/officeart/2005/8/layout/cycle6"/>
    <dgm:cxn modelId="{5023816C-6ACB-4F29-B136-FF6DE96F5829}" type="presParOf" srcId="{A41E3ED4-F40F-4BCD-BF73-76DA15441927}" destId="{0DABBA6C-0B42-408C-8DED-A7D70459B0AE}" srcOrd="5" destOrd="0" presId="urn:microsoft.com/office/officeart/2005/8/layout/cycle6"/>
    <dgm:cxn modelId="{BBFC27CB-EF2B-444C-9F66-CA35475A5885}" type="presParOf" srcId="{A41E3ED4-F40F-4BCD-BF73-76DA15441927}" destId="{032F9D8E-110E-4187-975E-D905229973F8}" srcOrd="6" destOrd="0" presId="urn:microsoft.com/office/officeart/2005/8/layout/cycle6"/>
    <dgm:cxn modelId="{03068C16-CD05-422D-A834-B3089C25422A}" type="presParOf" srcId="{A41E3ED4-F40F-4BCD-BF73-76DA15441927}" destId="{F917B25D-7AF6-4DBC-8F6B-A972325248C9}" srcOrd="7" destOrd="0" presId="urn:microsoft.com/office/officeart/2005/8/layout/cycle6"/>
    <dgm:cxn modelId="{533758D4-FAA6-401F-8122-DBF814B41D94}" type="presParOf" srcId="{A41E3ED4-F40F-4BCD-BF73-76DA15441927}" destId="{4D111A00-CC0D-4EC5-A3CA-5C9455FAF8D1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DFBCE5-3FCF-43B9-A782-2A77D0F9E587}">
      <dsp:nvSpPr>
        <dsp:cNvPr id="0" name=""/>
        <dsp:cNvSpPr/>
      </dsp:nvSpPr>
      <dsp:spPr>
        <a:xfrm rot="2562944">
          <a:off x="2479250" y="3158293"/>
          <a:ext cx="690073" cy="53789"/>
        </a:xfrm>
        <a:custGeom>
          <a:avLst/>
          <a:gdLst/>
          <a:ahLst/>
          <a:cxnLst/>
          <a:rect l="0" t="0" r="0" b="0"/>
          <a:pathLst>
            <a:path>
              <a:moveTo>
                <a:pt x="0" y="26894"/>
              </a:moveTo>
              <a:lnTo>
                <a:pt x="690073" y="268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5CC6E-BADD-46F8-AD88-6F0FE1353690}">
      <dsp:nvSpPr>
        <dsp:cNvPr id="0" name=""/>
        <dsp:cNvSpPr/>
      </dsp:nvSpPr>
      <dsp:spPr>
        <a:xfrm>
          <a:off x="2570779" y="2214002"/>
          <a:ext cx="882532" cy="53789"/>
        </a:xfrm>
        <a:custGeom>
          <a:avLst/>
          <a:gdLst/>
          <a:ahLst/>
          <a:cxnLst/>
          <a:rect l="0" t="0" r="0" b="0"/>
          <a:pathLst>
            <a:path>
              <a:moveTo>
                <a:pt x="0" y="26894"/>
              </a:moveTo>
              <a:lnTo>
                <a:pt x="882532" y="268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2D8EC-E086-4519-99BA-89A2AB52E8E5}">
      <dsp:nvSpPr>
        <dsp:cNvPr id="0" name=""/>
        <dsp:cNvSpPr/>
      </dsp:nvSpPr>
      <dsp:spPr>
        <a:xfrm rot="19104360">
          <a:off x="2469292" y="1263969"/>
          <a:ext cx="805028" cy="53789"/>
        </a:xfrm>
        <a:custGeom>
          <a:avLst/>
          <a:gdLst/>
          <a:ahLst/>
          <a:cxnLst/>
          <a:rect l="0" t="0" r="0" b="0"/>
          <a:pathLst>
            <a:path>
              <a:moveTo>
                <a:pt x="0" y="26894"/>
              </a:moveTo>
              <a:lnTo>
                <a:pt x="805028" y="268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9E057-1FEE-4E11-A003-6E82BAEC7700}">
      <dsp:nvSpPr>
        <dsp:cNvPr id="0" name=""/>
        <dsp:cNvSpPr/>
      </dsp:nvSpPr>
      <dsp:spPr>
        <a:xfrm>
          <a:off x="702609" y="1141973"/>
          <a:ext cx="2197847" cy="219784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9000" r="-59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DABF51-7696-4F15-BF8C-F1CC55A2508E}">
      <dsp:nvSpPr>
        <dsp:cNvPr id="0" name=""/>
        <dsp:cNvSpPr/>
      </dsp:nvSpPr>
      <dsp:spPr>
        <a:xfrm>
          <a:off x="3017725" y="80"/>
          <a:ext cx="1230371" cy="1230371"/>
        </a:xfrm>
        <a:prstGeom prst="ellips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Activo</a:t>
          </a:r>
          <a:endParaRPr lang="es-ES" sz="2200" kern="1200" dirty="0"/>
        </a:p>
      </dsp:txBody>
      <dsp:txXfrm>
        <a:off x="3017725" y="80"/>
        <a:ext cx="1230371" cy="1230371"/>
      </dsp:txXfrm>
    </dsp:sp>
    <dsp:sp modelId="{63F580F9-2866-4EEE-9581-5A9BB70AAD8E}">
      <dsp:nvSpPr>
        <dsp:cNvPr id="0" name=""/>
        <dsp:cNvSpPr/>
      </dsp:nvSpPr>
      <dsp:spPr>
        <a:xfrm>
          <a:off x="4371134" y="80"/>
          <a:ext cx="1845557" cy="1230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Son los recursos con los que cuenta la empresa, representando todos los bienes y derechos propiedad del negocio.</a:t>
          </a:r>
          <a:endParaRPr lang="es-ES" sz="1200" kern="1200" dirty="0"/>
        </a:p>
      </dsp:txBody>
      <dsp:txXfrm>
        <a:off x="4371134" y="80"/>
        <a:ext cx="1845557" cy="1230371"/>
      </dsp:txXfrm>
    </dsp:sp>
    <dsp:sp modelId="{958E8024-0CC7-4541-91B0-51809249E8E5}">
      <dsp:nvSpPr>
        <dsp:cNvPr id="0" name=""/>
        <dsp:cNvSpPr/>
      </dsp:nvSpPr>
      <dsp:spPr>
        <a:xfrm>
          <a:off x="3453312" y="1625711"/>
          <a:ext cx="1230371" cy="1230371"/>
        </a:xfrm>
        <a:prstGeom prst="ellips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Pasivo</a:t>
          </a:r>
          <a:endParaRPr lang="es-ES" sz="2200" kern="1200" dirty="0"/>
        </a:p>
      </dsp:txBody>
      <dsp:txXfrm>
        <a:off x="3453312" y="1625711"/>
        <a:ext cx="1230371" cy="1230371"/>
      </dsp:txXfrm>
    </dsp:sp>
    <dsp:sp modelId="{2E2E26AD-6533-43C6-876A-4EA87BB39E97}">
      <dsp:nvSpPr>
        <dsp:cNvPr id="0" name=""/>
        <dsp:cNvSpPr/>
      </dsp:nvSpPr>
      <dsp:spPr>
        <a:xfrm>
          <a:off x="4806720" y="1625711"/>
          <a:ext cx="1845557" cy="1230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Son las deudas y obligaciones contraídas por la empresa, o a cargo del negocio.</a:t>
          </a:r>
          <a:endParaRPr lang="es-ES" sz="1200" kern="1200" dirty="0"/>
        </a:p>
      </dsp:txBody>
      <dsp:txXfrm>
        <a:off x="4806720" y="1625711"/>
        <a:ext cx="1845557" cy="1230371"/>
      </dsp:txXfrm>
    </dsp:sp>
    <dsp:sp modelId="{02C0C85D-9839-4602-8C05-F6AFDCA55021}">
      <dsp:nvSpPr>
        <dsp:cNvPr id="0" name=""/>
        <dsp:cNvSpPr/>
      </dsp:nvSpPr>
      <dsp:spPr>
        <a:xfrm>
          <a:off x="2902887" y="3207174"/>
          <a:ext cx="1318708" cy="1318708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Capital</a:t>
          </a:r>
          <a:endParaRPr lang="es-ES" sz="2200" kern="1200" dirty="0"/>
        </a:p>
      </dsp:txBody>
      <dsp:txXfrm>
        <a:off x="2902887" y="3207174"/>
        <a:ext cx="1318708" cy="1318708"/>
      </dsp:txXfrm>
    </dsp:sp>
    <dsp:sp modelId="{11344FFA-BF77-4E6F-9F46-ACCBD86BFF0C}">
      <dsp:nvSpPr>
        <dsp:cNvPr id="0" name=""/>
        <dsp:cNvSpPr/>
      </dsp:nvSpPr>
      <dsp:spPr>
        <a:xfrm>
          <a:off x="4353466" y="3207174"/>
          <a:ext cx="1978062" cy="1318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Es la suma de las aportaciones de los propietarios de la empresa modificada por los resultados de operación; se obtiene al sumar las utilidades o restando las pérdidas.</a:t>
          </a:r>
          <a:endParaRPr lang="es-ES" sz="1200" kern="1200" dirty="0"/>
        </a:p>
      </dsp:txBody>
      <dsp:txXfrm>
        <a:off x="4353466" y="3207174"/>
        <a:ext cx="1978062" cy="13187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0B753B-84F5-441D-8098-F13D8D72DD78}">
      <dsp:nvSpPr>
        <dsp:cNvPr id="0" name=""/>
        <dsp:cNvSpPr/>
      </dsp:nvSpPr>
      <dsp:spPr>
        <a:xfrm>
          <a:off x="0" y="419837"/>
          <a:ext cx="2880047" cy="288004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Pólizas</a:t>
          </a:r>
          <a:endParaRPr lang="es-E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Es la forma </a:t>
          </a:r>
          <a:r>
            <a:rPr lang="es-ES" sz="1900" kern="1200" dirty="0" err="1" smtClean="0"/>
            <a:t>preimpresa</a:t>
          </a:r>
          <a:r>
            <a:rPr lang="es-ES" sz="1900" kern="1200" dirty="0" smtClean="0"/>
            <a:t> en la cual se registran las distintas operaciones de contabilidad.</a:t>
          </a:r>
          <a:endParaRPr lang="es-ES" sz="1900" kern="1200" dirty="0"/>
        </a:p>
      </dsp:txBody>
      <dsp:txXfrm>
        <a:off x="0" y="419837"/>
        <a:ext cx="2880047" cy="28800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0B753B-84F5-441D-8098-F13D8D72DD78}">
      <dsp:nvSpPr>
        <dsp:cNvPr id="0" name=""/>
        <dsp:cNvSpPr/>
      </dsp:nvSpPr>
      <dsp:spPr>
        <a:xfrm>
          <a:off x="0" y="562027"/>
          <a:ext cx="2952328" cy="295232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smtClean="0"/>
            <a:t>Catálogo de cuentas</a:t>
          </a:r>
          <a:endParaRPr lang="es-ES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300" kern="1200" dirty="0" smtClean="0"/>
            <a:t>Es el índice o catálogo ordenado que contiene las cuentas integradas por el Activo, Pasivo, Capital, Ingresos y Gastos de una entidad, en el cual de manera ordenada y sistemáticamente se detallan todas las cuentas.</a:t>
          </a:r>
          <a:endParaRPr lang="es-ES" sz="1300" kern="1200" dirty="0"/>
        </a:p>
      </dsp:txBody>
      <dsp:txXfrm>
        <a:off x="0" y="562027"/>
        <a:ext cx="2952328" cy="295232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3B2614-DA7C-4A9D-8500-98D90A514F86}">
      <dsp:nvSpPr>
        <dsp:cNvPr id="0" name=""/>
        <dsp:cNvSpPr/>
      </dsp:nvSpPr>
      <dsp:spPr>
        <a:xfrm>
          <a:off x="719996" y="362077"/>
          <a:ext cx="5963023" cy="3801808"/>
        </a:xfrm>
        <a:prstGeom prst="pie">
          <a:avLst>
            <a:gd name="adj1" fmla="val 16200000"/>
            <a:gd name="adj2" fmla="val 54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Cuentas de detalle</a:t>
          </a:r>
          <a:endParaRPr lang="es-E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Son las cuentas que se afectan a través de las pólizas, siendo éstas de los niveles auxiliares.</a:t>
          </a:r>
          <a:endParaRPr lang="es-ES" sz="1800" kern="1200" dirty="0"/>
        </a:p>
      </dsp:txBody>
      <dsp:txXfrm>
        <a:off x="3701508" y="927822"/>
        <a:ext cx="2094156" cy="2670318"/>
      </dsp:txXfrm>
    </dsp:sp>
    <dsp:sp modelId="{B91E8A2B-4689-4332-8FCC-AE36F8D3565F}">
      <dsp:nvSpPr>
        <dsp:cNvPr id="0" name=""/>
        <dsp:cNvSpPr/>
      </dsp:nvSpPr>
      <dsp:spPr>
        <a:xfrm>
          <a:off x="671867" y="362077"/>
          <a:ext cx="5878242" cy="380180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Cuentas acumulativas</a:t>
          </a:r>
          <a:endParaRPr lang="es-E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Son las cuentas que no se ven afectadas por las pólizas, sino que se actualizan de manera automática de acuerdo a los movimientos realizados en las cuentas de detalle.</a:t>
          </a:r>
          <a:endParaRPr lang="es-ES" sz="1600" kern="1200" dirty="0"/>
        </a:p>
      </dsp:txBody>
      <dsp:txXfrm>
        <a:off x="1511616" y="927822"/>
        <a:ext cx="2064382" cy="267031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725FD1-71B4-4AD4-96CB-E958398984D8}">
      <dsp:nvSpPr>
        <dsp:cNvPr id="0" name=""/>
        <dsp:cNvSpPr/>
      </dsp:nvSpPr>
      <dsp:spPr>
        <a:xfrm>
          <a:off x="2639571" y="1594"/>
          <a:ext cx="2075744" cy="13492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Balanza de comprobación</a:t>
          </a:r>
          <a:endParaRPr lang="es-E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Es el estado contable formulado de forma periódica (fin de mes), comprobando que la totalidad de los cargos sea igual a la de los abonos.</a:t>
          </a:r>
          <a:endParaRPr lang="es-ES" sz="1000" kern="1200" dirty="0"/>
        </a:p>
      </dsp:txBody>
      <dsp:txXfrm>
        <a:off x="2639571" y="1594"/>
        <a:ext cx="2075744" cy="1349233"/>
      </dsp:txXfrm>
    </dsp:sp>
    <dsp:sp modelId="{6FC368C9-E127-491B-ACDC-95D394157B45}">
      <dsp:nvSpPr>
        <dsp:cNvPr id="0" name=""/>
        <dsp:cNvSpPr/>
      </dsp:nvSpPr>
      <dsp:spPr>
        <a:xfrm>
          <a:off x="1877909" y="676211"/>
          <a:ext cx="3599068" cy="3599068"/>
        </a:xfrm>
        <a:custGeom>
          <a:avLst/>
          <a:gdLst/>
          <a:ahLst/>
          <a:cxnLst/>
          <a:rect l="0" t="0" r="0" b="0"/>
          <a:pathLst>
            <a:path>
              <a:moveTo>
                <a:pt x="2852486" y="340214"/>
              </a:moveTo>
              <a:arcTo wR="1799534" hR="1799534" stAng="18348709" swAng="364714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ED533-4D9A-4685-8BA9-4DBAC83BD39E}">
      <dsp:nvSpPr>
        <dsp:cNvPr id="0" name=""/>
        <dsp:cNvSpPr/>
      </dsp:nvSpPr>
      <dsp:spPr>
        <a:xfrm>
          <a:off x="4198013" y="2700895"/>
          <a:ext cx="2075744" cy="1349233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Estado de resultados</a:t>
          </a:r>
          <a:endParaRPr lang="es-E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Es el informe donde se presentan los gastos operativos de la empresa como los de ventas y los administrativos.</a:t>
          </a:r>
          <a:endParaRPr lang="es-ES" sz="1000" kern="1200" dirty="0"/>
        </a:p>
      </dsp:txBody>
      <dsp:txXfrm>
        <a:off x="4198013" y="2700895"/>
        <a:ext cx="2075744" cy="1349233"/>
      </dsp:txXfrm>
    </dsp:sp>
    <dsp:sp modelId="{0DABBA6C-0B42-408C-8DED-A7D70459B0AE}">
      <dsp:nvSpPr>
        <dsp:cNvPr id="0" name=""/>
        <dsp:cNvSpPr/>
      </dsp:nvSpPr>
      <dsp:spPr>
        <a:xfrm>
          <a:off x="1877909" y="676211"/>
          <a:ext cx="3599068" cy="3599068"/>
        </a:xfrm>
        <a:custGeom>
          <a:avLst/>
          <a:gdLst/>
          <a:ahLst/>
          <a:cxnLst/>
          <a:rect l="0" t="0" r="0" b="0"/>
          <a:pathLst>
            <a:path>
              <a:moveTo>
                <a:pt x="2655815" y="3382286"/>
              </a:moveTo>
              <a:arcTo wR="1799534" hR="1799534" stAng="3695177" swAng="3409647"/>
            </a:path>
          </a:pathLst>
        </a:custGeom>
        <a:noFill/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F9D8E-110E-4187-975E-D905229973F8}">
      <dsp:nvSpPr>
        <dsp:cNvPr id="0" name=""/>
        <dsp:cNvSpPr/>
      </dsp:nvSpPr>
      <dsp:spPr>
        <a:xfrm>
          <a:off x="1081128" y="2700895"/>
          <a:ext cx="2075744" cy="1349233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Balance General</a:t>
          </a:r>
          <a:endParaRPr lang="es-E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Es el documento esencial y básicamente numérico en el que se muestra la situación financiera de la empresa en una fecha determinada.</a:t>
          </a:r>
          <a:endParaRPr lang="es-ES" sz="1000" kern="1200" dirty="0"/>
        </a:p>
      </dsp:txBody>
      <dsp:txXfrm>
        <a:off x="1081128" y="2700895"/>
        <a:ext cx="2075744" cy="1349233"/>
      </dsp:txXfrm>
    </dsp:sp>
    <dsp:sp modelId="{4D111A00-CC0D-4EC5-A3CA-5C9455FAF8D1}">
      <dsp:nvSpPr>
        <dsp:cNvPr id="0" name=""/>
        <dsp:cNvSpPr/>
      </dsp:nvSpPr>
      <dsp:spPr>
        <a:xfrm>
          <a:off x="1877909" y="676211"/>
          <a:ext cx="3599068" cy="3599068"/>
        </a:xfrm>
        <a:custGeom>
          <a:avLst/>
          <a:gdLst/>
          <a:ahLst/>
          <a:cxnLst/>
          <a:rect l="0" t="0" r="0" b="0"/>
          <a:pathLst>
            <a:path>
              <a:moveTo>
                <a:pt x="11917" y="2006291"/>
              </a:moveTo>
              <a:arcTo wR="1799534" hR="1799534" stAng="10404147" swAng="3647144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A1D3-F315-421D-A57B-31636E6B2AC3}" type="datetimeFigureOut">
              <a:rPr lang="es-MX" smtClean="0"/>
              <a:pPr/>
              <a:t>13/02/2017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E4B1-AA04-4537-AEDB-DC4D164CDF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780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2134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8709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97687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2697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9107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74843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08605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25501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83515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36862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635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6ABE-AAA3-4E85-9764-62AE0F32103D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62A6-BDC6-4DB6-9694-BACF9F2688DD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B6A0-7432-40E4-B186-4E99ED83CFC7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C042-20CF-46EC-A013-953B6B393FF4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2C2F-AE87-4412-BE8E-EC5BBF8C6779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EB43-58DF-4BA4-B8A2-86805F542E8F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96D7-94E3-459A-8B46-21ED3EEE2216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68CA-12AA-47E1-BB08-44948D05C5E5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44E5-C7BF-4988-9243-0799B7F395D0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CD48EBE8-DFF4-464C-8225-D395CE7B843C}" type="datetime1">
              <a:rPr lang="es-MX" smtClean="0"/>
              <a:pPr/>
              <a:t>13/02/2017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10</a:t>
            </a:fld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5689846"/>
              </p:ext>
            </p:extLst>
          </p:nvPr>
        </p:nvGraphicFramePr>
        <p:xfrm>
          <a:off x="1331913" y="1600200"/>
          <a:ext cx="735488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7510941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6" name="Marcador de texto 15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7355160" cy="639762"/>
          </a:xfrm>
        </p:spPr>
        <p:txBody>
          <a:bodyPr/>
          <a:lstStyle/>
          <a:p>
            <a:r>
              <a:rPr lang="es-MX" sz="2800" dirty="0"/>
              <a:t>Balanza de </a:t>
            </a:r>
            <a:r>
              <a:rPr lang="es-MX" sz="2800" dirty="0" smtClean="0"/>
              <a:t>comprobación</a:t>
            </a:r>
            <a:endParaRPr lang="es-MX" sz="2800" dirty="0"/>
          </a:p>
        </p:txBody>
      </p:sp>
      <p:pic>
        <p:nvPicPr>
          <p:cNvPr id="20" name="Marcador de contenido 19" descr="Recorte de pantalla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2292350"/>
            <a:ext cx="3527425" cy="2484314"/>
          </a:xfrm>
        </p:spPr>
      </p:pic>
      <p:pic>
        <p:nvPicPr>
          <p:cNvPr id="21" name="Marcador de contenido 20" descr="Recorte de pantalla"/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89366" y="2232783"/>
            <a:ext cx="3683000" cy="2543881"/>
          </a:xfrm>
        </p:spPr>
      </p:pic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11</a:t>
            </a:fld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468016" y="487089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Imágenes extraídas del Software </a:t>
            </a:r>
            <a:r>
              <a:rPr lang="es-MX" sz="2000" dirty="0" err="1" smtClean="0"/>
              <a:t>Aspel</a:t>
            </a:r>
            <a:r>
              <a:rPr lang="es-MX" sz="2000" dirty="0" smtClean="0"/>
              <a:t> COI 7.0 para ejemplificar la Balanza de Comprobación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2941841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6" name="Marcador de texto 15"/>
          <p:cNvSpPr>
            <a:spLocks noGrp="1"/>
          </p:cNvSpPr>
          <p:nvPr>
            <p:ph type="body" idx="1"/>
          </p:nvPr>
        </p:nvSpPr>
        <p:spPr>
          <a:xfrm>
            <a:off x="1331640" y="1144874"/>
            <a:ext cx="7355160" cy="639762"/>
          </a:xfrm>
        </p:spPr>
        <p:txBody>
          <a:bodyPr/>
          <a:lstStyle/>
          <a:p>
            <a:r>
              <a:rPr lang="es-MX" sz="2800" dirty="0" smtClean="0"/>
              <a:t>Balance General</a:t>
            </a:r>
            <a:endParaRPr lang="es-MX" sz="2800" dirty="0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12</a:t>
            </a:fld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468016" y="581745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Imagen extraída del Software </a:t>
            </a:r>
            <a:r>
              <a:rPr lang="es-MX" sz="2000" dirty="0" err="1" smtClean="0"/>
              <a:t>Aspel</a:t>
            </a:r>
            <a:r>
              <a:rPr lang="es-MX" sz="2000" dirty="0" smtClean="0"/>
              <a:t> COI 7.0 para ejemplificar el Balance General</a:t>
            </a:r>
            <a:endParaRPr lang="es-MX" sz="2000" dirty="0"/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3594" y="1741022"/>
            <a:ext cx="4418685" cy="4018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8004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6" name="Marcador de texto 15"/>
          <p:cNvSpPr>
            <a:spLocks noGrp="1"/>
          </p:cNvSpPr>
          <p:nvPr>
            <p:ph type="body" idx="1"/>
          </p:nvPr>
        </p:nvSpPr>
        <p:spPr>
          <a:xfrm>
            <a:off x="1331640" y="1144874"/>
            <a:ext cx="7355160" cy="639762"/>
          </a:xfrm>
        </p:spPr>
        <p:txBody>
          <a:bodyPr/>
          <a:lstStyle/>
          <a:p>
            <a:r>
              <a:rPr lang="es-MX" sz="2800" dirty="0" smtClean="0"/>
              <a:t>Balance General</a:t>
            </a:r>
            <a:endParaRPr lang="es-MX" sz="2800" dirty="0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13</a:t>
            </a:fld>
            <a:endParaRPr lang="es-MX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468016" y="581745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Imagen extraída del Software </a:t>
            </a:r>
            <a:r>
              <a:rPr lang="es-MX" sz="2000" dirty="0" err="1" smtClean="0"/>
              <a:t>Aspel</a:t>
            </a:r>
            <a:r>
              <a:rPr lang="es-MX" sz="2000" dirty="0" smtClean="0"/>
              <a:t> COI 7.0 para ejemplificar el Estado de Resultados</a:t>
            </a:r>
            <a:endParaRPr lang="es-MX" sz="2000" dirty="0"/>
          </a:p>
        </p:txBody>
      </p:sp>
      <p:pic>
        <p:nvPicPr>
          <p:cNvPr id="2" name="Imagen 1" descr="Recorte de pantall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1800" y="1782767"/>
            <a:ext cx="4513719" cy="409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4881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REFERENCIAS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14</a:t>
            </a:fld>
            <a:endParaRPr lang="es-MX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smtClean="0"/>
              <a:t>PROGRAMA </a:t>
            </a:r>
            <a:r>
              <a:rPr lang="es-MX" dirty="0"/>
              <a:t>CONTABLE COI. (2014). MÉXICO: ASPEL.</a:t>
            </a:r>
          </a:p>
          <a:p>
            <a:r>
              <a:rPr lang="es-MX" dirty="0" smtClean="0"/>
              <a:t>Apuntes </a:t>
            </a:r>
            <a:r>
              <a:rPr lang="es-MX" dirty="0"/>
              <a:t>para universitarios. (2017). </a:t>
            </a:r>
            <a:r>
              <a:rPr lang="es-MX" i="1" dirty="0"/>
              <a:t>Cuentas acumulativas y de detalle</a:t>
            </a:r>
            <a:r>
              <a:rPr lang="es-MX" dirty="0"/>
              <a:t>. [online] </a:t>
            </a:r>
            <a:r>
              <a:rPr lang="es-MX" dirty="0" err="1"/>
              <a:t>Available</a:t>
            </a:r>
            <a:r>
              <a:rPr lang="es-MX" dirty="0"/>
              <a:t> at: http://www.edukativos.com/apuntes/archives/4625 [</a:t>
            </a:r>
            <a:r>
              <a:rPr lang="es-MX" dirty="0" err="1"/>
              <a:t>Accessed</a:t>
            </a:r>
            <a:r>
              <a:rPr lang="es-MX" dirty="0"/>
              <a:t> 2 Feb. 2017].</a:t>
            </a:r>
          </a:p>
          <a:p>
            <a:r>
              <a:rPr lang="es-MX" dirty="0"/>
              <a:t>Ávila Macedo, J. (2007). </a:t>
            </a:r>
            <a:r>
              <a:rPr lang="es-MX" i="1" dirty="0"/>
              <a:t>Introducción a la Contabilidad</a:t>
            </a:r>
            <a:r>
              <a:rPr lang="es-MX" dirty="0"/>
              <a:t> (1st ed., pp. 16, 17). </a:t>
            </a:r>
            <a:r>
              <a:rPr lang="en-US" dirty="0"/>
              <a:t>México. Retrieved from https://books.google.com.mx/books?id=XeX_fKmeJWIC&amp;pg=PA17&amp;dq=activo,+pasivo,capital&amp;hl=es-419&amp;sa=X&amp;redir_esc=y#v=onepage&amp;q&amp;f=false</a:t>
            </a:r>
            <a:endParaRPr lang="es-MX" dirty="0"/>
          </a:p>
          <a:p>
            <a:r>
              <a:rPr lang="es-MX" dirty="0"/>
              <a:t>Campos, M. (2017). </a:t>
            </a:r>
            <a:r>
              <a:rPr lang="es-MX" i="1" dirty="0"/>
              <a:t>Catalogo de Cuentas</a:t>
            </a:r>
            <a:r>
              <a:rPr lang="es-MX" dirty="0"/>
              <a:t>. [online] prezi.com. </a:t>
            </a:r>
            <a:r>
              <a:rPr lang="es-MX" dirty="0" err="1"/>
              <a:t>Available</a:t>
            </a:r>
            <a:r>
              <a:rPr lang="es-MX" dirty="0"/>
              <a:t> at: https://prezi.com/ebzg7kjsc0e1/catalogo-de-cuentas/ [</a:t>
            </a:r>
            <a:r>
              <a:rPr lang="es-MX" dirty="0" err="1"/>
              <a:t>Accessed</a:t>
            </a:r>
            <a:r>
              <a:rPr lang="es-MX" dirty="0"/>
              <a:t> 2 Feb. 2017].</a:t>
            </a:r>
          </a:p>
          <a:p>
            <a:r>
              <a:rPr lang="es-MX" dirty="0"/>
              <a:t>Hernández </a:t>
            </a:r>
            <a:r>
              <a:rPr lang="es-MX" dirty="0" err="1"/>
              <a:t>Mangomes</a:t>
            </a:r>
            <a:r>
              <a:rPr lang="es-MX" dirty="0"/>
              <a:t>, G. (2006). </a:t>
            </a:r>
            <a:r>
              <a:rPr lang="es-MX" i="1" dirty="0"/>
              <a:t>Diccionario de Economía</a:t>
            </a:r>
            <a:r>
              <a:rPr lang="es-MX" dirty="0"/>
              <a:t> (1st ed., p. 39). </a:t>
            </a:r>
            <a:r>
              <a:rPr lang="en-US" dirty="0"/>
              <a:t>Colombia. Retrieved from https://</a:t>
            </a:r>
            <a:r>
              <a:rPr lang="en-US" dirty="0" smtClean="0"/>
              <a:t>books.google.com.mx/books?id=3qyj8HQ4H_YC&amp;pg=PA39&amp;dq=balanza+de+comprobaci%C3%B3n+definici%C3%B3n&amp;hl=es&amp;sa=X&amp;ved=0ahUKEwiu2a-yk-3RAhXEKGMKHetkDfkQ6AEIMzAE#v=onepage&amp;q=balanza%20de%20comprobaci%C3%B3n%20definici%C3%B3n&amp;f=false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667092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REFERENCIAS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15</a:t>
            </a:fld>
            <a:endParaRPr lang="es-MX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Horngren</a:t>
            </a:r>
            <a:r>
              <a:rPr lang="en-US" dirty="0"/>
              <a:t>, C., Harrison Jr., W., &amp; Smith </a:t>
            </a:r>
            <a:r>
              <a:rPr lang="en-US" dirty="0" err="1"/>
              <a:t>Bamber</a:t>
            </a:r>
            <a:r>
              <a:rPr lang="en-US" dirty="0"/>
              <a:t>, L. (2017). </a:t>
            </a:r>
            <a:r>
              <a:rPr lang="es-MX" i="1" dirty="0"/>
              <a:t>Contabilidad</a:t>
            </a:r>
            <a:r>
              <a:rPr lang="es-MX" dirty="0"/>
              <a:t> (5th ed., p. 183). México. </a:t>
            </a:r>
            <a:r>
              <a:rPr lang="en-US" dirty="0"/>
              <a:t>Retrieved from https://books.google.com.mx/books?id=mRx5DafOaE8C&amp;pg=PT214&amp;dq=estado+de+p%C3%A9rdidas+y+ganancias&amp;hl=es&amp;sa=X&amp;ved=0ahUKEwigoN-imO3RAhUH5mMKHdpWATMQ6AEIPjAH#v=onepage&amp;q=estado%20de%20p%C3%A9rdidas%20y%20ganancias&amp;f=false</a:t>
            </a:r>
            <a:endParaRPr lang="es-MX" dirty="0"/>
          </a:p>
          <a:p>
            <a:r>
              <a:rPr lang="es-MX" dirty="0"/>
              <a:t>Molina Aznar, V. </a:t>
            </a:r>
            <a:r>
              <a:rPr lang="es-MX" i="1" dirty="0"/>
              <a:t>Contabilidad para no contadores</a:t>
            </a:r>
            <a:r>
              <a:rPr lang="es-MX" dirty="0"/>
              <a:t> (1st ed., p. 26). </a:t>
            </a:r>
            <a:r>
              <a:rPr lang="en-US" dirty="0"/>
              <a:t>Retrieved from https://books.google.com.mx/books?id=tLL4Z6BfQY0C&amp;pg=PA26&amp;dq=p%C3%B3lizas+contables&amp;hl=es&amp;sa=X&amp;ved=0ahUKEwiL5uC6mu3RAhUXzWMKHWmkB8cQ6AEIIjAA#v=onepage&amp;q=p%C3%B3lizas%20contables&amp;f=false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34557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Conceptos Básicos de COI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M.T.E. Gloria 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2017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dirty="0" smtClean="0"/>
              <a:t>Cuarto Semestre</a:t>
            </a:r>
          </a:p>
          <a:p>
            <a:pPr marL="0" indent="0" algn="ctr">
              <a:buNone/>
            </a:pPr>
            <a:endParaRPr lang="es-MX" sz="4800" dirty="0"/>
          </a:p>
          <a:p>
            <a:pPr marL="0" indent="0" algn="ctr">
              <a:buNone/>
            </a:pPr>
            <a:r>
              <a:rPr lang="es-MX" sz="4800" dirty="0" smtClean="0"/>
              <a:t>Asignatura:</a:t>
            </a:r>
          </a:p>
          <a:p>
            <a:pPr marL="0" indent="0" algn="ctr">
              <a:buNone/>
            </a:pPr>
            <a:r>
              <a:rPr lang="es-MX" sz="4800" dirty="0" smtClean="0"/>
              <a:t>Informática Aplicada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xmlns="" val="1123918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Arial" pitchFamily="34" charset="0"/>
                <a:cs typeface="Arial" pitchFamily="34" charset="0"/>
              </a:rPr>
              <a:t>Basic concepts of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COI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 accounting, some basic concepts such as assets, liabilities and capital are used, these same concepts are handled in the accounting system ASPEL COI; In which the concepts accrued accounts and detail accounts are also recognized, all of which are finally reflected in the Balance Sheet by squaring through the Check Balance.</a:t>
            </a:r>
          </a:p>
          <a:p>
            <a:pPr indent="0" algn="just">
              <a:lnSpc>
                <a:spcPct val="9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definitions of these extremely important concepts used in accounting are given below.</a:t>
            </a:r>
          </a:p>
          <a:p>
            <a:pPr indent="0" algn="just">
              <a:lnSpc>
                <a:spcPct val="90000"/>
              </a:lnSpc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n-US" sz="20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Assets, liabilities, capital, accumulated accounts, detail accounts, balance sheet, checking balance, income statement, profit and loss statement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4161360"/>
              </p:ext>
            </p:extLst>
          </p:nvPr>
        </p:nvGraphicFramePr>
        <p:xfrm>
          <a:off x="1331913" y="1600200"/>
          <a:ext cx="735488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8515767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838485"/>
              </p:ext>
            </p:extLst>
          </p:nvPr>
        </p:nvGraphicFramePr>
        <p:xfrm>
          <a:off x="1115889" y="1927373"/>
          <a:ext cx="288004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Imagen 1" descr="Recorte de pantalla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1821446"/>
            <a:ext cx="4526162" cy="3255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CuadroTexto 2"/>
          <p:cNvSpPr txBox="1"/>
          <p:nvPr/>
        </p:nvSpPr>
        <p:spPr>
          <a:xfrm>
            <a:off x="4283968" y="5313982"/>
            <a:ext cx="4526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Imagen extraída del Software </a:t>
            </a:r>
            <a:r>
              <a:rPr lang="es-MX" dirty="0" err="1" smtClean="0"/>
              <a:t>Aspel</a:t>
            </a:r>
            <a:r>
              <a:rPr lang="es-MX" dirty="0" smtClean="0"/>
              <a:t> COI 7.0 en la cual se muestran las pólizas de Diario, Egresos e Ingresos.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15729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7</a:t>
            </a:fld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5594235"/>
              </p:ext>
            </p:extLst>
          </p:nvPr>
        </p:nvGraphicFramePr>
        <p:xfrm>
          <a:off x="5940153" y="1420657"/>
          <a:ext cx="295232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Imagen 1" descr="Recorte de pantalla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628800"/>
            <a:ext cx="4434581" cy="3178434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312067" y="5018396"/>
            <a:ext cx="4526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Imagen extraída del Software </a:t>
            </a:r>
            <a:r>
              <a:rPr lang="es-MX" dirty="0" err="1" smtClean="0"/>
              <a:t>Aspel</a:t>
            </a:r>
            <a:r>
              <a:rPr lang="es-MX" dirty="0" smtClean="0"/>
              <a:t> COI 7.0 en la cual se muestran el catálogo de cuentas.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418536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8</a:t>
            </a:fld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2017601"/>
              </p:ext>
            </p:extLst>
          </p:nvPr>
        </p:nvGraphicFramePr>
        <p:xfrm>
          <a:off x="1331913" y="1600200"/>
          <a:ext cx="735488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672221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>
                <a:latin typeface="+mn-lt"/>
                <a:cs typeface="Arial" pitchFamily="34" charset="0"/>
              </a:rPr>
              <a:t>Conceptos Básicos de Contabilidad</a:t>
            </a:r>
            <a:endParaRPr lang="es-MX" sz="3200" b="1" dirty="0">
              <a:latin typeface="+mn-lt"/>
              <a:cs typeface="Arial" pitchFamily="34" charset="0"/>
            </a:endParaRPr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9</a:t>
            </a:fld>
            <a:endParaRPr lang="es-MX" dirty="0"/>
          </a:p>
        </p:txBody>
      </p:sp>
      <p:pic>
        <p:nvPicPr>
          <p:cNvPr id="9" name="Imagen 8" descr="Recorte de pantall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8016" y="1417638"/>
            <a:ext cx="6912768" cy="4954646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476600" y="2708920"/>
            <a:ext cx="239154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lipse 9"/>
          <p:cNvSpPr/>
          <p:nvPr/>
        </p:nvSpPr>
        <p:spPr>
          <a:xfrm>
            <a:off x="3660388" y="3501008"/>
            <a:ext cx="2391544" cy="4456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" name="Conector curvado 4"/>
          <p:cNvCxnSpPr/>
          <p:nvPr/>
        </p:nvCxnSpPr>
        <p:spPr>
          <a:xfrm rot="16200000" flipH="1">
            <a:off x="6326269" y="2075594"/>
            <a:ext cx="337448" cy="1646378"/>
          </a:xfrm>
          <a:prstGeom prst="curvedConnector4">
            <a:avLst>
              <a:gd name="adj1" fmla="val -67744"/>
              <a:gd name="adj2" fmla="val 60637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7318182" y="2754838"/>
            <a:ext cx="1619666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Cuentas Acumulativas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Conector curvado 13"/>
          <p:cNvCxnSpPr>
            <a:stCxn id="10" idx="4"/>
            <a:endCxn id="15" idx="0"/>
          </p:cNvCxnSpPr>
          <p:nvPr/>
        </p:nvCxnSpPr>
        <p:spPr>
          <a:xfrm rot="16200000" flipH="1">
            <a:off x="4885072" y="3917791"/>
            <a:ext cx="729124" cy="78694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4833276" y="4675828"/>
            <a:ext cx="1619666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Cuentas de Detalle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68017" y="6309320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Imagen extraída del Software </a:t>
            </a:r>
            <a:r>
              <a:rPr lang="es-MX" sz="1400" dirty="0" err="1" smtClean="0"/>
              <a:t>Aspel</a:t>
            </a:r>
            <a:r>
              <a:rPr lang="es-MX" sz="1400" dirty="0" smtClean="0"/>
              <a:t> COI 7.0 para ejemplificar los tipos de cuentas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xmlns="" val="3638128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691</Words>
  <Application>Microsoft Office PowerPoint</Application>
  <PresentationFormat>Presentación en pantalla (4:3)</PresentationFormat>
  <Paragraphs>109</Paragraphs>
  <Slides>15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UNIVERSIDAD AUTÓNOMA DEL ESTADO DE HIDALGO</vt:lpstr>
      <vt:lpstr>Diapositiva 2</vt:lpstr>
      <vt:lpstr>Diapositiva 3</vt:lpstr>
      <vt:lpstr>Basic concepts of COI</vt:lpstr>
      <vt:lpstr>Conceptos Básicos de Contabilidad</vt:lpstr>
      <vt:lpstr>Conceptos Básicos de Contabilidad</vt:lpstr>
      <vt:lpstr>Conceptos Básicos de Contabilidad</vt:lpstr>
      <vt:lpstr>Conceptos Básicos de Contabilidad</vt:lpstr>
      <vt:lpstr>Conceptos Básicos de Contabilidad</vt:lpstr>
      <vt:lpstr>Conceptos Básicos de Contabilidad</vt:lpstr>
      <vt:lpstr>Conceptos Básicos de Contabilidad</vt:lpstr>
      <vt:lpstr>Conceptos Básicos de Contabilidad</vt:lpstr>
      <vt:lpstr>Conceptos Básicos de Contabilidad</vt:lpstr>
      <vt:lpstr>REFERENCIAS</vt:lpstr>
      <vt:lpstr>REFERENCIAS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88</cp:revision>
  <dcterms:created xsi:type="dcterms:W3CDTF">2014-12-12T16:57:31Z</dcterms:created>
  <dcterms:modified xsi:type="dcterms:W3CDTF">2017-02-14T00:27:42Z</dcterms:modified>
</cp:coreProperties>
</file>