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73" r:id="rId4"/>
    <p:sldId id="258" r:id="rId5"/>
    <p:sldId id="259" r:id="rId6"/>
    <p:sldId id="260" r:id="rId7"/>
    <p:sldId id="261" r:id="rId8"/>
    <p:sldId id="262" r:id="rId9"/>
    <p:sldId id="263" r:id="rId10"/>
    <p:sldId id="264" r:id="rId11"/>
    <p:sldId id="265" r:id="rId12"/>
    <p:sldId id="266" r:id="rId13"/>
    <p:sldId id="267" r:id="rId14"/>
    <p:sldId id="268" r:id="rId15"/>
    <p:sldId id="272" r:id="rId16"/>
    <p:sldId id="269"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11CD"/>
    <a:srgbClr val="149C24"/>
    <a:srgbClr val="FF6699"/>
    <a:srgbClr val="FFFF66"/>
    <a:srgbClr val="B4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23" autoAdjust="0"/>
    <p:restoredTop sz="94660"/>
  </p:normalViewPr>
  <p:slideViewPr>
    <p:cSldViewPr snapToGrid="0" snapToObjects="1">
      <p:cViewPr>
        <p:scale>
          <a:sx n="70" d="100"/>
          <a:sy n="70" d="100"/>
        </p:scale>
        <p:origin x="-2106" y="-4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dirty="0"/>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02E035-B50B-F74B-A7AA-6A2242BADF96}" type="datetimeFigureOut">
              <a:rPr lang="es-ES" smtClean="0"/>
              <a:t>10/02/2014</a:t>
            </a:fld>
            <a:endParaRPr lang="es-ES" dirty="0"/>
          </a:p>
        </p:txBody>
      </p:sp>
      <p:sp>
        <p:nvSpPr>
          <p:cNvPr id="4" name="Marcador de imagen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dirty="0"/>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dirty="0"/>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40CEE6-FC83-A346-946C-84793F0EBCB6}" type="slidenum">
              <a:rPr lang="es-ES" smtClean="0"/>
              <a:t>‹Nº›</a:t>
            </a:fld>
            <a:endParaRPr lang="es-ES" dirty="0"/>
          </a:p>
        </p:txBody>
      </p:sp>
    </p:spTree>
    <p:extLst>
      <p:ext uri="{BB962C8B-B14F-4D97-AF65-F5344CB8AC3E}">
        <p14:creationId xmlns:p14="http://schemas.microsoft.com/office/powerpoint/2010/main" val="276792937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240CEE6-FC83-A346-946C-84793F0EBCB6}" type="slidenum">
              <a:rPr lang="es-ES" smtClean="0"/>
              <a:t>1</a:t>
            </a:fld>
            <a:endParaRPr lang="es-ES" dirty="0"/>
          </a:p>
        </p:txBody>
      </p:sp>
    </p:spTree>
    <p:extLst>
      <p:ext uri="{BB962C8B-B14F-4D97-AF65-F5344CB8AC3E}">
        <p14:creationId xmlns:p14="http://schemas.microsoft.com/office/powerpoint/2010/main" val="18147128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93E4AAA4-6363-4581-962D-1ACCC2D600C5}" type="slidenum">
              <a:rPr lang="en-US" smtClean="0"/>
              <a:t>‹Nº›</a:t>
            </a:fld>
            <a:endParaRPr lang="en-US" dirty="0"/>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es-ES_tradnl" smtClean="0"/>
              <a:t>Clic para editar título</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2/10/2014</a:t>
            </a:fld>
            <a:endParaRPr lang="en-US" dirty="0"/>
          </a:p>
        </p:txBody>
      </p:sp>
      <p:sp>
        <p:nvSpPr>
          <p:cNvPr id="5" name="Footer Placeholder 4"/>
          <p:cNvSpPr>
            <a:spLocks noGrp="1"/>
          </p:cNvSpPr>
          <p:nvPr>
            <p:ph type="ftr" sz="quarter" idx="11"/>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D140825E-4A15-4D39-8176-1F07E904CB30}" type="datetimeFigureOut">
              <a:rPr lang="en-US" smtClean="0"/>
              <a:t>2/10/2014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3E4AAA4-6363-4581-962D-1ACCC2D600C5}" type="slidenum">
              <a:rPr lang="en-US" smtClean="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es-ES_tradnl" smtClean="0"/>
              <a:t>Clic para editar título</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Date Placeholder 4"/>
          <p:cNvSpPr>
            <a:spLocks noGrp="1"/>
          </p:cNvSpPr>
          <p:nvPr>
            <p:ph type="dt" sz="half" idx="10"/>
          </p:nvPr>
        </p:nvSpPr>
        <p:spPr/>
        <p:txBody>
          <a:bodyPr/>
          <a:lstStyle/>
          <a:p>
            <a:fld id="{D140825E-4A15-4D39-8176-1F07E904CB30}" type="datetimeFigureOut">
              <a:rPr lang="en-US" smtClean="0"/>
              <a:t>2/10/2014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E4AAA4-6363-4581-962D-1ACCC2D600C5}" type="slidenum">
              <a:rPr lang="en-US" smtClean="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es-ES_tradnl" smtClean="0"/>
              <a:t>Clic para editar título</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Date Placeholder 4"/>
          <p:cNvSpPr>
            <a:spLocks noGrp="1"/>
          </p:cNvSpPr>
          <p:nvPr>
            <p:ph type="dt" sz="half" idx="10"/>
          </p:nvPr>
        </p:nvSpPr>
        <p:spPr>
          <a:xfrm>
            <a:off x="3886124" y="6288741"/>
            <a:ext cx="1887537" cy="365125"/>
          </a:xfrm>
        </p:spPr>
        <p:txBody>
          <a:bodyPr/>
          <a:lstStyle/>
          <a:p>
            <a:fld id="{D140825E-4A15-4D39-8176-1F07E904CB30}" type="datetimeFigureOut">
              <a:rPr lang="en-US" smtClean="0"/>
              <a:t>2/10/2014</a:t>
            </a:fld>
            <a:endParaRPr lang="en-US" dirty="0"/>
          </a:p>
        </p:txBody>
      </p:sp>
      <p:sp>
        <p:nvSpPr>
          <p:cNvPr id="6" name="Footer Placeholder 5"/>
          <p:cNvSpPr>
            <a:spLocks noGrp="1"/>
          </p:cNvSpPr>
          <p:nvPr>
            <p:ph type="ftr" sz="quarter" idx="11"/>
          </p:nvPr>
        </p:nvSpPr>
        <p:spPr>
          <a:xfrm>
            <a:off x="5867399" y="6288741"/>
            <a:ext cx="2675965" cy="365125"/>
          </a:xfrm>
        </p:spPr>
        <p:txBody>
          <a:bodyPr/>
          <a:lstStyle/>
          <a:p>
            <a:endParaRPr lang="en-US" dirty="0"/>
          </a:p>
        </p:txBody>
      </p:sp>
      <p:sp>
        <p:nvSpPr>
          <p:cNvPr id="7" name="Slide Number Placeholder 6"/>
          <p:cNvSpPr>
            <a:spLocks noGrp="1"/>
          </p:cNvSpPr>
          <p:nvPr>
            <p:ph type="sldNum" sz="quarter" idx="12"/>
          </p:nvPr>
        </p:nvSpPr>
        <p:spPr/>
        <p:txBody>
          <a:bodyPr/>
          <a:lstStyle/>
          <a:p>
            <a:fld id="{93E4AAA4-6363-4581-962D-1ACCC2D600C5}" type="slidenum">
              <a:rPr lang="en-US" smtClean="0"/>
              <a:t>‹Nº›</a:t>
            </a:fld>
            <a:endParaRPr lang="en-US" dirty="0"/>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dirty="0" smtClean="0"/>
              <a:t>Arrastre la imagen al marcador de posición o haga clic en el icono para agregar</a:t>
            </a:r>
            <a:endParaRP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Imagen con título, alternativo">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es-ES_tradnl" smtClean="0"/>
              <a:t>Clic para editar título</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dirty="0" smtClean="0"/>
              <a:t>Arrastre la imagen al marcador de posición o haga clic en el icono para agregar</a:t>
            </a:r>
            <a:endParaRPr dirty="0"/>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2/10/2014</a:t>
            </a:fld>
            <a:endParaRPr lang="en-US" dirty="0"/>
          </a:p>
        </p:txBody>
      </p:sp>
      <p:sp>
        <p:nvSpPr>
          <p:cNvPr id="6" name="Footer Placeholder 5"/>
          <p:cNvSpPr>
            <a:spLocks noGrp="1"/>
          </p:cNvSpPr>
          <p:nvPr>
            <p:ph type="ftr" sz="quarter" idx="11"/>
          </p:nvPr>
        </p:nvSpPr>
        <p:spPr>
          <a:xfrm>
            <a:off x="3325813" y="6288741"/>
            <a:ext cx="5217551" cy="365125"/>
          </a:xfrm>
        </p:spPr>
        <p:txBody>
          <a:bodyPr/>
          <a:lstStyle/>
          <a:p>
            <a:endParaRPr lang="en-US" dirty="0"/>
          </a:p>
        </p:txBody>
      </p:sp>
      <p:sp>
        <p:nvSpPr>
          <p:cNvPr id="7" name="Slide Number Placeholder 6"/>
          <p:cNvSpPr>
            <a:spLocks noGrp="1"/>
          </p:cNvSpPr>
          <p:nvPr>
            <p:ph type="sldNum" sz="quarter" idx="12"/>
          </p:nvPr>
        </p:nvSpPr>
        <p:spPr/>
        <p:txBody>
          <a:bodyPr/>
          <a:lstStyle/>
          <a:p>
            <a:fld id="{93E4AAA4-6363-4581-962D-1ACCC2D600C5}" type="slidenum">
              <a:rPr lang="en-US" smtClean="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Imagen encima del título">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es-ES_tradnl" smtClean="0"/>
              <a:t>Clic para editar título</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dirty="0" smtClean="0"/>
              <a:t>Arrastre la imagen al marcador de posición o haga clic en el icono para agregar</a:t>
            </a:r>
            <a:endParaRPr dirty="0"/>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2/10/2014</a:t>
            </a:fld>
            <a:endParaRPr lang="en-US" dirty="0"/>
          </a:p>
        </p:txBody>
      </p:sp>
      <p:sp>
        <p:nvSpPr>
          <p:cNvPr id="6" name="Footer Placeholder 5"/>
          <p:cNvSpPr>
            <a:spLocks noGrp="1"/>
          </p:cNvSpPr>
          <p:nvPr>
            <p:ph type="ftr" sz="quarter" idx="11"/>
          </p:nvPr>
        </p:nvSpPr>
        <p:spPr>
          <a:xfrm>
            <a:off x="3325813" y="6288741"/>
            <a:ext cx="5217551" cy="365125"/>
          </a:xfrm>
        </p:spPr>
        <p:txBody>
          <a:bodyPr/>
          <a:lstStyle/>
          <a:p>
            <a:endParaRPr lang="en-US" dirty="0"/>
          </a:p>
        </p:txBody>
      </p:sp>
      <p:sp>
        <p:nvSpPr>
          <p:cNvPr id="7" name="Slide Number Placeholder 6"/>
          <p:cNvSpPr>
            <a:spLocks noGrp="1"/>
          </p:cNvSpPr>
          <p:nvPr>
            <p:ph type="sldNum" sz="quarter" idx="12"/>
          </p:nvPr>
        </p:nvSpPr>
        <p:spPr/>
        <p:txBody>
          <a:bodyPr/>
          <a:lstStyle/>
          <a:p>
            <a:fld id="{93E4AAA4-6363-4581-962D-1ACCC2D600C5}" type="slidenum">
              <a:rPr lang="en-US" smtClean="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s-ES_tradnl" smtClean="0"/>
              <a:t>Clic para editar título</a:t>
            </a:r>
            <a:endParaRPr/>
          </a:p>
        </p:txBody>
      </p:sp>
      <p:sp>
        <p:nvSpPr>
          <p:cNvPr id="3" name="Vertical Text Placeholder 2"/>
          <p:cNvSpPr>
            <a:spLocks noGrp="1"/>
          </p:cNvSpPr>
          <p:nvPr>
            <p:ph type="body" orient="vert" idx="1"/>
          </p:nvPr>
        </p:nvSpPr>
        <p:spPr/>
        <p:txBody>
          <a:bodyPr vert="eaVert"/>
          <a:lstStyle>
            <a:lvl5pPr>
              <a:defRPr/>
            </a:lvl5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2/10/2014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E4AAA4-6363-4581-962D-1ACCC2D600C5}" type="slidenum">
              <a:rPr lang="en-US" smtClean="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es-ES_tradnl" smtClean="0"/>
              <a:t>Clic para editar título</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2/10/2014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E4AAA4-6363-4581-962D-1ACCC2D600C5}" type="slidenum">
              <a:rPr lang="en-US" smtClean="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s-ES_tradnl" smtClean="0"/>
              <a:t>Clic para editar título</a:t>
            </a:r>
            <a:endParaRPr/>
          </a:p>
        </p:txBody>
      </p:sp>
      <p:sp>
        <p:nvSpPr>
          <p:cNvPr id="3" name="Content Placeholder 2"/>
          <p:cNvSpPr>
            <a:spLocks noGrp="1"/>
          </p:cNvSpPr>
          <p:nvPr>
            <p:ph idx="1"/>
          </p:nvPr>
        </p:nvSpPr>
        <p:spPr/>
        <p:txBody>
          <a:bodyPr/>
          <a:lstStyle>
            <a:lvl5pPr>
              <a:defRPr/>
            </a:lvl5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2/10/2014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E4AAA4-6363-4581-962D-1ACCC2D600C5}" type="slidenum">
              <a:rPr lang="en-US" smtClean="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es-ES_tradnl" smtClean="0"/>
              <a:t>Clic para editar título</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Date Placeholder 3"/>
          <p:cNvSpPr>
            <a:spLocks noGrp="1"/>
          </p:cNvSpPr>
          <p:nvPr>
            <p:ph type="dt" sz="half" idx="10"/>
          </p:nvPr>
        </p:nvSpPr>
        <p:spPr/>
        <p:txBody>
          <a:bodyPr/>
          <a:lstStyle/>
          <a:p>
            <a:fld id="{D140825E-4A15-4D39-8176-1F07E904CB30}" type="datetimeFigureOut">
              <a:rPr lang="en-US" smtClean="0"/>
              <a:t>2/10/2014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E4AAA4-6363-4581-962D-1ACCC2D600C5}" type="slidenum">
              <a:rPr lang="en-US" smtClean="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s-ES_tradnl" smtClean="0"/>
              <a:t>Clic para editar título</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2/10/2014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E4AAA4-6363-4581-962D-1ACCC2D600C5}" type="slidenum">
              <a:rPr lang="en-US" smtClean="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es-ES_tradnl" smtClean="0"/>
              <a:t>Clic para editar título</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7" name="Date Placeholder 6"/>
          <p:cNvSpPr>
            <a:spLocks noGrp="1"/>
          </p:cNvSpPr>
          <p:nvPr>
            <p:ph type="dt" sz="half" idx="10"/>
          </p:nvPr>
        </p:nvSpPr>
        <p:spPr/>
        <p:txBody>
          <a:bodyPr/>
          <a:lstStyle/>
          <a:p>
            <a:fld id="{D140825E-4A15-4D39-8176-1F07E904CB30}" type="datetimeFigureOut">
              <a:rPr lang="en-US" smtClean="0"/>
              <a:t>2/10/2014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3E4AAA4-6363-4581-962D-1ACCC2D600C5}" type="slidenum">
              <a:rPr lang="en-US" smtClean="0"/>
              <a:t>‹Nº›</a:t>
            </a:fld>
            <a:endParaRPr lang="en-US" dirty="0"/>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objetos, superior e inferior">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s-ES_tradnl" smtClean="0"/>
              <a:t>Clic para editar título</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2/10/2014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E4AAA4-6363-4581-962D-1ACCC2D600C5}" type="slidenum">
              <a:rPr lang="en-US" smtClean="0"/>
              <a:t>‹Nº›</a:t>
            </a:fld>
            <a:endParaRPr lang="en-US" dirty="0"/>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objetos">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s-ES_tradnl" smtClean="0"/>
              <a:t>Clic para editar título</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2/10/2014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E4AAA4-6363-4581-962D-1ACCC2D600C5}" type="slidenum">
              <a:rPr lang="en-US" smtClean="0"/>
              <a:t>‹Nº›</a:t>
            </a:fld>
            <a:endParaRPr lang="en-US" dirty="0"/>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objetos">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s-ES_tradnl" smtClean="0"/>
              <a:t>Clic para editar título</a:t>
            </a:r>
            <a:endParaRPr/>
          </a:p>
        </p:txBody>
      </p:sp>
      <p:sp>
        <p:nvSpPr>
          <p:cNvPr id="5" name="Date Placeholder 4"/>
          <p:cNvSpPr>
            <a:spLocks noGrp="1"/>
          </p:cNvSpPr>
          <p:nvPr>
            <p:ph type="dt" sz="half" idx="10"/>
          </p:nvPr>
        </p:nvSpPr>
        <p:spPr/>
        <p:txBody>
          <a:bodyPr/>
          <a:lstStyle/>
          <a:p>
            <a:fld id="{D140825E-4A15-4D39-8176-1F07E904CB30}" type="datetimeFigureOut">
              <a:rPr lang="en-US" smtClean="0"/>
              <a:t>2/10/2014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E4AAA4-6363-4581-962D-1ACCC2D600C5}" type="slidenum">
              <a:rPr lang="en-US" smtClean="0"/>
              <a:t>‹Nº›</a:t>
            </a:fld>
            <a:endParaRPr lang="en-US" dirty="0"/>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s-ES_tradnl" smtClean="0"/>
              <a:t>Clic para editar título</a:t>
            </a:r>
            <a:endParaRPr/>
          </a:p>
        </p:txBody>
      </p:sp>
      <p:sp>
        <p:nvSpPr>
          <p:cNvPr id="3" name="Date Placeholder 2"/>
          <p:cNvSpPr>
            <a:spLocks noGrp="1"/>
          </p:cNvSpPr>
          <p:nvPr>
            <p:ph type="dt" sz="half" idx="10"/>
          </p:nvPr>
        </p:nvSpPr>
        <p:spPr/>
        <p:txBody>
          <a:bodyPr/>
          <a:lstStyle/>
          <a:p>
            <a:fld id="{D140825E-4A15-4D39-8176-1F07E904CB30}" type="datetimeFigureOut">
              <a:rPr lang="en-US" smtClean="0"/>
              <a:t>2/10/2014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3E4AAA4-6363-4581-962D-1ACCC2D600C5}" type="slidenum">
              <a:rPr lang="en-US" smtClean="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es-ES_tradnl" smtClean="0"/>
              <a:t>Clic para editar título</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dirty="0"/>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D140825E-4A15-4D39-8176-1F07E904CB30}" type="datetimeFigureOut">
              <a:rPr lang="en-US" smtClean="0"/>
              <a:t>2/10/2014</a:t>
            </a:fld>
            <a:endParaRPr lang="en-US" dirty="0"/>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93E4AAA4-6363-4581-962D-1ACCC2D600C5}" type="slidenum">
              <a:rPr lang="en-US" smtClean="0"/>
              <a:t>‹Nº›</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1.gif"/><Relationship Id="rId4" Type="http://schemas.openxmlformats.org/officeDocument/2006/relationships/image" Target="../media/image10.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250830" y="339648"/>
            <a:ext cx="6382713" cy="3107119"/>
          </a:xfrm>
        </p:spPr>
        <p:txBody>
          <a:bodyPr anchor="t"/>
          <a:lstStyle/>
          <a:p>
            <a:pPr>
              <a:lnSpc>
                <a:spcPct val="120000"/>
              </a:lnSpc>
            </a:pPr>
            <a:r>
              <a:rPr lang="es-ES" sz="2700" b="1" dirty="0" smtClean="0">
                <a:solidFill>
                  <a:schemeClr val="accent2">
                    <a:lumMod val="40000"/>
                    <a:lumOff val="60000"/>
                  </a:schemeClr>
                </a:solidFill>
                <a:latin typeface="Cambria" pitchFamily="18" charset="0"/>
                <a:cs typeface="Trajan Pro"/>
              </a:rPr>
              <a:t>Universidad Autónoma del Estado de Hidalgo</a:t>
            </a:r>
            <a:r>
              <a:rPr lang="es-ES" sz="2700" dirty="0" smtClean="0">
                <a:solidFill>
                  <a:srgbClr val="BFBFBF"/>
                </a:solidFill>
                <a:latin typeface="Cambria" pitchFamily="18" charset="0"/>
                <a:cs typeface="Trajan Pro"/>
              </a:rPr>
              <a:t/>
            </a:r>
            <a:br>
              <a:rPr lang="es-ES" sz="2700" dirty="0" smtClean="0">
                <a:solidFill>
                  <a:srgbClr val="BFBFBF"/>
                </a:solidFill>
                <a:latin typeface="Cambria" pitchFamily="18" charset="0"/>
                <a:cs typeface="Trajan Pro"/>
              </a:rPr>
            </a:br>
            <a:r>
              <a:rPr lang="es-ES" sz="2700" dirty="0" smtClean="0">
                <a:latin typeface="Cambria" pitchFamily="18" charset="0"/>
                <a:cs typeface="Trajan Pro"/>
              </a:rPr>
              <a:t>Instituto de Ciencias </a:t>
            </a:r>
            <a:br>
              <a:rPr lang="es-ES" sz="2700" dirty="0" smtClean="0">
                <a:latin typeface="Cambria" pitchFamily="18" charset="0"/>
                <a:cs typeface="Trajan Pro"/>
              </a:rPr>
            </a:br>
            <a:r>
              <a:rPr lang="es-ES" sz="2700" dirty="0" smtClean="0">
                <a:latin typeface="Cambria" pitchFamily="18" charset="0"/>
                <a:cs typeface="Trajan Pro"/>
              </a:rPr>
              <a:t>Básicas e Ingeniería</a:t>
            </a:r>
            <a:br>
              <a:rPr lang="es-ES" sz="2700" dirty="0" smtClean="0">
                <a:latin typeface="Cambria" pitchFamily="18" charset="0"/>
                <a:cs typeface="Trajan Pro"/>
              </a:rPr>
            </a:br>
            <a:r>
              <a:rPr lang="es-ES" sz="2700" dirty="0" smtClean="0">
                <a:solidFill>
                  <a:srgbClr val="F1FBB1"/>
                </a:solidFill>
                <a:latin typeface="Cambria" pitchFamily="18" charset="0"/>
                <a:cs typeface="Trajan Pro"/>
              </a:rPr>
              <a:t>Área Académica de Computación y Electrónica</a:t>
            </a:r>
            <a:endParaRPr lang="es-ES" sz="2700" dirty="0">
              <a:solidFill>
                <a:srgbClr val="F1FBB1"/>
              </a:solidFill>
              <a:latin typeface="Cambria" pitchFamily="18" charset="0"/>
              <a:cs typeface="Trajan Pro"/>
            </a:endParaRPr>
          </a:p>
        </p:txBody>
      </p:sp>
      <p:sp>
        <p:nvSpPr>
          <p:cNvPr id="3" name="Subtítulo 2"/>
          <p:cNvSpPr>
            <a:spLocks noGrp="1"/>
          </p:cNvSpPr>
          <p:nvPr>
            <p:ph type="subTitle" idx="1"/>
          </p:nvPr>
        </p:nvSpPr>
        <p:spPr>
          <a:xfrm>
            <a:off x="1961439" y="3966882"/>
            <a:ext cx="6800723" cy="2575646"/>
          </a:xfrm>
        </p:spPr>
        <p:txBody>
          <a:bodyPr>
            <a:normAutofit/>
          </a:bodyPr>
          <a:lstStyle/>
          <a:p>
            <a:pPr algn="ctr"/>
            <a:r>
              <a:rPr lang="es-ES" sz="2300" dirty="0" smtClean="0">
                <a:latin typeface="Cambria" pitchFamily="18" charset="0"/>
              </a:rPr>
              <a:t>Licenciatura en Ciencias Computacionales</a:t>
            </a:r>
          </a:p>
          <a:p>
            <a:pPr algn="ctr"/>
            <a:endParaRPr lang="es-ES" sz="2300" dirty="0" smtClean="0">
              <a:solidFill>
                <a:schemeClr val="accent2">
                  <a:lumMod val="40000"/>
                  <a:lumOff val="60000"/>
                </a:schemeClr>
              </a:solidFill>
              <a:latin typeface="Cambria" pitchFamily="18" charset="0"/>
            </a:endParaRPr>
          </a:p>
          <a:p>
            <a:pPr algn="ctr"/>
            <a:r>
              <a:rPr lang="es-ES" sz="2300" dirty="0" smtClean="0">
                <a:solidFill>
                  <a:schemeClr val="accent2">
                    <a:lumMod val="40000"/>
                    <a:lumOff val="60000"/>
                  </a:schemeClr>
                </a:solidFill>
                <a:latin typeface="Cambria" pitchFamily="18" charset="0"/>
              </a:rPr>
              <a:t>Programación Orientada a Objetos</a:t>
            </a:r>
            <a:endParaRPr lang="es-ES" sz="2300" dirty="0">
              <a:solidFill>
                <a:schemeClr val="accent2">
                  <a:lumMod val="40000"/>
                  <a:lumOff val="60000"/>
                </a:schemeClr>
              </a:solidFill>
              <a:latin typeface="Cambria" pitchFamily="18" charset="0"/>
            </a:endParaRPr>
          </a:p>
          <a:p>
            <a:pPr algn="ctr"/>
            <a:endParaRPr lang="es-ES" sz="2300" dirty="0" smtClean="0">
              <a:solidFill>
                <a:schemeClr val="accent2">
                  <a:lumMod val="40000"/>
                  <a:lumOff val="60000"/>
                </a:schemeClr>
              </a:solidFill>
              <a:latin typeface="Cambria" pitchFamily="18" charset="0"/>
            </a:endParaRPr>
          </a:p>
          <a:p>
            <a:r>
              <a:rPr lang="es-ES" sz="2300" dirty="0" smtClean="0">
                <a:solidFill>
                  <a:schemeClr val="accent2">
                    <a:lumMod val="40000"/>
                    <a:lumOff val="60000"/>
                  </a:schemeClr>
                </a:solidFill>
                <a:latin typeface="Cambria" pitchFamily="18" charset="0"/>
              </a:rPr>
              <a:t>Docente: M. en C. Iliana Castillo Pérez</a:t>
            </a:r>
            <a:endParaRPr lang="es-ES" sz="2300" dirty="0">
              <a:solidFill>
                <a:schemeClr val="accent2">
                  <a:lumMod val="40000"/>
                  <a:lumOff val="60000"/>
                </a:schemeClr>
              </a:solidFill>
              <a:latin typeface="Cambria" pitchFamily="18" charset="0"/>
            </a:endParaRPr>
          </a:p>
        </p:txBody>
      </p:sp>
      <p:pic>
        <p:nvPicPr>
          <p:cNvPr id="7" name="Imagen 6"/>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324238" y="339648"/>
            <a:ext cx="1676547" cy="2152727"/>
          </a:xfrm>
          <a:prstGeom prst="rect">
            <a:avLst/>
          </a:prstGeom>
        </p:spPr>
      </p:pic>
      <p:pic>
        <p:nvPicPr>
          <p:cNvPr id="8" name="Imagen 7" descr="icbi sin fondo.gif"/>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385858" y="2674576"/>
            <a:ext cx="1575582" cy="1544382"/>
          </a:xfrm>
          <a:prstGeom prst="rect">
            <a:avLst/>
          </a:prstGeom>
        </p:spPr>
      </p:pic>
      <p:pic>
        <p:nvPicPr>
          <p:cNvPr id="6" name="5 Imagen"/>
          <p:cNvPicPr/>
          <p:nvPr/>
        </p:nvPicPr>
        <p:blipFill>
          <a:blip r:embed="rId5" cstate="email">
            <a:extLst>
              <a:ext uri="{28A0092B-C50C-407E-A947-70E740481C1C}">
                <a14:useLocalDpi xmlns:a14="http://schemas.microsoft.com/office/drawing/2010/main" val="0"/>
              </a:ext>
            </a:extLst>
          </a:blip>
          <a:stretch>
            <a:fillRect/>
          </a:stretch>
        </p:blipFill>
        <p:spPr bwMode="auto">
          <a:xfrm>
            <a:off x="476698" y="4767943"/>
            <a:ext cx="1403581" cy="1071154"/>
          </a:xfrm>
          <a:prstGeom prst="rect">
            <a:avLst/>
          </a:prstGeom>
          <a:solidFill>
            <a:srgbClr val="FFFFFF">
              <a:alpha val="0"/>
            </a:srgbClr>
          </a:solidFill>
          <a:ln>
            <a:noFill/>
          </a:ln>
        </p:spPr>
      </p:pic>
    </p:spTree>
    <p:extLst>
      <p:ext uri="{BB962C8B-B14F-4D97-AF65-F5344CB8AC3E}">
        <p14:creationId xmlns:p14="http://schemas.microsoft.com/office/powerpoint/2010/main" val="35747807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68489" y="518613"/>
            <a:ext cx="7260609" cy="584775"/>
          </a:xfrm>
          <a:prstGeom prst="rect">
            <a:avLst/>
          </a:prstGeom>
          <a:noFill/>
        </p:spPr>
        <p:txBody>
          <a:bodyPr wrap="square" rtlCol="0">
            <a:spAutoFit/>
          </a:bodyPr>
          <a:lstStyle/>
          <a:p>
            <a:r>
              <a:rPr lang="es-ES" sz="3200" dirty="0" smtClean="0">
                <a:solidFill>
                  <a:schemeClr val="accent3">
                    <a:lumMod val="60000"/>
                    <a:lumOff val="40000"/>
                  </a:schemeClr>
                </a:solidFill>
                <a:latin typeface="Cambria" pitchFamily="18" charset="0"/>
              </a:rPr>
              <a:t>Secciones de una clase</a:t>
            </a:r>
            <a:endParaRPr lang="es-MX" sz="3200" dirty="0">
              <a:solidFill>
                <a:schemeClr val="accent3">
                  <a:lumMod val="60000"/>
                  <a:lumOff val="40000"/>
                </a:schemeClr>
              </a:solidFill>
              <a:latin typeface="Cambria" pitchFamily="18" charset="0"/>
            </a:endParaRPr>
          </a:p>
        </p:txBody>
      </p:sp>
      <p:sp>
        <p:nvSpPr>
          <p:cNvPr id="3" name="2 CuadroTexto"/>
          <p:cNvSpPr txBox="1"/>
          <p:nvPr/>
        </p:nvSpPr>
        <p:spPr>
          <a:xfrm>
            <a:off x="395783" y="1362916"/>
            <a:ext cx="8202304" cy="4955203"/>
          </a:xfrm>
          <a:prstGeom prst="rect">
            <a:avLst/>
          </a:prstGeom>
          <a:noFill/>
        </p:spPr>
        <p:txBody>
          <a:bodyPr wrap="square" rtlCol="0">
            <a:spAutoFit/>
          </a:bodyPr>
          <a:lstStyle/>
          <a:p>
            <a:pPr algn="just">
              <a:spcAft>
                <a:spcPts val="1200"/>
              </a:spcAft>
            </a:pPr>
            <a:r>
              <a:rPr lang="es-MX" sz="2400" dirty="0">
                <a:latin typeface="Cambria" pitchFamily="18" charset="0"/>
              </a:rPr>
              <a:t>Las clases de C++ proporcionan 3 niveles de </a:t>
            </a:r>
            <a:r>
              <a:rPr lang="es-MX" sz="2400" dirty="0" smtClean="0">
                <a:latin typeface="Cambria" pitchFamily="18" charset="0"/>
              </a:rPr>
              <a:t>visibilidad [1], </a:t>
            </a:r>
            <a:r>
              <a:rPr lang="es-MX" sz="2400" dirty="0">
                <a:latin typeface="Cambria" pitchFamily="18" charset="0"/>
              </a:rPr>
              <a:t>para los diversos miembros (datos miembro y funciones miembro</a:t>
            </a:r>
            <a:r>
              <a:rPr lang="es-MX" sz="2400" dirty="0" smtClean="0">
                <a:latin typeface="Cambria" pitchFamily="18" charset="0"/>
              </a:rPr>
              <a:t>):</a:t>
            </a:r>
          </a:p>
          <a:p>
            <a:pPr marL="342900" indent="-342900" algn="just">
              <a:spcAft>
                <a:spcPts val="1200"/>
              </a:spcAft>
              <a:buFont typeface="Arial" pitchFamily="34" charset="0"/>
              <a:buChar char="•"/>
            </a:pPr>
            <a:r>
              <a:rPr lang="es-ES" sz="2000" i="1" dirty="0" smtClean="0">
                <a:solidFill>
                  <a:schemeClr val="accent2">
                    <a:lumMod val="60000"/>
                    <a:lumOff val="40000"/>
                  </a:schemeClr>
                </a:solidFill>
                <a:latin typeface="Cambria" pitchFamily="18" charset="0"/>
              </a:rPr>
              <a:t>Sección privada</a:t>
            </a:r>
          </a:p>
          <a:p>
            <a:pPr marL="342900" indent="-342900" algn="just">
              <a:spcAft>
                <a:spcPts val="1200"/>
              </a:spcAft>
              <a:buFont typeface="Arial" pitchFamily="34" charset="0"/>
              <a:buChar char="•"/>
            </a:pPr>
            <a:r>
              <a:rPr lang="es-ES" sz="2000" i="1" dirty="0" smtClean="0">
                <a:solidFill>
                  <a:schemeClr val="accent2">
                    <a:lumMod val="60000"/>
                    <a:lumOff val="40000"/>
                  </a:schemeClr>
                </a:solidFill>
                <a:latin typeface="Cambria" pitchFamily="18" charset="0"/>
              </a:rPr>
              <a:t>Sección protegida</a:t>
            </a:r>
          </a:p>
          <a:p>
            <a:pPr marL="342900" indent="-342900" algn="just">
              <a:spcAft>
                <a:spcPts val="1200"/>
              </a:spcAft>
              <a:buFont typeface="Arial" pitchFamily="34" charset="0"/>
              <a:buChar char="•"/>
            </a:pPr>
            <a:r>
              <a:rPr lang="es-ES" sz="2000" i="1" dirty="0" smtClean="0">
                <a:solidFill>
                  <a:schemeClr val="accent2">
                    <a:lumMod val="60000"/>
                    <a:lumOff val="40000"/>
                  </a:schemeClr>
                </a:solidFill>
                <a:latin typeface="Cambria" pitchFamily="18" charset="0"/>
              </a:rPr>
              <a:t>Sección pública</a:t>
            </a:r>
            <a:endParaRPr lang="es-MX" sz="2000" i="1" dirty="0" smtClean="0">
              <a:solidFill>
                <a:schemeClr val="accent2">
                  <a:lumMod val="60000"/>
                  <a:lumOff val="40000"/>
                </a:schemeClr>
              </a:solidFill>
              <a:latin typeface="Cambria" pitchFamily="18" charset="0"/>
            </a:endParaRPr>
          </a:p>
          <a:p>
            <a:endParaRPr lang="es-MX" sz="2400" dirty="0" smtClean="0">
              <a:latin typeface="Cambria" pitchFamily="18" charset="0"/>
            </a:endParaRPr>
          </a:p>
          <a:p>
            <a:pPr algn="just"/>
            <a:r>
              <a:rPr lang="es-MX" sz="2400" dirty="0" smtClean="0">
                <a:latin typeface="Cambria" pitchFamily="18" charset="0"/>
              </a:rPr>
              <a:t>En </a:t>
            </a:r>
            <a:r>
              <a:rPr lang="es-MX" sz="2400" dirty="0">
                <a:latin typeface="Cambria" pitchFamily="18" charset="0"/>
              </a:rPr>
              <a:t>la sección</a:t>
            </a:r>
            <a:r>
              <a:rPr lang="es-MX" sz="2400" b="1" i="1" dirty="0">
                <a:solidFill>
                  <a:srgbClr val="FFFF00"/>
                </a:solidFill>
                <a:latin typeface="Cambria" pitchFamily="18" charset="0"/>
              </a:rPr>
              <a:t> privada</a:t>
            </a:r>
            <a:r>
              <a:rPr lang="es-MX" sz="2400" dirty="0">
                <a:latin typeface="Cambria" pitchFamily="18" charset="0"/>
              </a:rPr>
              <a:t> sólo las funciones miembro de la clase pueden accesar los miembros privados, las clases descendientes tienen negado el acceso a los miembros privados de sus clases base.</a:t>
            </a:r>
          </a:p>
          <a:p>
            <a:r>
              <a:rPr lang="es-MX" sz="2400" dirty="0"/>
              <a:t> </a:t>
            </a:r>
          </a:p>
        </p:txBody>
      </p:sp>
      <p:sp>
        <p:nvSpPr>
          <p:cNvPr id="4" name="Subtítulo 2"/>
          <p:cNvSpPr txBox="1">
            <a:spLocks/>
          </p:cNvSpPr>
          <p:nvPr/>
        </p:nvSpPr>
        <p:spPr>
          <a:xfrm>
            <a:off x="4694590" y="6665099"/>
            <a:ext cx="3938953" cy="192901"/>
          </a:xfrm>
          <a:prstGeom prst="rect">
            <a:avLst/>
          </a:prstGeom>
        </p:spPr>
        <p:txBody>
          <a:bodyPr>
            <a:normAutofit fontScale="77500" lnSpcReduction="20000"/>
          </a:bodyPr>
          <a:lst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a:lstStyle>
          <a:p>
            <a:pPr marL="0" indent="0" algn="r">
              <a:buNone/>
            </a:pPr>
            <a:r>
              <a:rPr lang="es-ES" sz="1000" smtClean="0">
                <a:solidFill>
                  <a:schemeClr val="tx1"/>
                </a:solidFill>
                <a:latin typeface="Trajan Pro"/>
                <a:cs typeface="Trajan Pro"/>
              </a:rPr>
              <a:t>Área Académica de Computación y Electrónica</a:t>
            </a:r>
            <a:endParaRPr lang="es-ES" sz="1000" dirty="0">
              <a:solidFill>
                <a:schemeClr val="tx1"/>
              </a:solidFill>
              <a:latin typeface="Trajan Pro"/>
              <a:cs typeface="Trajan Pro"/>
            </a:endParaRPr>
          </a:p>
        </p:txBody>
      </p:sp>
    </p:spTree>
    <p:extLst>
      <p:ext uri="{BB962C8B-B14F-4D97-AF65-F5344CB8AC3E}">
        <p14:creationId xmlns:p14="http://schemas.microsoft.com/office/powerpoint/2010/main" val="93337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82135" y="439984"/>
            <a:ext cx="8434318" cy="2462213"/>
          </a:xfrm>
          <a:prstGeom prst="rect">
            <a:avLst/>
          </a:prstGeom>
        </p:spPr>
        <p:txBody>
          <a:bodyPr wrap="square">
            <a:spAutoFit/>
          </a:bodyPr>
          <a:lstStyle/>
          <a:p>
            <a:pPr algn="just"/>
            <a:r>
              <a:rPr lang="es-MX" sz="2400" dirty="0">
                <a:latin typeface="Cambria" pitchFamily="18" charset="0"/>
              </a:rPr>
              <a:t>En la sección</a:t>
            </a:r>
            <a:r>
              <a:rPr lang="es-MX" sz="2400" b="1" i="1" dirty="0">
                <a:solidFill>
                  <a:srgbClr val="FFFF00"/>
                </a:solidFill>
                <a:latin typeface="Cambria" pitchFamily="18" charset="0"/>
              </a:rPr>
              <a:t> protegida</a:t>
            </a:r>
            <a:r>
              <a:rPr lang="es-MX" sz="2400" dirty="0">
                <a:latin typeface="Cambria" pitchFamily="18" charset="0"/>
              </a:rPr>
              <a:t>, sólo las funciones miembro de la clase y de sus clases descendientes pueden accesar a los miembros</a:t>
            </a:r>
            <a:r>
              <a:rPr lang="es-MX" sz="2400" dirty="0" smtClean="0">
                <a:latin typeface="Cambria" pitchFamily="18" charset="0"/>
              </a:rPr>
              <a:t>.</a:t>
            </a:r>
            <a:r>
              <a:rPr lang="es-MX" sz="2400" dirty="0">
                <a:latin typeface="Cambria" pitchFamily="18" charset="0"/>
              </a:rPr>
              <a:t> </a:t>
            </a:r>
            <a:endParaRPr lang="es-MX" sz="2400" dirty="0" smtClean="0">
              <a:latin typeface="Cambria" pitchFamily="18" charset="0"/>
            </a:endParaRPr>
          </a:p>
          <a:p>
            <a:pPr algn="just"/>
            <a:endParaRPr lang="es-MX" sz="1000" dirty="0">
              <a:latin typeface="Cambria" pitchFamily="18" charset="0"/>
            </a:endParaRPr>
          </a:p>
          <a:p>
            <a:pPr algn="just"/>
            <a:r>
              <a:rPr lang="es-MX" sz="2400" dirty="0">
                <a:latin typeface="Cambria" pitchFamily="18" charset="0"/>
              </a:rPr>
              <a:t>La sección</a:t>
            </a:r>
            <a:r>
              <a:rPr lang="es-MX" sz="2400" b="1" i="1" dirty="0">
                <a:solidFill>
                  <a:srgbClr val="FFFF00"/>
                </a:solidFill>
                <a:latin typeface="Cambria" pitchFamily="18" charset="0"/>
              </a:rPr>
              <a:t> </a:t>
            </a:r>
            <a:r>
              <a:rPr lang="es-MX" sz="2400" b="1" i="1" dirty="0" smtClean="0">
                <a:solidFill>
                  <a:srgbClr val="FFFF00"/>
                </a:solidFill>
                <a:latin typeface="Cambria" pitchFamily="18" charset="0"/>
              </a:rPr>
              <a:t>pública</a:t>
            </a:r>
            <a:r>
              <a:rPr lang="es-MX" sz="2400" dirty="0" smtClean="0">
                <a:latin typeface="Cambria" pitchFamily="18" charset="0"/>
              </a:rPr>
              <a:t> </a:t>
            </a:r>
            <a:r>
              <a:rPr lang="es-MX" sz="2400" dirty="0">
                <a:latin typeface="Cambria" pitchFamily="18" charset="0"/>
              </a:rPr>
              <a:t>especifica miembros que son visibles a las funciones miembro de la clase, las instancias de la clase, las funciones miembro de las clases descendientes y casi a cualquiera que pueda estar interesado.</a:t>
            </a:r>
          </a:p>
        </p:txBody>
      </p:sp>
      <p:grpSp>
        <p:nvGrpSpPr>
          <p:cNvPr id="3" name="2 Grupo"/>
          <p:cNvGrpSpPr/>
          <p:nvPr/>
        </p:nvGrpSpPr>
        <p:grpSpPr>
          <a:xfrm>
            <a:off x="1112293" y="3136612"/>
            <a:ext cx="5670648" cy="3059466"/>
            <a:chOff x="880277" y="3395924"/>
            <a:chExt cx="5670648" cy="3059466"/>
          </a:xfrm>
        </p:grpSpPr>
        <p:sp>
          <p:nvSpPr>
            <p:cNvPr id="11" name="10 Elipse"/>
            <p:cNvSpPr/>
            <p:nvPr/>
          </p:nvSpPr>
          <p:spPr>
            <a:xfrm>
              <a:off x="2988859" y="3862314"/>
              <a:ext cx="3029803" cy="18288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dirty="0">
                <a:latin typeface="Cambria" pitchFamily="18" charset="0"/>
              </a:endParaRPr>
            </a:p>
          </p:txBody>
        </p:sp>
        <p:sp>
          <p:nvSpPr>
            <p:cNvPr id="5" name="4 Elipse"/>
            <p:cNvSpPr/>
            <p:nvPr/>
          </p:nvSpPr>
          <p:spPr>
            <a:xfrm>
              <a:off x="2428164" y="3737964"/>
              <a:ext cx="4122761" cy="2717426"/>
            </a:xfrm>
            <a:prstGeom prst="ellipse">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dirty="0">
                <a:latin typeface="Cambria" pitchFamily="18" charset="0"/>
              </a:endParaRPr>
            </a:p>
          </p:txBody>
        </p:sp>
        <p:sp>
          <p:nvSpPr>
            <p:cNvPr id="6" name="5 Elipse"/>
            <p:cNvSpPr/>
            <p:nvPr/>
          </p:nvSpPr>
          <p:spPr>
            <a:xfrm>
              <a:off x="3057661" y="4320770"/>
              <a:ext cx="3070184" cy="1611029"/>
            </a:xfrm>
            <a:prstGeom prst="ellipse">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dirty="0">
                <a:latin typeface="Cambria" pitchFamily="18" charset="0"/>
              </a:endParaRPr>
            </a:p>
          </p:txBody>
        </p:sp>
        <p:sp>
          <p:nvSpPr>
            <p:cNvPr id="7" name="6 CuadroTexto"/>
            <p:cNvSpPr txBox="1"/>
            <p:nvPr/>
          </p:nvSpPr>
          <p:spPr>
            <a:xfrm>
              <a:off x="2698564" y="5808131"/>
              <a:ext cx="1588825" cy="338554"/>
            </a:xfrm>
            <a:prstGeom prst="rect">
              <a:avLst/>
            </a:prstGeom>
            <a:noFill/>
          </p:spPr>
          <p:txBody>
            <a:bodyPr wrap="square" rtlCol="0">
              <a:spAutoFit/>
            </a:bodyPr>
            <a:lstStyle/>
            <a:p>
              <a:pPr algn="ctr"/>
              <a:r>
                <a:rPr lang="es-ES" sz="1600" dirty="0" smtClean="0">
                  <a:latin typeface="Cambria" pitchFamily="18" charset="0"/>
                </a:rPr>
                <a:t>Método1( )</a:t>
              </a:r>
              <a:endParaRPr lang="es-MX" sz="1600" dirty="0">
                <a:latin typeface="Cambria" pitchFamily="18" charset="0"/>
              </a:endParaRPr>
            </a:p>
          </p:txBody>
        </p:sp>
        <p:grpSp>
          <p:nvGrpSpPr>
            <p:cNvPr id="24" name="23 Grupo"/>
            <p:cNvGrpSpPr/>
            <p:nvPr/>
          </p:nvGrpSpPr>
          <p:grpSpPr>
            <a:xfrm>
              <a:off x="880277" y="5007282"/>
              <a:ext cx="1547887" cy="429905"/>
              <a:chOff x="880277" y="5075522"/>
              <a:chExt cx="1547887" cy="429905"/>
            </a:xfrm>
          </p:grpSpPr>
          <p:cxnSp>
            <p:nvCxnSpPr>
              <p:cNvPr id="8" name="7 Conector recto de flecha"/>
              <p:cNvCxnSpPr/>
              <p:nvPr/>
            </p:nvCxnSpPr>
            <p:spPr>
              <a:xfrm>
                <a:off x="1289713" y="5075522"/>
                <a:ext cx="1138451" cy="0"/>
              </a:xfrm>
              <a:prstGeom prst="straightConnector1">
                <a:avLst/>
              </a:prstGeom>
              <a:ln>
                <a:solidFill>
                  <a:schemeClr val="bg1"/>
                </a:solidFill>
                <a:tailEnd type="arrow"/>
              </a:ln>
            </p:spPr>
            <p:style>
              <a:lnRef idx="2">
                <a:schemeClr val="accent1"/>
              </a:lnRef>
              <a:fillRef idx="0">
                <a:schemeClr val="accent1"/>
              </a:fillRef>
              <a:effectRef idx="1">
                <a:schemeClr val="accent1"/>
              </a:effectRef>
              <a:fontRef idx="minor">
                <a:schemeClr val="tx1"/>
              </a:fontRef>
            </p:style>
          </p:cxnSp>
          <p:cxnSp>
            <p:nvCxnSpPr>
              <p:cNvPr id="9" name="8 Conector recto de flecha"/>
              <p:cNvCxnSpPr/>
              <p:nvPr/>
            </p:nvCxnSpPr>
            <p:spPr>
              <a:xfrm flipH="1">
                <a:off x="1289713" y="5505427"/>
                <a:ext cx="1138451" cy="0"/>
              </a:xfrm>
              <a:prstGeom prst="straightConnector1">
                <a:avLst/>
              </a:prstGeom>
              <a:ln>
                <a:solidFill>
                  <a:schemeClr val="bg1"/>
                </a:solidFill>
                <a:tailEnd type="arrow"/>
              </a:ln>
            </p:spPr>
            <p:style>
              <a:lnRef idx="2">
                <a:schemeClr val="accent1"/>
              </a:lnRef>
              <a:fillRef idx="0">
                <a:schemeClr val="accent1"/>
              </a:fillRef>
              <a:effectRef idx="1">
                <a:schemeClr val="accent1"/>
              </a:effectRef>
              <a:fontRef idx="minor">
                <a:schemeClr val="tx1"/>
              </a:fontRef>
            </p:style>
          </p:cxnSp>
          <p:sp>
            <p:nvSpPr>
              <p:cNvPr id="10" name="9 CuadroTexto"/>
              <p:cNvSpPr txBox="1"/>
              <p:nvPr/>
            </p:nvSpPr>
            <p:spPr>
              <a:xfrm>
                <a:off x="880277" y="5130114"/>
                <a:ext cx="1241947" cy="338554"/>
              </a:xfrm>
              <a:prstGeom prst="rect">
                <a:avLst/>
              </a:prstGeom>
              <a:noFill/>
            </p:spPr>
            <p:txBody>
              <a:bodyPr wrap="square" rtlCol="0">
                <a:spAutoFit/>
              </a:bodyPr>
              <a:lstStyle/>
              <a:p>
                <a:r>
                  <a:rPr lang="es-ES" sz="1600" dirty="0" smtClean="0">
                    <a:latin typeface="Cambria" pitchFamily="18" charset="0"/>
                  </a:rPr>
                  <a:t>mensajes</a:t>
                </a:r>
                <a:endParaRPr lang="es-MX" sz="1600" dirty="0">
                  <a:latin typeface="Cambria" pitchFamily="18" charset="0"/>
                </a:endParaRPr>
              </a:p>
            </p:txBody>
          </p:sp>
        </p:grpSp>
        <p:sp>
          <p:nvSpPr>
            <p:cNvPr id="12" name="11 CuadroTexto"/>
            <p:cNvSpPr txBox="1"/>
            <p:nvPr/>
          </p:nvSpPr>
          <p:spPr>
            <a:xfrm>
              <a:off x="2794099" y="4074270"/>
              <a:ext cx="1588825" cy="338554"/>
            </a:xfrm>
            <a:prstGeom prst="rect">
              <a:avLst/>
            </a:prstGeom>
            <a:noFill/>
          </p:spPr>
          <p:txBody>
            <a:bodyPr wrap="square" rtlCol="0">
              <a:spAutoFit/>
            </a:bodyPr>
            <a:lstStyle/>
            <a:p>
              <a:pPr algn="ctr"/>
              <a:r>
                <a:rPr lang="es-ES" sz="1600" dirty="0" smtClean="0">
                  <a:latin typeface="Cambria" pitchFamily="18" charset="0"/>
                </a:rPr>
                <a:t>Constructor( )</a:t>
              </a:r>
              <a:endParaRPr lang="es-MX" sz="1600" dirty="0">
                <a:latin typeface="Cambria" pitchFamily="18" charset="0"/>
              </a:endParaRPr>
            </a:p>
          </p:txBody>
        </p:sp>
        <p:sp>
          <p:nvSpPr>
            <p:cNvPr id="13" name="12 CuadroTexto"/>
            <p:cNvSpPr txBox="1"/>
            <p:nvPr/>
          </p:nvSpPr>
          <p:spPr>
            <a:xfrm>
              <a:off x="4585647" y="4073586"/>
              <a:ext cx="1588825" cy="338554"/>
            </a:xfrm>
            <a:prstGeom prst="rect">
              <a:avLst/>
            </a:prstGeom>
            <a:noFill/>
          </p:spPr>
          <p:txBody>
            <a:bodyPr wrap="square" rtlCol="0">
              <a:spAutoFit/>
            </a:bodyPr>
            <a:lstStyle/>
            <a:p>
              <a:pPr algn="ctr"/>
              <a:r>
                <a:rPr lang="es-ES" sz="1600" dirty="0" smtClean="0">
                  <a:latin typeface="Cambria" pitchFamily="18" charset="0"/>
                </a:rPr>
                <a:t>destructor( )</a:t>
              </a:r>
              <a:endParaRPr lang="es-MX" sz="1600" dirty="0">
                <a:latin typeface="Cambria" pitchFamily="18" charset="0"/>
              </a:endParaRPr>
            </a:p>
          </p:txBody>
        </p:sp>
        <p:sp>
          <p:nvSpPr>
            <p:cNvPr id="14" name="13 CuadroTexto"/>
            <p:cNvSpPr txBox="1"/>
            <p:nvPr/>
          </p:nvSpPr>
          <p:spPr>
            <a:xfrm>
              <a:off x="4216591" y="5981418"/>
              <a:ext cx="1588825" cy="338554"/>
            </a:xfrm>
            <a:prstGeom prst="rect">
              <a:avLst/>
            </a:prstGeom>
            <a:noFill/>
          </p:spPr>
          <p:txBody>
            <a:bodyPr wrap="square" rtlCol="0">
              <a:spAutoFit/>
            </a:bodyPr>
            <a:lstStyle/>
            <a:p>
              <a:pPr algn="ctr"/>
              <a:r>
                <a:rPr lang="es-ES" sz="1600" dirty="0" smtClean="0">
                  <a:latin typeface="Cambria" pitchFamily="18" charset="0"/>
                </a:rPr>
                <a:t>método2( )</a:t>
              </a:r>
              <a:endParaRPr lang="es-MX" sz="1600" dirty="0">
                <a:latin typeface="Cambria" pitchFamily="18" charset="0"/>
              </a:endParaRPr>
            </a:p>
          </p:txBody>
        </p:sp>
        <p:sp>
          <p:nvSpPr>
            <p:cNvPr id="16" name="15 CuadroTexto"/>
            <p:cNvSpPr txBox="1"/>
            <p:nvPr/>
          </p:nvSpPr>
          <p:spPr>
            <a:xfrm>
              <a:off x="3848951" y="3710666"/>
              <a:ext cx="1256444" cy="369332"/>
            </a:xfrm>
            <a:prstGeom prst="rect">
              <a:avLst/>
            </a:prstGeom>
            <a:noFill/>
            <a:ln>
              <a:noFill/>
            </a:ln>
          </p:spPr>
          <p:txBody>
            <a:bodyPr wrap="square" rtlCol="0">
              <a:spAutoFit/>
            </a:bodyPr>
            <a:lstStyle/>
            <a:p>
              <a:pPr algn="ctr"/>
              <a:r>
                <a:rPr lang="es-ES" b="1" i="1" dirty="0" smtClean="0">
                  <a:solidFill>
                    <a:schemeClr val="accent4">
                      <a:lumMod val="50000"/>
                    </a:schemeClr>
                  </a:solidFill>
                  <a:latin typeface="Cambria" pitchFamily="18" charset="0"/>
                  <a:ea typeface="Batang" pitchFamily="18" charset="-127"/>
                </a:rPr>
                <a:t>public</a:t>
              </a:r>
              <a:endParaRPr lang="es-MX" b="1" i="1" dirty="0">
                <a:solidFill>
                  <a:schemeClr val="accent4">
                    <a:lumMod val="50000"/>
                  </a:schemeClr>
                </a:solidFill>
                <a:latin typeface="Cambria" pitchFamily="18" charset="0"/>
                <a:ea typeface="Batang" pitchFamily="18" charset="-127"/>
              </a:endParaRPr>
            </a:p>
          </p:txBody>
        </p:sp>
        <p:sp>
          <p:nvSpPr>
            <p:cNvPr id="17" name="16 CuadroTexto"/>
            <p:cNvSpPr txBox="1"/>
            <p:nvPr/>
          </p:nvSpPr>
          <p:spPr>
            <a:xfrm>
              <a:off x="3930129" y="4327175"/>
              <a:ext cx="1256444" cy="369332"/>
            </a:xfrm>
            <a:prstGeom prst="rect">
              <a:avLst/>
            </a:prstGeom>
            <a:noFill/>
            <a:ln>
              <a:noFill/>
            </a:ln>
          </p:spPr>
          <p:txBody>
            <a:bodyPr wrap="square" rtlCol="0">
              <a:spAutoFit/>
            </a:bodyPr>
            <a:lstStyle/>
            <a:p>
              <a:pPr algn="ctr"/>
              <a:r>
                <a:rPr lang="es-ES" b="1" i="1" dirty="0">
                  <a:solidFill>
                    <a:schemeClr val="accent4">
                      <a:lumMod val="50000"/>
                    </a:schemeClr>
                  </a:solidFill>
                  <a:latin typeface="Cambria" pitchFamily="18" charset="0"/>
                  <a:ea typeface="Batang" pitchFamily="18" charset="-127"/>
                </a:rPr>
                <a:t>protected</a:t>
              </a:r>
              <a:endParaRPr lang="es-MX" b="1" i="1" dirty="0">
                <a:solidFill>
                  <a:schemeClr val="accent4">
                    <a:lumMod val="50000"/>
                  </a:schemeClr>
                </a:solidFill>
                <a:latin typeface="Cambria" pitchFamily="18" charset="0"/>
                <a:ea typeface="Batang" pitchFamily="18" charset="-127"/>
              </a:endParaRPr>
            </a:p>
          </p:txBody>
        </p:sp>
        <p:grpSp>
          <p:nvGrpSpPr>
            <p:cNvPr id="25" name="24 Grupo"/>
            <p:cNvGrpSpPr/>
            <p:nvPr/>
          </p:nvGrpSpPr>
          <p:grpSpPr>
            <a:xfrm>
              <a:off x="3671527" y="4709602"/>
              <a:ext cx="1721613" cy="736461"/>
              <a:chOff x="3671527" y="4777842"/>
              <a:chExt cx="1721613" cy="736461"/>
            </a:xfrm>
          </p:grpSpPr>
          <p:sp>
            <p:nvSpPr>
              <p:cNvPr id="15" name="14 Elipse"/>
              <p:cNvSpPr/>
              <p:nvPr/>
            </p:nvSpPr>
            <p:spPr>
              <a:xfrm>
                <a:off x="3794359" y="4815530"/>
                <a:ext cx="1596787" cy="698773"/>
              </a:xfrm>
              <a:prstGeom prst="ellipse">
                <a:avLst/>
              </a:prstGeom>
              <a:solidFill>
                <a:srgbClr val="FFFF6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dirty="0">
                  <a:latin typeface="Cambria" pitchFamily="18" charset="0"/>
                </a:endParaRPr>
              </a:p>
            </p:txBody>
          </p:sp>
          <p:sp>
            <p:nvSpPr>
              <p:cNvPr id="18" name="17 CuadroTexto"/>
              <p:cNvSpPr txBox="1"/>
              <p:nvPr/>
            </p:nvSpPr>
            <p:spPr>
              <a:xfrm>
                <a:off x="3943777" y="4777842"/>
                <a:ext cx="1256444" cy="369332"/>
              </a:xfrm>
              <a:prstGeom prst="rect">
                <a:avLst/>
              </a:prstGeom>
              <a:noFill/>
              <a:ln>
                <a:noFill/>
              </a:ln>
            </p:spPr>
            <p:txBody>
              <a:bodyPr wrap="square" rtlCol="0">
                <a:spAutoFit/>
              </a:bodyPr>
              <a:lstStyle/>
              <a:p>
                <a:pPr algn="ctr"/>
                <a:r>
                  <a:rPr lang="es-ES" b="1" i="1" dirty="0">
                    <a:solidFill>
                      <a:schemeClr val="accent4">
                        <a:lumMod val="50000"/>
                      </a:schemeClr>
                    </a:solidFill>
                    <a:latin typeface="Cambria" pitchFamily="18" charset="0"/>
                    <a:ea typeface="Batang" pitchFamily="18" charset="-127"/>
                  </a:rPr>
                  <a:t>private</a:t>
                </a:r>
                <a:endParaRPr lang="es-MX" b="1" i="1" dirty="0">
                  <a:solidFill>
                    <a:schemeClr val="accent4">
                      <a:lumMod val="50000"/>
                    </a:schemeClr>
                  </a:solidFill>
                  <a:latin typeface="Cambria" pitchFamily="18" charset="0"/>
                  <a:ea typeface="Batang" pitchFamily="18" charset="-127"/>
                </a:endParaRPr>
              </a:p>
            </p:txBody>
          </p:sp>
          <p:sp>
            <p:nvSpPr>
              <p:cNvPr id="19" name="18 CuadroTexto"/>
              <p:cNvSpPr txBox="1"/>
              <p:nvPr/>
            </p:nvSpPr>
            <p:spPr>
              <a:xfrm>
                <a:off x="3671527" y="5011028"/>
                <a:ext cx="1231141" cy="307777"/>
              </a:xfrm>
              <a:prstGeom prst="rect">
                <a:avLst/>
              </a:prstGeom>
              <a:noFill/>
            </p:spPr>
            <p:txBody>
              <a:bodyPr wrap="square" rtlCol="0">
                <a:spAutoFit/>
              </a:bodyPr>
              <a:lstStyle/>
              <a:p>
                <a:pPr algn="ctr"/>
                <a:r>
                  <a:rPr lang="es-ES" sz="1400" dirty="0" smtClean="0">
                    <a:latin typeface="Cambria" pitchFamily="18" charset="0"/>
                  </a:rPr>
                  <a:t>atributo1</a:t>
                </a:r>
                <a:endParaRPr lang="es-MX" sz="1400" dirty="0">
                  <a:latin typeface="Cambria" pitchFamily="18" charset="0"/>
                </a:endParaRPr>
              </a:p>
            </p:txBody>
          </p:sp>
          <p:sp>
            <p:nvSpPr>
              <p:cNvPr id="20" name="19 CuadroTexto"/>
              <p:cNvSpPr txBox="1"/>
              <p:nvPr/>
            </p:nvSpPr>
            <p:spPr>
              <a:xfrm>
                <a:off x="4161999" y="5176760"/>
                <a:ext cx="1231141" cy="307777"/>
              </a:xfrm>
              <a:prstGeom prst="rect">
                <a:avLst/>
              </a:prstGeom>
              <a:noFill/>
            </p:spPr>
            <p:txBody>
              <a:bodyPr wrap="square" rtlCol="0">
                <a:spAutoFit/>
              </a:bodyPr>
              <a:lstStyle/>
              <a:p>
                <a:pPr algn="ctr"/>
                <a:r>
                  <a:rPr lang="es-ES" sz="1400" dirty="0" smtClean="0">
                    <a:latin typeface="Cambria" pitchFamily="18" charset="0"/>
                  </a:rPr>
                  <a:t>atributo2</a:t>
                </a:r>
                <a:endParaRPr lang="es-MX" sz="1400" dirty="0">
                  <a:latin typeface="Cambria" pitchFamily="18" charset="0"/>
                </a:endParaRPr>
              </a:p>
            </p:txBody>
          </p:sp>
        </p:grpSp>
        <p:sp>
          <p:nvSpPr>
            <p:cNvPr id="21" name="20 CuadroTexto"/>
            <p:cNvSpPr txBox="1"/>
            <p:nvPr/>
          </p:nvSpPr>
          <p:spPr>
            <a:xfrm>
              <a:off x="3178788" y="5346766"/>
              <a:ext cx="1231141" cy="307777"/>
            </a:xfrm>
            <a:prstGeom prst="rect">
              <a:avLst/>
            </a:prstGeom>
            <a:noFill/>
          </p:spPr>
          <p:txBody>
            <a:bodyPr wrap="square" rtlCol="0">
              <a:spAutoFit/>
            </a:bodyPr>
            <a:lstStyle/>
            <a:p>
              <a:pPr algn="ctr"/>
              <a:r>
                <a:rPr lang="es-ES" sz="1400" dirty="0" smtClean="0">
                  <a:latin typeface="Cambria" pitchFamily="18" charset="0"/>
                </a:rPr>
                <a:t>atributoN</a:t>
              </a:r>
              <a:endParaRPr lang="es-MX" sz="1400" dirty="0">
                <a:latin typeface="Cambria" pitchFamily="18" charset="0"/>
              </a:endParaRPr>
            </a:p>
          </p:txBody>
        </p:sp>
        <p:sp>
          <p:nvSpPr>
            <p:cNvPr id="22" name="21 CuadroTexto"/>
            <p:cNvSpPr txBox="1"/>
            <p:nvPr/>
          </p:nvSpPr>
          <p:spPr>
            <a:xfrm>
              <a:off x="4419456" y="5403378"/>
              <a:ext cx="1588825" cy="338554"/>
            </a:xfrm>
            <a:prstGeom prst="rect">
              <a:avLst/>
            </a:prstGeom>
            <a:noFill/>
          </p:spPr>
          <p:txBody>
            <a:bodyPr wrap="square" rtlCol="0">
              <a:spAutoFit/>
            </a:bodyPr>
            <a:lstStyle/>
            <a:p>
              <a:pPr algn="ctr"/>
              <a:r>
                <a:rPr lang="es-ES" sz="1600" dirty="0" smtClean="0">
                  <a:latin typeface="Cambria" pitchFamily="18" charset="0"/>
                </a:rPr>
                <a:t>métodoN( )</a:t>
              </a:r>
              <a:endParaRPr lang="es-MX" sz="1600" dirty="0">
                <a:latin typeface="Cambria" pitchFamily="18" charset="0"/>
              </a:endParaRPr>
            </a:p>
          </p:txBody>
        </p:sp>
        <p:sp>
          <p:nvSpPr>
            <p:cNvPr id="23" name="22 CuadroTexto"/>
            <p:cNvSpPr txBox="1"/>
            <p:nvPr/>
          </p:nvSpPr>
          <p:spPr>
            <a:xfrm>
              <a:off x="3314417" y="3395924"/>
              <a:ext cx="2444940" cy="369332"/>
            </a:xfrm>
            <a:prstGeom prst="rect">
              <a:avLst/>
            </a:prstGeom>
            <a:noFill/>
          </p:spPr>
          <p:txBody>
            <a:bodyPr wrap="square" rtlCol="0">
              <a:spAutoFit/>
            </a:bodyPr>
            <a:lstStyle/>
            <a:p>
              <a:pPr algn="ctr"/>
              <a:r>
                <a:rPr lang="es-ES" dirty="0" smtClean="0">
                  <a:solidFill>
                    <a:srgbClr val="FFFF00"/>
                  </a:solidFill>
                  <a:latin typeface="Cambria" pitchFamily="18" charset="0"/>
                </a:rPr>
                <a:t>OBJETO = INSTANCIA</a:t>
              </a:r>
              <a:endParaRPr lang="es-MX" dirty="0">
                <a:solidFill>
                  <a:srgbClr val="FFFF00"/>
                </a:solidFill>
                <a:latin typeface="Cambria" pitchFamily="18" charset="0"/>
              </a:endParaRPr>
            </a:p>
          </p:txBody>
        </p:sp>
      </p:grpSp>
      <p:sp>
        <p:nvSpPr>
          <p:cNvPr id="26" name="Subtítulo 2"/>
          <p:cNvSpPr txBox="1">
            <a:spLocks/>
          </p:cNvSpPr>
          <p:nvPr/>
        </p:nvSpPr>
        <p:spPr>
          <a:xfrm>
            <a:off x="4694590" y="6665099"/>
            <a:ext cx="3938953" cy="192901"/>
          </a:xfrm>
          <a:prstGeom prst="rect">
            <a:avLst/>
          </a:prstGeom>
        </p:spPr>
        <p:txBody>
          <a:bodyPr>
            <a:normAutofit fontScale="77500" lnSpcReduction="20000"/>
          </a:bodyPr>
          <a:lst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a:lstStyle>
          <a:p>
            <a:pPr marL="0" indent="0" algn="r">
              <a:buNone/>
            </a:pPr>
            <a:r>
              <a:rPr lang="es-ES" sz="1000" smtClean="0">
                <a:solidFill>
                  <a:schemeClr val="tx1"/>
                </a:solidFill>
                <a:latin typeface="Trajan Pro"/>
                <a:cs typeface="Trajan Pro"/>
              </a:rPr>
              <a:t>Área Académica de Computación y Electrónica</a:t>
            </a:r>
            <a:endParaRPr lang="es-ES" sz="1000" dirty="0">
              <a:solidFill>
                <a:schemeClr val="tx1"/>
              </a:solidFill>
              <a:latin typeface="Trajan Pro"/>
              <a:cs typeface="Trajan Pro"/>
            </a:endParaRPr>
          </a:p>
        </p:txBody>
      </p:sp>
    </p:spTree>
    <p:extLst>
      <p:ext uri="{BB962C8B-B14F-4D97-AF65-F5344CB8AC3E}">
        <p14:creationId xmlns:p14="http://schemas.microsoft.com/office/powerpoint/2010/main" val="1153604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68489" y="409429"/>
            <a:ext cx="7574508" cy="584775"/>
          </a:xfrm>
          <a:prstGeom prst="rect">
            <a:avLst/>
          </a:prstGeom>
          <a:noFill/>
        </p:spPr>
        <p:txBody>
          <a:bodyPr wrap="square" rtlCol="0">
            <a:spAutoFit/>
          </a:bodyPr>
          <a:lstStyle/>
          <a:p>
            <a:r>
              <a:rPr lang="es-ES" sz="3200" dirty="0" smtClean="0">
                <a:solidFill>
                  <a:schemeClr val="accent3">
                    <a:lumMod val="60000"/>
                    <a:lumOff val="40000"/>
                  </a:schemeClr>
                </a:solidFill>
                <a:latin typeface="Cambria" pitchFamily="18" charset="0"/>
              </a:rPr>
              <a:t>Reglas de las secciones de la clase</a:t>
            </a:r>
            <a:endParaRPr lang="es-MX" sz="3200" dirty="0">
              <a:solidFill>
                <a:schemeClr val="accent3">
                  <a:lumMod val="60000"/>
                  <a:lumOff val="40000"/>
                </a:schemeClr>
              </a:solidFill>
              <a:latin typeface="Cambria" pitchFamily="18" charset="0"/>
            </a:endParaRPr>
          </a:p>
        </p:txBody>
      </p:sp>
      <p:sp>
        <p:nvSpPr>
          <p:cNvPr id="3" name="2 CuadroTexto"/>
          <p:cNvSpPr txBox="1"/>
          <p:nvPr/>
        </p:nvSpPr>
        <p:spPr>
          <a:xfrm>
            <a:off x="436730" y="1076316"/>
            <a:ext cx="8147714" cy="5216813"/>
          </a:xfrm>
          <a:prstGeom prst="rect">
            <a:avLst/>
          </a:prstGeom>
          <a:noFill/>
        </p:spPr>
        <p:txBody>
          <a:bodyPr wrap="square" rtlCol="0">
            <a:spAutoFit/>
          </a:bodyPr>
          <a:lstStyle/>
          <a:p>
            <a:pPr algn="just">
              <a:spcAft>
                <a:spcPts val="1800"/>
              </a:spcAft>
            </a:pPr>
            <a:r>
              <a:rPr lang="es-ES" sz="2400" dirty="0" smtClean="0">
                <a:latin typeface="Cambria" pitchFamily="18" charset="0"/>
              </a:rPr>
              <a:t>Existen una serie de reglas que se pueden aplicar al momento de generar una clase [1], estas son:</a:t>
            </a:r>
            <a:endParaRPr lang="es-MX" sz="2400" dirty="0" smtClean="0">
              <a:latin typeface="Cambria" pitchFamily="18" charset="0"/>
            </a:endParaRPr>
          </a:p>
          <a:p>
            <a:pPr marL="457200" indent="-457200" algn="just">
              <a:spcAft>
                <a:spcPts val="1800"/>
              </a:spcAft>
              <a:buAutoNum type="arabicPeriod"/>
            </a:pPr>
            <a:r>
              <a:rPr lang="es-MX" sz="2400" dirty="0" smtClean="0">
                <a:latin typeface="Cambria" pitchFamily="18" charset="0"/>
              </a:rPr>
              <a:t>Las secciones de la clase pueden aparecer en cualquier orden </a:t>
            </a:r>
            <a:r>
              <a:rPr lang="es-MX" sz="2400" dirty="0">
                <a:latin typeface="Cambria" pitchFamily="18" charset="0"/>
              </a:rPr>
              <a:t>y más de una vez</a:t>
            </a:r>
            <a:r>
              <a:rPr lang="es-MX" sz="2400" dirty="0" smtClean="0">
                <a:latin typeface="Cambria" pitchFamily="18" charset="0"/>
              </a:rPr>
              <a:t>. </a:t>
            </a:r>
          </a:p>
          <a:p>
            <a:pPr marL="457200" indent="-457200" algn="just">
              <a:spcAft>
                <a:spcPts val="1800"/>
              </a:spcAft>
              <a:buAutoNum type="arabicPeriod"/>
            </a:pPr>
            <a:r>
              <a:rPr lang="es-MX" sz="2400" dirty="0" smtClean="0">
                <a:latin typeface="Cambria" pitchFamily="18" charset="0"/>
              </a:rPr>
              <a:t>Si </a:t>
            </a:r>
            <a:r>
              <a:rPr lang="es-MX" sz="2400" dirty="0">
                <a:latin typeface="Cambria" pitchFamily="18" charset="0"/>
              </a:rPr>
              <a:t>no se especifica ninguna sección de clase el compilador C++ trata a los miembros como </a:t>
            </a:r>
            <a:r>
              <a:rPr lang="es-MX" sz="2400" dirty="0" smtClean="0">
                <a:latin typeface="Cambria" pitchFamily="18" charset="0"/>
              </a:rPr>
              <a:t>privados.</a:t>
            </a:r>
          </a:p>
          <a:p>
            <a:pPr marL="457200" indent="-457200" algn="just">
              <a:spcAft>
                <a:spcPts val="1800"/>
              </a:spcAft>
              <a:buAutoNum type="arabicPeriod"/>
            </a:pPr>
            <a:r>
              <a:rPr lang="es-MX" sz="2400" dirty="0" smtClean="0">
                <a:latin typeface="Cambria" pitchFamily="18" charset="0"/>
              </a:rPr>
              <a:t>Deberá </a:t>
            </a:r>
            <a:r>
              <a:rPr lang="es-MX" sz="2400" dirty="0">
                <a:latin typeface="Cambria" pitchFamily="18" charset="0"/>
              </a:rPr>
              <a:t>evitar declarar los datos miembro en la sección pública a menos que tal declaración simplifique considerablemente su diseño. Los datos miembro son puestos por lo general en la sección protegida para permitir que las funciones miembro de las clases descendientes tengan acceso a </a:t>
            </a:r>
            <a:r>
              <a:rPr lang="es-MX" sz="2400" dirty="0" smtClean="0">
                <a:latin typeface="Cambria" pitchFamily="18" charset="0"/>
              </a:rPr>
              <a:t>ellos.</a:t>
            </a:r>
          </a:p>
        </p:txBody>
      </p:sp>
      <p:sp>
        <p:nvSpPr>
          <p:cNvPr id="4" name="Subtítulo 2"/>
          <p:cNvSpPr txBox="1">
            <a:spLocks/>
          </p:cNvSpPr>
          <p:nvPr/>
        </p:nvSpPr>
        <p:spPr>
          <a:xfrm>
            <a:off x="4694590" y="6665099"/>
            <a:ext cx="3938953" cy="192901"/>
          </a:xfrm>
          <a:prstGeom prst="rect">
            <a:avLst/>
          </a:prstGeom>
        </p:spPr>
        <p:txBody>
          <a:bodyPr>
            <a:normAutofit fontScale="77500" lnSpcReduction="20000"/>
          </a:bodyPr>
          <a:lst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a:lstStyle>
          <a:p>
            <a:pPr marL="0" indent="0" algn="r">
              <a:buNone/>
            </a:pPr>
            <a:r>
              <a:rPr lang="es-ES" sz="1000" smtClean="0">
                <a:solidFill>
                  <a:schemeClr val="tx1"/>
                </a:solidFill>
                <a:latin typeface="Trajan Pro"/>
                <a:cs typeface="Trajan Pro"/>
              </a:rPr>
              <a:t>Área Académica de Computación y Electrónica</a:t>
            </a:r>
            <a:endParaRPr lang="es-ES" sz="1000" dirty="0">
              <a:solidFill>
                <a:schemeClr val="tx1"/>
              </a:solidFill>
              <a:latin typeface="Trajan Pro"/>
              <a:cs typeface="Trajan Pro"/>
            </a:endParaRPr>
          </a:p>
        </p:txBody>
      </p:sp>
    </p:spTree>
    <p:extLst>
      <p:ext uri="{BB962C8B-B14F-4D97-AF65-F5344CB8AC3E}">
        <p14:creationId xmlns:p14="http://schemas.microsoft.com/office/powerpoint/2010/main" val="4138200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786" y="1198177"/>
            <a:ext cx="8243248" cy="4478149"/>
          </a:xfrm>
          <a:prstGeom prst="rect">
            <a:avLst/>
          </a:prstGeom>
        </p:spPr>
        <p:txBody>
          <a:bodyPr wrap="square">
            <a:spAutoFit/>
          </a:bodyPr>
          <a:lstStyle/>
          <a:p>
            <a:pPr marL="457200" indent="-457200" algn="just">
              <a:spcAft>
                <a:spcPts val="1800"/>
              </a:spcAft>
              <a:buFont typeface="+mj-lt"/>
              <a:buAutoNum type="arabicPeriod" startAt="4"/>
            </a:pPr>
            <a:r>
              <a:rPr lang="es-MX" sz="2400" dirty="0">
                <a:latin typeface="Cambria" pitchFamily="18" charset="0"/>
              </a:rPr>
              <a:t>Use funciones </a:t>
            </a:r>
            <a:r>
              <a:rPr lang="es-MX" sz="2400" dirty="0" smtClean="0">
                <a:latin typeface="Cambria" pitchFamily="18" charset="0"/>
              </a:rPr>
              <a:t>miembro </a:t>
            </a:r>
            <a:r>
              <a:rPr lang="es-MX" sz="2400" dirty="0">
                <a:latin typeface="Cambria" pitchFamily="18" charset="0"/>
              </a:rPr>
              <a:t>para asignar o consultar los valores de los datos miembro. Los métodos que asignan los datos ayudan en la validación y actualización de los datos miembro si es que se requiere.</a:t>
            </a:r>
          </a:p>
          <a:p>
            <a:pPr marL="457200" lvl="0" indent="-457200" algn="just">
              <a:spcAft>
                <a:spcPts val="1800"/>
              </a:spcAft>
              <a:buFont typeface="+mj-lt"/>
              <a:buAutoNum type="arabicPeriod" startAt="4"/>
            </a:pPr>
            <a:r>
              <a:rPr lang="es-MX" sz="2400" dirty="0">
                <a:latin typeface="Cambria" pitchFamily="18" charset="0"/>
              </a:rPr>
              <a:t>La clase puede tener varios constructores.</a:t>
            </a:r>
          </a:p>
          <a:p>
            <a:pPr marL="457200" lvl="0" indent="-457200" algn="just">
              <a:spcAft>
                <a:spcPts val="1800"/>
              </a:spcAft>
              <a:buFont typeface="+mj-lt"/>
              <a:buAutoNum type="arabicPeriod" startAt="4"/>
            </a:pPr>
            <a:r>
              <a:rPr lang="es-MX" sz="2400" dirty="0">
                <a:latin typeface="Cambria" pitchFamily="18" charset="0"/>
              </a:rPr>
              <a:t>La clase puede tener solamente un destructor el cual debe declararse en la sección publica.</a:t>
            </a:r>
          </a:p>
          <a:p>
            <a:pPr marL="457200" lvl="0" indent="-457200" algn="just">
              <a:spcAft>
                <a:spcPts val="1800"/>
              </a:spcAft>
              <a:buFont typeface="+mj-lt"/>
              <a:buAutoNum type="arabicPeriod" startAt="4"/>
            </a:pPr>
            <a:r>
              <a:rPr lang="es-MX" sz="2400" dirty="0">
                <a:latin typeface="Cambria" pitchFamily="18" charset="0"/>
              </a:rPr>
              <a:t>Las funciones miembro (así como los constructores y los destructores) que lleven varios enunciados se definen en el exterior de la declaración de la clase.</a:t>
            </a:r>
          </a:p>
        </p:txBody>
      </p:sp>
      <p:sp>
        <p:nvSpPr>
          <p:cNvPr id="3" name="2 CuadroTexto"/>
          <p:cNvSpPr txBox="1"/>
          <p:nvPr/>
        </p:nvSpPr>
        <p:spPr>
          <a:xfrm>
            <a:off x="368489" y="313893"/>
            <a:ext cx="7574508" cy="584775"/>
          </a:xfrm>
          <a:prstGeom prst="rect">
            <a:avLst/>
          </a:prstGeom>
          <a:noFill/>
        </p:spPr>
        <p:txBody>
          <a:bodyPr wrap="square" rtlCol="0">
            <a:spAutoFit/>
          </a:bodyPr>
          <a:lstStyle/>
          <a:p>
            <a:r>
              <a:rPr lang="es-ES" sz="3200" dirty="0" smtClean="0">
                <a:solidFill>
                  <a:schemeClr val="accent3">
                    <a:lumMod val="60000"/>
                    <a:lumOff val="40000"/>
                  </a:schemeClr>
                </a:solidFill>
                <a:latin typeface="Cambria" pitchFamily="18" charset="0"/>
              </a:rPr>
              <a:t>Reglas de las secciones de la clase</a:t>
            </a:r>
            <a:endParaRPr lang="es-MX" sz="3200" dirty="0">
              <a:solidFill>
                <a:schemeClr val="accent3">
                  <a:lumMod val="60000"/>
                  <a:lumOff val="40000"/>
                </a:schemeClr>
              </a:solidFill>
              <a:latin typeface="Cambria" pitchFamily="18" charset="0"/>
            </a:endParaRPr>
          </a:p>
        </p:txBody>
      </p:sp>
      <p:sp>
        <p:nvSpPr>
          <p:cNvPr id="4" name="Subtítulo 2"/>
          <p:cNvSpPr txBox="1">
            <a:spLocks/>
          </p:cNvSpPr>
          <p:nvPr/>
        </p:nvSpPr>
        <p:spPr>
          <a:xfrm>
            <a:off x="4694590" y="6665099"/>
            <a:ext cx="3938953" cy="192901"/>
          </a:xfrm>
          <a:prstGeom prst="rect">
            <a:avLst/>
          </a:prstGeom>
        </p:spPr>
        <p:txBody>
          <a:bodyPr>
            <a:normAutofit fontScale="77500" lnSpcReduction="20000"/>
          </a:bodyPr>
          <a:lst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a:lstStyle>
          <a:p>
            <a:pPr marL="0" indent="0" algn="r">
              <a:buNone/>
            </a:pPr>
            <a:r>
              <a:rPr lang="es-ES" sz="1000" smtClean="0">
                <a:solidFill>
                  <a:schemeClr val="tx1"/>
                </a:solidFill>
                <a:latin typeface="Trajan Pro"/>
                <a:cs typeface="Trajan Pro"/>
              </a:rPr>
              <a:t>Área Académica de Computación y Electrónica</a:t>
            </a:r>
            <a:endParaRPr lang="es-ES" sz="1000" dirty="0">
              <a:solidFill>
                <a:schemeClr val="tx1"/>
              </a:solidFill>
              <a:latin typeface="Trajan Pro"/>
              <a:cs typeface="Trajan Pro"/>
            </a:endParaRPr>
          </a:p>
        </p:txBody>
      </p:sp>
    </p:spTree>
    <p:extLst>
      <p:ext uri="{BB962C8B-B14F-4D97-AF65-F5344CB8AC3E}">
        <p14:creationId xmlns:p14="http://schemas.microsoft.com/office/powerpoint/2010/main" val="24512233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68489" y="329630"/>
            <a:ext cx="5472749" cy="584775"/>
          </a:xfrm>
          <a:prstGeom prst="rect">
            <a:avLst/>
          </a:prstGeom>
          <a:noFill/>
        </p:spPr>
        <p:txBody>
          <a:bodyPr wrap="square" rtlCol="0">
            <a:spAutoFit/>
          </a:bodyPr>
          <a:lstStyle/>
          <a:p>
            <a:r>
              <a:rPr lang="es-ES" sz="3200" dirty="0" smtClean="0">
                <a:solidFill>
                  <a:schemeClr val="accent3">
                    <a:lumMod val="60000"/>
                    <a:lumOff val="40000"/>
                  </a:schemeClr>
                </a:solidFill>
                <a:latin typeface="Cambria" pitchFamily="18" charset="0"/>
              </a:rPr>
              <a:t>Ejemplo de una clase</a:t>
            </a:r>
            <a:endParaRPr lang="es-MX" sz="3200" dirty="0">
              <a:solidFill>
                <a:schemeClr val="accent3">
                  <a:lumMod val="60000"/>
                  <a:lumOff val="40000"/>
                </a:schemeClr>
              </a:solidFill>
              <a:latin typeface="Cambria" pitchFamily="18" charset="0"/>
            </a:endParaRPr>
          </a:p>
        </p:txBody>
      </p:sp>
      <p:sp>
        <p:nvSpPr>
          <p:cNvPr id="3" name="2 CuadroTexto"/>
          <p:cNvSpPr txBox="1"/>
          <p:nvPr/>
        </p:nvSpPr>
        <p:spPr>
          <a:xfrm>
            <a:off x="477667" y="1045489"/>
            <a:ext cx="7847464" cy="5355312"/>
          </a:xfrm>
          <a:prstGeom prst="rect">
            <a:avLst/>
          </a:prstGeom>
          <a:solidFill>
            <a:schemeClr val="bg1"/>
          </a:solidFill>
        </p:spPr>
        <p:txBody>
          <a:bodyPr wrap="square" rtlCol="0">
            <a:spAutoFit/>
          </a:bodyPr>
          <a:lstStyle/>
          <a:p>
            <a:r>
              <a:rPr lang="es-ES" dirty="0">
                <a:solidFill>
                  <a:srgbClr val="1A11CD"/>
                </a:solidFill>
                <a:latin typeface="Courier New" pitchFamily="49" charset="0"/>
                <a:cs typeface="Courier New" pitchFamily="49" charset="0"/>
              </a:rPr>
              <a:t>class </a:t>
            </a:r>
            <a:r>
              <a:rPr lang="es-ES" dirty="0" smtClean="0">
                <a:latin typeface="Courier New" pitchFamily="49" charset="0"/>
                <a:cs typeface="Courier New" pitchFamily="49" charset="0"/>
              </a:rPr>
              <a:t>Punto</a:t>
            </a:r>
          </a:p>
          <a:p>
            <a:r>
              <a:rPr lang="es-ES" dirty="0" smtClean="0">
                <a:latin typeface="Courier New" pitchFamily="49" charset="0"/>
                <a:cs typeface="Courier New" pitchFamily="49" charset="0"/>
              </a:rPr>
              <a:t>{   </a:t>
            </a:r>
          </a:p>
          <a:p>
            <a:r>
              <a:rPr lang="es-ES" dirty="0" smtClean="0">
                <a:latin typeface="Courier New" pitchFamily="49" charset="0"/>
                <a:cs typeface="Courier New" pitchFamily="49" charset="0"/>
              </a:rPr>
              <a:t>   </a:t>
            </a:r>
            <a:r>
              <a:rPr lang="es-ES" b="1" dirty="0">
                <a:solidFill>
                  <a:srgbClr val="1A11CD"/>
                </a:solidFill>
                <a:latin typeface="Courier New" pitchFamily="49" charset="0"/>
                <a:cs typeface="Courier New" pitchFamily="49" charset="0"/>
              </a:rPr>
              <a:t>private:</a:t>
            </a:r>
            <a:r>
              <a:rPr lang="es-MX" dirty="0">
                <a:latin typeface="Courier New" pitchFamily="49" charset="0"/>
                <a:cs typeface="Courier New" pitchFamily="49" charset="0"/>
              </a:rPr>
              <a:t> </a:t>
            </a:r>
            <a:endParaRPr lang="es-MX" dirty="0" smtClean="0">
              <a:latin typeface="Courier New" pitchFamily="49" charset="0"/>
              <a:cs typeface="Courier New" pitchFamily="49" charset="0"/>
            </a:endParaRPr>
          </a:p>
          <a:p>
            <a:r>
              <a:rPr lang="es-MX" dirty="0">
                <a:latin typeface="Courier New" pitchFamily="49" charset="0"/>
                <a:cs typeface="Courier New" pitchFamily="49" charset="0"/>
              </a:rPr>
              <a:t> </a:t>
            </a:r>
            <a:r>
              <a:rPr lang="es-MX" dirty="0" smtClean="0">
                <a:latin typeface="Courier New" pitchFamily="49" charset="0"/>
                <a:cs typeface="Courier New" pitchFamily="49" charset="0"/>
              </a:rPr>
              <a:t>     </a:t>
            </a:r>
            <a:r>
              <a:rPr lang="es-ES" dirty="0">
                <a:solidFill>
                  <a:srgbClr val="1A11CD"/>
                </a:solidFill>
                <a:latin typeface="Courier New" pitchFamily="49" charset="0"/>
                <a:cs typeface="Courier New" pitchFamily="49" charset="0"/>
              </a:rPr>
              <a:t>int</a:t>
            </a:r>
            <a:r>
              <a:rPr lang="es-ES" dirty="0" smtClean="0">
                <a:latin typeface="Courier New" pitchFamily="49" charset="0"/>
                <a:cs typeface="Courier New" pitchFamily="49" charset="0"/>
              </a:rPr>
              <a:t> </a:t>
            </a:r>
            <a:r>
              <a:rPr lang="es-ES" dirty="0">
                <a:latin typeface="Courier New" pitchFamily="49" charset="0"/>
                <a:cs typeface="Courier New" pitchFamily="49" charset="0"/>
              </a:rPr>
              <a:t>x;      </a:t>
            </a:r>
            <a:endParaRPr lang="es-ES" dirty="0" smtClean="0">
              <a:latin typeface="Courier New" pitchFamily="49" charset="0"/>
              <a:cs typeface="Courier New" pitchFamily="49" charset="0"/>
            </a:endParaRPr>
          </a:p>
          <a:p>
            <a:r>
              <a:rPr lang="es-ES" dirty="0">
                <a:latin typeface="Courier New" pitchFamily="49" charset="0"/>
                <a:cs typeface="Courier New" pitchFamily="49" charset="0"/>
              </a:rPr>
              <a:t> </a:t>
            </a:r>
            <a:r>
              <a:rPr lang="es-ES" dirty="0" smtClean="0">
                <a:latin typeface="Courier New" pitchFamily="49" charset="0"/>
                <a:cs typeface="Courier New" pitchFamily="49" charset="0"/>
              </a:rPr>
              <a:t>     </a:t>
            </a:r>
            <a:r>
              <a:rPr lang="es-ES" dirty="0">
                <a:solidFill>
                  <a:srgbClr val="1A11CD"/>
                </a:solidFill>
                <a:latin typeface="Courier New" pitchFamily="49" charset="0"/>
                <a:cs typeface="Courier New" pitchFamily="49" charset="0"/>
              </a:rPr>
              <a:t>int</a:t>
            </a:r>
            <a:r>
              <a:rPr lang="es-ES" dirty="0" smtClean="0">
                <a:latin typeface="Courier New" pitchFamily="49" charset="0"/>
                <a:cs typeface="Courier New" pitchFamily="49" charset="0"/>
              </a:rPr>
              <a:t> </a:t>
            </a:r>
            <a:r>
              <a:rPr lang="es-ES" dirty="0">
                <a:latin typeface="Courier New" pitchFamily="49" charset="0"/>
                <a:cs typeface="Courier New" pitchFamily="49" charset="0"/>
              </a:rPr>
              <a:t>y</a:t>
            </a:r>
            <a:r>
              <a:rPr lang="es-ES" dirty="0" smtClean="0">
                <a:latin typeface="Courier New" pitchFamily="49" charset="0"/>
                <a:cs typeface="Courier New" pitchFamily="49" charset="0"/>
              </a:rPr>
              <a:t>;</a:t>
            </a:r>
          </a:p>
          <a:p>
            <a:r>
              <a:rPr lang="es-ES" dirty="0" smtClean="0">
                <a:latin typeface="Courier New" pitchFamily="49" charset="0"/>
                <a:cs typeface="Courier New" pitchFamily="49" charset="0"/>
              </a:rPr>
              <a:t>   </a:t>
            </a:r>
            <a:r>
              <a:rPr lang="es-ES" b="1" dirty="0">
                <a:solidFill>
                  <a:srgbClr val="1A11CD"/>
                </a:solidFill>
                <a:latin typeface="Courier New" pitchFamily="49" charset="0"/>
                <a:cs typeface="Courier New" pitchFamily="49" charset="0"/>
              </a:rPr>
              <a:t>public:</a:t>
            </a:r>
          </a:p>
          <a:p>
            <a:r>
              <a:rPr lang="es-ES" dirty="0" smtClean="0">
                <a:latin typeface="Courier New" pitchFamily="49" charset="0"/>
                <a:cs typeface="Courier New" pitchFamily="49" charset="0"/>
              </a:rPr>
              <a:t>      </a:t>
            </a:r>
            <a:r>
              <a:rPr lang="es-ES" dirty="0">
                <a:solidFill>
                  <a:srgbClr val="1A11CD"/>
                </a:solidFill>
                <a:latin typeface="Courier New" pitchFamily="49" charset="0"/>
                <a:cs typeface="Courier New" pitchFamily="49" charset="0"/>
              </a:rPr>
              <a:t>void</a:t>
            </a:r>
            <a:r>
              <a:rPr lang="es-ES" dirty="0">
                <a:latin typeface="Courier New" pitchFamily="49" charset="0"/>
                <a:cs typeface="Courier New" pitchFamily="49" charset="0"/>
              </a:rPr>
              <a:t> asignarX(</a:t>
            </a:r>
            <a:r>
              <a:rPr lang="es-ES" dirty="0">
                <a:solidFill>
                  <a:srgbClr val="1A11CD"/>
                </a:solidFill>
                <a:latin typeface="Courier New" pitchFamily="49" charset="0"/>
                <a:cs typeface="Courier New" pitchFamily="49" charset="0"/>
              </a:rPr>
              <a:t>int</a:t>
            </a:r>
            <a:r>
              <a:rPr lang="es-ES" dirty="0">
                <a:latin typeface="Courier New" pitchFamily="49" charset="0"/>
                <a:cs typeface="Courier New" pitchFamily="49" charset="0"/>
              </a:rPr>
              <a:t> valX</a:t>
            </a:r>
            <a:r>
              <a:rPr lang="es-ES" dirty="0" smtClean="0">
                <a:latin typeface="Courier New" pitchFamily="49" charset="0"/>
                <a:cs typeface="Courier New" pitchFamily="49" charset="0"/>
              </a:rPr>
              <a:t>);</a:t>
            </a:r>
          </a:p>
          <a:p>
            <a:r>
              <a:rPr lang="es-ES" dirty="0" smtClean="0">
                <a:latin typeface="Courier New" pitchFamily="49" charset="0"/>
                <a:cs typeface="Courier New" pitchFamily="49" charset="0"/>
              </a:rPr>
              <a:t>      </a:t>
            </a:r>
            <a:r>
              <a:rPr lang="es-ES" dirty="0">
                <a:solidFill>
                  <a:srgbClr val="1A11CD"/>
                </a:solidFill>
                <a:latin typeface="Courier New" pitchFamily="49" charset="0"/>
                <a:cs typeface="Courier New" pitchFamily="49" charset="0"/>
              </a:rPr>
              <a:t>void</a:t>
            </a:r>
            <a:r>
              <a:rPr lang="es-ES" dirty="0">
                <a:latin typeface="Courier New" pitchFamily="49" charset="0"/>
                <a:cs typeface="Courier New" pitchFamily="49" charset="0"/>
              </a:rPr>
              <a:t> asignarY(</a:t>
            </a:r>
            <a:r>
              <a:rPr lang="es-ES" dirty="0">
                <a:solidFill>
                  <a:srgbClr val="1A11CD"/>
                </a:solidFill>
                <a:latin typeface="Courier New" pitchFamily="49" charset="0"/>
                <a:cs typeface="Courier New" pitchFamily="49" charset="0"/>
              </a:rPr>
              <a:t>int</a:t>
            </a:r>
            <a:r>
              <a:rPr lang="es-ES" dirty="0">
                <a:latin typeface="Courier New" pitchFamily="49" charset="0"/>
                <a:cs typeface="Courier New" pitchFamily="49" charset="0"/>
              </a:rPr>
              <a:t> valY</a:t>
            </a:r>
            <a:r>
              <a:rPr lang="es-ES" dirty="0" smtClean="0">
                <a:latin typeface="Courier New" pitchFamily="49" charset="0"/>
                <a:cs typeface="Courier New" pitchFamily="49" charset="0"/>
              </a:rPr>
              <a:t>);</a:t>
            </a:r>
          </a:p>
          <a:p>
            <a:r>
              <a:rPr lang="es-ES" dirty="0" smtClean="0">
                <a:latin typeface="Courier New" pitchFamily="49" charset="0"/>
                <a:cs typeface="Courier New" pitchFamily="49" charset="0"/>
              </a:rPr>
              <a:t>      </a:t>
            </a:r>
            <a:r>
              <a:rPr lang="es-ES" dirty="0">
                <a:solidFill>
                  <a:srgbClr val="1A11CD"/>
                </a:solidFill>
                <a:latin typeface="Courier New" pitchFamily="49" charset="0"/>
                <a:cs typeface="Courier New" pitchFamily="49" charset="0"/>
              </a:rPr>
              <a:t>int</a:t>
            </a:r>
            <a:r>
              <a:rPr lang="es-ES" dirty="0">
                <a:latin typeface="Courier New" pitchFamily="49" charset="0"/>
                <a:cs typeface="Courier New" pitchFamily="49" charset="0"/>
              </a:rPr>
              <a:t> obtenerX</a:t>
            </a:r>
            <a:r>
              <a:rPr lang="es-ES" dirty="0" smtClean="0">
                <a:latin typeface="Courier New" pitchFamily="49" charset="0"/>
                <a:cs typeface="Courier New" pitchFamily="49" charset="0"/>
              </a:rPr>
              <a:t>();</a:t>
            </a:r>
          </a:p>
          <a:p>
            <a:r>
              <a:rPr lang="es-ES" dirty="0" smtClean="0">
                <a:latin typeface="Courier New" pitchFamily="49" charset="0"/>
                <a:cs typeface="Courier New" pitchFamily="49" charset="0"/>
              </a:rPr>
              <a:t>      </a:t>
            </a:r>
            <a:r>
              <a:rPr lang="es-ES" dirty="0">
                <a:solidFill>
                  <a:srgbClr val="1A11CD"/>
                </a:solidFill>
                <a:latin typeface="Courier New" pitchFamily="49" charset="0"/>
                <a:cs typeface="Courier New" pitchFamily="49" charset="0"/>
              </a:rPr>
              <a:t>int</a:t>
            </a:r>
            <a:r>
              <a:rPr lang="es-ES" dirty="0">
                <a:latin typeface="Courier New" pitchFamily="49" charset="0"/>
                <a:cs typeface="Courier New" pitchFamily="49" charset="0"/>
              </a:rPr>
              <a:t> obtenerY</a:t>
            </a:r>
            <a:r>
              <a:rPr lang="es-ES" dirty="0" smtClean="0">
                <a:latin typeface="Courier New" pitchFamily="49" charset="0"/>
                <a:cs typeface="Courier New" pitchFamily="49" charset="0"/>
              </a:rPr>
              <a:t>();</a:t>
            </a:r>
          </a:p>
          <a:p>
            <a:r>
              <a:rPr lang="es-ES" dirty="0" smtClean="0">
                <a:latin typeface="Courier New" pitchFamily="49" charset="0"/>
                <a:cs typeface="Courier New" pitchFamily="49" charset="0"/>
              </a:rPr>
              <a:t> </a:t>
            </a:r>
            <a:r>
              <a:rPr lang="es-ES" dirty="0">
                <a:latin typeface="Courier New" pitchFamily="49" charset="0"/>
                <a:cs typeface="Courier New" pitchFamily="49" charset="0"/>
              </a:rPr>
              <a:t>}; </a:t>
            </a:r>
            <a:r>
              <a:rPr lang="es-MX" dirty="0">
                <a:latin typeface="Courier New" pitchFamily="49" charset="0"/>
                <a:cs typeface="Courier New" pitchFamily="49" charset="0"/>
              </a:rPr>
              <a:t/>
            </a:r>
            <a:br>
              <a:rPr lang="es-MX" dirty="0">
                <a:latin typeface="Courier New" pitchFamily="49" charset="0"/>
                <a:cs typeface="Courier New" pitchFamily="49" charset="0"/>
              </a:rPr>
            </a:br>
            <a:r>
              <a:rPr lang="es-ES" dirty="0">
                <a:solidFill>
                  <a:srgbClr val="1A11CD"/>
                </a:solidFill>
                <a:latin typeface="Courier New" pitchFamily="49" charset="0"/>
                <a:cs typeface="Courier New" pitchFamily="49" charset="0"/>
              </a:rPr>
              <a:t>void</a:t>
            </a:r>
            <a:r>
              <a:rPr lang="es-ES" dirty="0">
                <a:latin typeface="Courier New" pitchFamily="49" charset="0"/>
                <a:cs typeface="Courier New" pitchFamily="49" charset="0"/>
              </a:rPr>
              <a:t> Punto::</a:t>
            </a:r>
            <a:r>
              <a:rPr lang="es-ES" dirty="0" smtClean="0">
                <a:latin typeface="Courier New" pitchFamily="49" charset="0"/>
                <a:cs typeface="Courier New" pitchFamily="49" charset="0"/>
              </a:rPr>
              <a:t>asignarX(</a:t>
            </a:r>
            <a:r>
              <a:rPr lang="es-ES" dirty="0" smtClean="0">
                <a:solidFill>
                  <a:srgbClr val="1A11CD"/>
                </a:solidFill>
                <a:latin typeface="Courier New" pitchFamily="49" charset="0"/>
                <a:cs typeface="Courier New" pitchFamily="49" charset="0"/>
              </a:rPr>
              <a:t>int </a:t>
            </a:r>
            <a:r>
              <a:rPr lang="es-ES" dirty="0">
                <a:latin typeface="Courier New" pitchFamily="49" charset="0"/>
                <a:cs typeface="Courier New" pitchFamily="49" charset="0"/>
              </a:rPr>
              <a:t>valX</a:t>
            </a:r>
            <a:r>
              <a:rPr lang="es-ES" dirty="0" smtClean="0">
                <a:latin typeface="Courier New" pitchFamily="49" charset="0"/>
                <a:cs typeface="Courier New" pitchFamily="49" charset="0"/>
              </a:rPr>
              <a:t>)</a:t>
            </a:r>
          </a:p>
          <a:p>
            <a:r>
              <a:rPr lang="es-ES" dirty="0" smtClean="0">
                <a:latin typeface="Courier New" pitchFamily="49" charset="0"/>
                <a:cs typeface="Courier New" pitchFamily="49" charset="0"/>
              </a:rPr>
              <a:t>{   </a:t>
            </a:r>
            <a:r>
              <a:rPr lang="es-ES" dirty="0">
                <a:latin typeface="Courier New" pitchFamily="49" charset="0"/>
                <a:cs typeface="Courier New" pitchFamily="49" charset="0"/>
              </a:rPr>
              <a:t>x</a:t>
            </a:r>
            <a:r>
              <a:rPr lang="es-ES" dirty="0" smtClean="0">
                <a:latin typeface="Courier New" pitchFamily="49" charset="0"/>
                <a:cs typeface="Courier New" pitchFamily="49" charset="0"/>
              </a:rPr>
              <a:t>=</a:t>
            </a:r>
            <a:r>
              <a:rPr lang="es-ES" dirty="0">
                <a:latin typeface="Courier New" pitchFamily="49" charset="0"/>
                <a:cs typeface="Courier New" pitchFamily="49" charset="0"/>
              </a:rPr>
              <a:t> valX</a:t>
            </a:r>
            <a:r>
              <a:rPr lang="es-ES" dirty="0" smtClean="0">
                <a:latin typeface="Courier New" pitchFamily="49" charset="0"/>
                <a:cs typeface="Courier New" pitchFamily="49" charset="0"/>
              </a:rPr>
              <a:t>;   </a:t>
            </a:r>
            <a:r>
              <a:rPr lang="es-ES" dirty="0">
                <a:latin typeface="Courier New" pitchFamily="49" charset="0"/>
                <a:cs typeface="Courier New" pitchFamily="49" charset="0"/>
              </a:rPr>
              <a:t>}</a:t>
            </a:r>
            <a:r>
              <a:rPr lang="es-MX" dirty="0">
                <a:latin typeface="Courier New" pitchFamily="49" charset="0"/>
                <a:cs typeface="Courier New" pitchFamily="49" charset="0"/>
              </a:rPr>
              <a:t> </a:t>
            </a:r>
            <a:endParaRPr lang="es-ES" dirty="0" smtClean="0">
              <a:latin typeface="Courier New" pitchFamily="49" charset="0"/>
              <a:cs typeface="Courier New" pitchFamily="49" charset="0"/>
            </a:endParaRPr>
          </a:p>
          <a:p>
            <a:r>
              <a:rPr lang="es-ES" dirty="0">
                <a:solidFill>
                  <a:srgbClr val="1A11CD"/>
                </a:solidFill>
                <a:latin typeface="Courier New" pitchFamily="49" charset="0"/>
                <a:cs typeface="Courier New" pitchFamily="49" charset="0"/>
              </a:rPr>
              <a:t>void</a:t>
            </a:r>
            <a:r>
              <a:rPr lang="es-ES" dirty="0" smtClean="0">
                <a:latin typeface="Courier New" pitchFamily="49" charset="0"/>
                <a:cs typeface="Courier New" pitchFamily="49" charset="0"/>
              </a:rPr>
              <a:t> </a:t>
            </a:r>
            <a:r>
              <a:rPr lang="es-ES" dirty="0">
                <a:latin typeface="Courier New" pitchFamily="49" charset="0"/>
                <a:cs typeface="Courier New" pitchFamily="49" charset="0"/>
              </a:rPr>
              <a:t>Punto::asignarY(</a:t>
            </a:r>
            <a:r>
              <a:rPr lang="es-ES" dirty="0">
                <a:solidFill>
                  <a:srgbClr val="1A11CD"/>
                </a:solidFill>
                <a:latin typeface="Courier New" pitchFamily="49" charset="0"/>
                <a:cs typeface="Courier New" pitchFamily="49" charset="0"/>
              </a:rPr>
              <a:t>int</a:t>
            </a:r>
            <a:r>
              <a:rPr lang="es-ES" dirty="0">
                <a:latin typeface="Courier New" pitchFamily="49" charset="0"/>
                <a:cs typeface="Courier New" pitchFamily="49" charset="0"/>
              </a:rPr>
              <a:t> valY</a:t>
            </a:r>
            <a:r>
              <a:rPr lang="es-ES" dirty="0" smtClean="0">
                <a:latin typeface="Courier New" pitchFamily="49" charset="0"/>
                <a:cs typeface="Courier New" pitchFamily="49" charset="0"/>
              </a:rPr>
              <a:t>)</a:t>
            </a:r>
          </a:p>
          <a:p>
            <a:r>
              <a:rPr lang="es-ES" dirty="0" smtClean="0">
                <a:latin typeface="Courier New" pitchFamily="49" charset="0"/>
                <a:cs typeface="Courier New" pitchFamily="49" charset="0"/>
              </a:rPr>
              <a:t>{   </a:t>
            </a:r>
            <a:r>
              <a:rPr lang="es-ES" dirty="0">
                <a:latin typeface="Courier New" pitchFamily="49" charset="0"/>
                <a:cs typeface="Courier New" pitchFamily="49" charset="0"/>
              </a:rPr>
              <a:t>y</a:t>
            </a:r>
            <a:r>
              <a:rPr lang="es-ES" dirty="0" smtClean="0">
                <a:latin typeface="Courier New" pitchFamily="49" charset="0"/>
                <a:cs typeface="Courier New" pitchFamily="49" charset="0"/>
              </a:rPr>
              <a:t>=</a:t>
            </a:r>
            <a:r>
              <a:rPr lang="es-ES" dirty="0">
                <a:latin typeface="Courier New" pitchFamily="49" charset="0"/>
                <a:cs typeface="Courier New" pitchFamily="49" charset="0"/>
              </a:rPr>
              <a:t> valY</a:t>
            </a:r>
            <a:r>
              <a:rPr lang="es-ES" dirty="0" smtClean="0">
                <a:latin typeface="Courier New" pitchFamily="49" charset="0"/>
                <a:cs typeface="Courier New" pitchFamily="49" charset="0"/>
              </a:rPr>
              <a:t>;   }</a:t>
            </a:r>
          </a:p>
          <a:p>
            <a:r>
              <a:rPr lang="x-none">
                <a:solidFill>
                  <a:srgbClr val="1A11CD"/>
                </a:solidFill>
                <a:latin typeface="Courier New" pitchFamily="49" charset="0"/>
                <a:cs typeface="Courier New" pitchFamily="49" charset="0"/>
              </a:rPr>
              <a:t>int</a:t>
            </a:r>
            <a:r>
              <a:rPr lang="x-none" smtClean="0">
                <a:latin typeface="Courier New" pitchFamily="49" charset="0"/>
                <a:cs typeface="Courier New" pitchFamily="49" charset="0"/>
              </a:rPr>
              <a:t> </a:t>
            </a:r>
            <a:r>
              <a:rPr lang="x-none">
                <a:latin typeface="Courier New" pitchFamily="49" charset="0"/>
                <a:cs typeface="Courier New" pitchFamily="49" charset="0"/>
              </a:rPr>
              <a:t>Punto::obtenerX</a:t>
            </a:r>
            <a:r>
              <a:rPr lang="x-none" smtClean="0">
                <a:latin typeface="Courier New" pitchFamily="49" charset="0"/>
                <a:cs typeface="Courier New" pitchFamily="49" charset="0"/>
              </a:rPr>
              <a:t>()</a:t>
            </a:r>
            <a:endParaRPr lang="es-ES" dirty="0" smtClean="0">
              <a:latin typeface="Courier New" pitchFamily="49" charset="0"/>
              <a:cs typeface="Courier New" pitchFamily="49" charset="0"/>
            </a:endParaRPr>
          </a:p>
          <a:p>
            <a:r>
              <a:rPr lang="es-ES" dirty="0" smtClean="0">
                <a:latin typeface="Courier New" pitchFamily="49" charset="0"/>
                <a:cs typeface="Courier New" pitchFamily="49" charset="0"/>
              </a:rPr>
              <a:t>{   </a:t>
            </a:r>
            <a:r>
              <a:rPr lang="es-ES" dirty="0">
                <a:latin typeface="Courier New" pitchFamily="49" charset="0"/>
                <a:cs typeface="Courier New" pitchFamily="49" charset="0"/>
              </a:rPr>
              <a:t>return x;   </a:t>
            </a:r>
            <a:r>
              <a:rPr lang="es-ES" dirty="0" smtClean="0">
                <a:latin typeface="Courier New" pitchFamily="49" charset="0"/>
                <a:cs typeface="Courier New" pitchFamily="49" charset="0"/>
              </a:rPr>
              <a:t>}</a:t>
            </a:r>
          </a:p>
          <a:p>
            <a:r>
              <a:rPr lang="es-ES" dirty="0">
                <a:solidFill>
                  <a:srgbClr val="1A11CD"/>
                </a:solidFill>
                <a:latin typeface="Courier New" pitchFamily="49" charset="0"/>
                <a:cs typeface="Courier New" pitchFamily="49" charset="0"/>
              </a:rPr>
              <a:t>int</a:t>
            </a:r>
            <a:r>
              <a:rPr lang="es-ES" dirty="0" smtClean="0">
                <a:latin typeface="Courier New" pitchFamily="49" charset="0"/>
                <a:cs typeface="Courier New" pitchFamily="49" charset="0"/>
              </a:rPr>
              <a:t> </a:t>
            </a:r>
            <a:r>
              <a:rPr lang="es-ES" dirty="0">
                <a:latin typeface="Courier New" pitchFamily="49" charset="0"/>
                <a:cs typeface="Courier New" pitchFamily="49" charset="0"/>
              </a:rPr>
              <a:t>Punto::obtenerY</a:t>
            </a:r>
            <a:r>
              <a:rPr lang="es-ES" dirty="0" smtClean="0">
                <a:latin typeface="Courier New" pitchFamily="49" charset="0"/>
                <a:cs typeface="Courier New" pitchFamily="49" charset="0"/>
              </a:rPr>
              <a:t>()</a:t>
            </a:r>
          </a:p>
          <a:p>
            <a:r>
              <a:rPr lang="es-ES" dirty="0" smtClean="0">
                <a:latin typeface="Courier New" pitchFamily="49" charset="0"/>
                <a:cs typeface="Courier New" pitchFamily="49" charset="0"/>
              </a:rPr>
              <a:t>{   </a:t>
            </a:r>
            <a:r>
              <a:rPr lang="es-ES" dirty="0">
                <a:latin typeface="Courier New" pitchFamily="49" charset="0"/>
                <a:cs typeface="Courier New" pitchFamily="49" charset="0"/>
              </a:rPr>
              <a:t>return y;   }</a:t>
            </a:r>
            <a:endParaRPr lang="es-MX" dirty="0">
              <a:latin typeface="Courier New" pitchFamily="49" charset="0"/>
              <a:cs typeface="Courier New" pitchFamily="49" charset="0"/>
            </a:endParaRPr>
          </a:p>
        </p:txBody>
      </p:sp>
      <p:sp>
        <p:nvSpPr>
          <p:cNvPr id="5" name="4 Cerrar llave"/>
          <p:cNvSpPr/>
          <p:nvPr/>
        </p:nvSpPr>
        <p:spPr>
          <a:xfrm>
            <a:off x="4640239" y="1091829"/>
            <a:ext cx="1173707" cy="2906965"/>
          </a:xfrm>
          <a:prstGeom prst="rightBrace">
            <a:avLst/>
          </a:prstGeom>
          <a:ln>
            <a:solidFill>
              <a:srgbClr val="C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s-MX" dirty="0"/>
          </a:p>
        </p:txBody>
      </p:sp>
      <p:sp>
        <p:nvSpPr>
          <p:cNvPr id="6" name="5 CuadroTexto"/>
          <p:cNvSpPr txBox="1"/>
          <p:nvPr/>
        </p:nvSpPr>
        <p:spPr>
          <a:xfrm>
            <a:off x="5841238" y="2365448"/>
            <a:ext cx="2483893" cy="369332"/>
          </a:xfrm>
          <a:prstGeom prst="rect">
            <a:avLst/>
          </a:prstGeom>
          <a:noFill/>
        </p:spPr>
        <p:txBody>
          <a:bodyPr wrap="square" rtlCol="0">
            <a:spAutoFit/>
          </a:bodyPr>
          <a:lstStyle/>
          <a:p>
            <a:r>
              <a:rPr lang="es-ES" dirty="0" smtClean="0">
                <a:latin typeface="Cambria" pitchFamily="18" charset="0"/>
              </a:rPr>
              <a:t>Definición de la clase</a:t>
            </a:r>
            <a:endParaRPr lang="es-MX" dirty="0">
              <a:latin typeface="Cambria" pitchFamily="18" charset="0"/>
            </a:endParaRPr>
          </a:p>
        </p:txBody>
      </p:sp>
      <p:sp>
        <p:nvSpPr>
          <p:cNvPr id="7" name="6 Cerrar llave"/>
          <p:cNvSpPr/>
          <p:nvPr/>
        </p:nvSpPr>
        <p:spPr>
          <a:xfrm>
            <a:off x="4640239" y="4094328"/>
            <a:ext cx="1337480" cy="2251881"/>
          </a:xfrm>
          <a:prstGeom prst="rightBrace">
            <a:avLst/>
          </a:prstGeom>
          <a:ln>
            <a:solidFill>
              <a:srgbClr val="C0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s-MX" dirty="0"/>
          </a:p>
        </p:txBody>
      </p:sp>
      <p:sp>
        <p:nvSpPr>
          <p:cNvPr id="8" name="7 CuadroTexto"/>
          <p:cNvSpPr txBox="1"/>
          <p:nvPr/>
        </p:nvSpPr>
        <p:spPr>
          <a:xfrm>
            <a:off x="5977719" y="4756078"/>
            <a:ext cx="2320120" cy="923330"/>
          </a:xfrm>
          <a:prstGeom prst="rect">
            <a:avLst/>
          </a:prstGeom>
          <a:noFill/>
        </p:spPr>
        <p:txBody>
          <a:bodyPr wrap="square" rtlCol="0">
            <a:spAutoFit/>
          </a:bodyPr>
          <a:lstStyle/>
          <a:p>
            <a:r>
              <a:rPr lang="es-ES" dirty="0" smtClean="0">
                <a:latin typeface="Cambria" pitchFamily="18" charset="0"/>
              </a:rPr>
              <a:t>Cuerpo de la clase (desarrollo de las funciones miembro)</a:t>
            </a:r>
            <a:endParaRPr lang="es-MX" dirty="0">
              <a:latin typeface="Cambria" pitchFamily="18" charset="0"/>
            </a:endParaRPr>
          </a:p>
        </p:txBody>
      </p:sp>
      <p:sp>
        <p:nvSpPr>
          <p:cNvPr id="9" name="Subtítulo 2"/>
          <p:cNvSpPr txBox="1">
            <a:spLocks/>
          </p:cNvSpPr>
          <p:nvPr/>
        </p:nvSpPr>
        <p:spPr>
          <a:xfrm>
            <a:off x="4694590" y="6665099"/>
            <a:ext cx="3938953" cy="192901"/>
          </a:xfrm>
          <a:prstGeom prst="rect">
            <a:avLst/>
          </a:prstGeom>
        </p:spPr>
        <p:txBody>
          <a:bodyPr>
            <a:normAutofit fontScale="77500" lnSpcReduction="20000"/>
          </a:bodyPr>
          <a:lst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a:lstStyle>
          <a:p>
            <a:pPr marL="0" indent="0" algn="r">
              <a:buNone/>
            </a:pPr>
            <a:r>
              <a:rPr lang="es-ES" sz="1000" smtClean="0">
                <a:solidFill>
                  <a:schemeClr val="tx1"/>
                </a:solidFill>
                <a:latin typeface="Trajan Pro"/>
                <a:cs typeface="Trajan Pro"/>
              </a:rPr>
              <a:t>Área Académica de Computación y Electrónica</a:t>
            </a:r>
            <a:endParaRPr lang="es-ES" sz="1000" dirty="0">
              <a:solidFill>
                <a:schemeClr val="tx1"/>
              </a:solidFill>
              <a:latin typeface="Trajan Pro"/>
              <a:cs typeface="Trajan Pro"/>
            </a:endParaRPr>
          </a:p>
        </p:txBody>
      </p:sp>
    </p:spTree>
    <p:extLst>
      <p:ext uri="{BB962C8B-B14F-4D97-AF65-F5344CB8AC3E}">
        <p14:creationId xmlns:p14="http://schemas.microsoft.com/office/powerpoint/2010/main" val="592275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68489" y="329630"/>
            <a:ext cx="5472749" cy="584775"/>
          </a:xfrm>
          <a:prstGeom prst="rect">
            <a:avLst/>
          </a:prstGeom>
          <a:noFill/>
        </p:spPr>
        <p:txBody>
          <a:bodyPr wrap="square" rtlCol="0">
            <a:spAutoFit/>
          </a:bodyPr>
          <a:lstStyle/>
          <a:p>
            <a:r>
              <a:rPr lang="es-ES" sz="3200" dirty="0" smtClean="0">
                <a:solidFill>
                  <a:schemeClr val="accent3">
                    <a:lumMod val="60000"/>
                    <a:lumOff val="40000"/>
                  </a:schemeClr>
                </a:solidFill>
                <a:latin typeface="Cambria" pitchFamily="18" charset="0"/>
              </a:rPr>
              <a:t>Ejemplo del programa</a:t>
            </a:r>
            <a:endParaRPr lang="es-MX" sz="3200" dirty="0">
              <a:solidFill>
                <a:schemeClr val="accent3">
                  <a:lumMod val="60000"/>
                  <a:lumOff val="40000"/>
                </a:schemeClr>
              </a:solidFill>
              <a:latin typeface="Cambria" pitchFamily="18" charset="0"/>
            </a:endParaRPr>
          </a:p>
        </p:txBody>
      </p:sp>
      <p:sp>
        <p:nvSpPr>
          <p:cNvPr id="3" name="2 CuadroTexto"/>
          <p:cNvSpPr txBox="1"/>
          <p:nvPr/>
        </p:nvSpPr>
        <p:spPr>
          <a:xfrm>
            <a:off x="232001" y="1059137"/>
            <a:ext cx="8666333" cy="5078313"/>
          </a:xfrm>
          <a:prstGeom prst="rect">
            <a:avLst/>
          </a:prstGeom>
          <a:solidFill>
            <a:schemeClr val="bg1"/>
          </a:solidFill>
        </p:spPr>
        <p:txBody>
          <a:bodyPr wrap="square" rtlCol="0">
            <a:spAutoFit/>
          </a:bodyPr>
          <a:lstStyle/>
          <a:p>
            <a:r>
              <a:rPr lang="es-ES" sz="1600" i="1" dirty="0">
                <a:solidFill>
                  <a:srgbClr val="1A11CD"/>
                </a:solidFill>
                <a:latin typeface="Courier New" pitchFamily="49" charset="0"/>
                <a:cs typeface="Courier New" pitchFamily="49" charset="0"/>
              </a:rPr>
              <a:t>// programa que utiliza la clase punto</a:t>
            </a:r>
          </a:p>
          <a:p>
            <a:r>
              <a:rPr lang="es-ES" sz="1600" dirty="0">
                <a:solidFill>
                  <a:srgbClr val="149C24"/>
                </a:solidFill>
                <a:latin typeface="Courier New" pitchFamily="49" charset="0"/>
                <a:cs typeface="Courier New" pitchFamily="49" charset="0"/>
              </a:rPr>
              <a:t>#include</a:t>
            </a:r>
            <a:r>
              <a:rPr lang="es-ES" sz="1600" dirty="0">
                <a:solidFill>
                  <a:srgbClr val="1A11CD"/>
                </a:solidFill>
                <a:latin typeface="Courier New" pitchFamily="49" charset="0"/>
                <a:cs typeface="Courier New" pitchFamily="49" charset="0"/>
              </a:rPr>
              <a:t> </a:t>
            </a:r>
            <a:r>
              <a:rPr lang="es-ES" sz="1600" dirty="0">
                <a:latin typeface="Courier New" pitchFamily="49" charset="0"/>
                <a:cs typeface="Courier New" pitchFamily="49" charset="0"/>
              </a:rPr>
              <a:t>&lt;</a:t>
            </a:r>
            <a:r>
              <a:rPr lang="es-ES" sz="1600" dirty="0">
                <a:solidFill>
                  <a:srgbClr val="1A11CD"/>
                </a:solidFill>
                <a:latin typeface="Courier New" pitchFamily="49" charset="0"/>
                <a:cs typeface="Courier New" pitchFamily="49" charset="0"/>
              </a:rPr>
              <a:t>iostream.h</a:t>
            </a:r>
            <a:r>
              <a:rPr lang="es-ES" sz="1600" dirty="0">
                <a:latin typeface="Courier New" pitchFamily="49" charset="0"/>
                <a:cs typeface="Courier New" pitchFamily="49" charset="0"/>
              </a:rPr>
              <a:t>&gt;</a:t>
            </a:r>
          </a:p>
          <a:p>
            <a:r>
              <a:rPr lang="es-ES" sz="1600" dirty="0">
                <a:solidFill>
                  <a:srgbClr val="149C24"/>
                </a:solidFill>
                <a:latin typeface="Courier New" pitchFamily="49" charset="0"/>
                <a:cs typeface="Courier New" pitchFamily="49" charset="0"/>
              </a:rPr>
              <a:t>#include </a:t>
            </a:r>
            <a:r>
              <a:rPr lang="es-ES" sz="1600" dirty="0">
                <a:latin typeface="Courier New" pitchFamily="49" charset="0"/>
                <a:cs typeface="Courier New" pitchFamily="49" charset="0"/>
              </a:rPr>
              <a:t>&lt;</a:t>
            </a:r>
            <a:r>
              <a:rPr lang="es-ES" sz="1600" dirty="0">
                <a:solidFill>
                  <a:srgbClr val="1A11CD"/>
                </a:solidFill>
                <a:latin typeface="Courier New" pitchFamily="49" charset="0"/>
                <a:cs typeface="Courier New" pitchFamily="49" charset="0"/>
              </a:rPr>
              <a:t>conio.h</a:t>
            </a:r>
            <a:r>
              <a:rPr lang="es-ES" sz="1600" dirty="0">
                <a:latin typeface="Courier New" pitchFamily="49" charset="0"/>
                <a:cs typeface="Courier New" pitchFamily="49" charset="0"/>
              </a:rPr>
              <a:t>&gt;</a:t>
            </a:r>
          </a:p>
          <a:p>
            <a:r>
              <a:rPr lang="es-ES" sz="1600" dirty="0">
                <a:solidFill>
                  <a:srgbClr val="149C24"/>
                </a:solidFill>
                <a:latin typeface="Courier New" pitchFamily="49" charset="0"/>
                <a:cs typeface="Courier New" pitchFamily="49" charset="0"/>
              </a:rPr>
              <a:t>#include</a:t>
            </a:r>
            <a:r>
              <a:rPr lang="es-ES" sz="1600" dirty="0">
                <a:solidFill>
                  <a:srgbClr val="00B050"/>
                </a:solidFill>
                <a:latin typeface="Courier New" pitchFamily="49" charset="0"/>
                <a:cs typeface="Courier New" pitchFamily="49" charset="0"/>
              </a:rPr>
              <a:t> </a:t>
            </a:r>
            <a:r>
              <a:rPr lang="es-ES" sz="1600" dirty="0">
                <a:solidFill>
                  <a:srgbClr val="1A11CD"/>
                </a:solidFill>
                <a:latin typeface="Courier New" pitchFamily="49" charset="0"/>
                <a:cs typeface="Courier New" pitchFamily="49" charset="0"/>
              </a:rPr>
              <a:t>"Punto.h"</a:t>
            </a:r>
          </a:p>
          <a:p>
            <a:endParaRPr lang="es-ES" sz="1600" dirty="0">
              <a:solidFill>
                <a:srgbClr val="1A11CD"/>
              </a:solidFill>
              <a:latin typeface="Courier New" pitchFamily="49" charset="0"/>
              <a:cs typeface="Courier New" pitchFamily="49" charset="0"/>
            </a:endParaRPr>
          </a:p>
          <a:p>
            <a:r>
              <a:rPr lang="es-ES" sz="1600" dirty="0">
                <a:solidFill>
                  <a:srgbClr val="1A11CD"/>
                </a:solidFill>
                <a:latin typeface="Courier New" pitchFamily="49" charset="0"/>
                <a:cs typeface="Courier New" pitchFamily="49" charset="0"/>
              </a:rPr>
              <a:t>void </a:t>
            </a:r>
            <a:r>
              <a:rPr lang="es-ES" sz="1600" dirty="0">
                <a:latin typeface="Courier New" pitchFamily="49" charset="0"/>
                <a:cs typeface="Courier New" pitchFamily="49" charset="0"/>
              </a:rPr>
              <a:t>main()</a:t>
            </a:r>
          </a:p>
          <a:p>
            <a:r>
              <a:rPr lang="es-ES" sz="1600" dirty="0">
                <a:latin typeface="Courier New" pitchFamily="49" charset="0"/>
                <a:cs typeface="Courier New" pitchFamily="49" charset="0"/>
              </a:rPr>
              <a:t>{</a:t>
            </a:r>
          </a:p>
          <a:p>
            <a:r>
              <a:rPr lang="es-ES" sz="1600" dirty="0">
                <a:solidFill>
                  <a:srgbClr val="1A11CD"/>
                </a:solidFill>
                <a:latin typeface="Courier New" pitchFamily="49" charset="0"/>
                <a:cs typeface="Courier New" pitchFamily="49" charset="0"/>
              </a:rPr>
              <a:t>   </a:t>
            </a:r>
            <a:r>
              <a:rPr lang="es-ES" sz="1600" b="1" dirty="0">
                <a:latin typeface="Courier New" pitchFamily="49" charset="0"/>
                <a:cs typeface="Courier New" pitchFamily="49" charset="0"/>
              </a:rPr>
              <a:t>Punto</a:t>
            </a:r>
            <a:r>
              <a:rPr lang="es-ES" sz="1600" dirty="0">
                <a:latin typeface="Courier New" pitchFamily="49" charset="0"/>
                <a:cs typeface="Courier New" pitchFamily="49" charset="0"/>
              </a:rPr>
              <a:t> </a:t>
            </a:r>
            <a:r>
              <a:rPr lang="es-ES" sz="1600" dirty="0" smtClean="0">
                <a:latin typeface="Courier New" pitchFamily="49" charset="0"/>
                <a:cs typeface="Courier New" pitchFamily="49" charset="0"/>
              </a:rPr>
              <a:t>A,B;</a:t>
            </a:r>
            <a:r>
              <a:rPr lang="es-ES" sz="1600" dirty="0" smtClean="0">
                <a:solidFill>
                  <a:srgbClr val="1A11CD"/>
                </a:solidFill>
                <a:latin typeface="Courier New" pitchFamily="49" charset="0"/>
                <a:cs typeface="Courier New" pitchFamily="49" charset="0"/>
              </a:rPr>
              <a:t>   </a:t>
            </a:r>
            <a:r>
              <a:rPr lang="es-ES" sz="1600" i="1" dirty="0">
                <a:solidFill>
                  <a:srgbClr val="1A11CD"/>
                </a:solidFill>
                <a:latin typeface="Courier New" pitchFamily="49" charset="0"/>
                <a:cs typeface="Courier New" pitchFamily="49" charset="0"/>
              </a:rPr>
              <a:t>//creación de dos objetos de tipo Punto</a:t>
            </a:r>
          </a:p>
          <a:p>
            <a:endParaRPr lang="es-ES" sz="1600" dirty="0">
              <a:solidFill>
                <a:srgbClr val="1A11CD"/>
              </a:solidFill>
              <a:latin typeface="Courier New" pitchFamily="49" charset="0"/>
              <a:cs typeface="Courier New" pitchFamily="49" charset="0"/>
            </a:endParaRPr>
          </a:p>
          <a:p>
            <a:r>
              <a:rPr lang="es-ES" sz="1600" dirty="0">
                <a:latin typeface="Courier New" pitchFamily="49" charset="0"/>
                <a:cs typeface="Courier New" pitchFamily="49" charset="0"/>
              </a:rPr>
              <a:t>   </a:t>
            </a:r>
            <a:r>
              <a:rPr lang="es-ES" sz="1600" dirty="0" err="1" smtClean="0">
                <a:latin typeface="Courier New" pitchFamily="49" charset="0"/>
                <a:cs typeface="Courier New" pitchFamily="49" charset="0"/>
              </a:rPr>
              <a:t>A.asignarX</a:t>
            </a:r>
            <a:r>
              <a:rPr lang="es-ES" sz="1600" dirty="0" smtClean="0">
                <a:latin typeface="Courier New" pitchFamily="49" charset="0"/>
                <a:cs typeface="Courier New" pitchFamily="49" charset="0"/>
              </a:rPr>
              <a:t>(15</a:t>
            </a:r>
            <a:r>
              <a:rPr lang="es-ES" sz="1600" dirty="0">
                <a:latin typeface="Courier New" pitchFamily="49" charset="0"/>
                <a:cs typeface="Courier New" pitchFamily="49" charset="0"/>
              </a:rPr>
              <a:t>);  </a:t>
            </a:r>
            <a:r>
              <a:rPr lang="es-ES" sz="1600" i="1" dirty="0">
                <a:solidFill>
                  <a:srgbClr val="1A11CD"/>
                </a:solidFill>
                <a:latin typeface="Courier New" pitchFamily="49" charset="0"/>
                <a:cs typeface="Courier New" pitchFamily="49" charset="0"/>
              </a:rPr>
              <a:t>//asignación de la coord. x al objeto </a:t>
            </a:r>
            <a:r>
              <a:rPr lang="es-ES" sz="1600" i="1" dirty="0" smtClean="0">
                <a:solidFill>
                  <a:srgbClr val="1A11CD"/>
                </a:solidFill>
                <a:latin typeface="Courier New" pitchFamily="49" charset="0"/>
                <a:cs typeface="Courier New" pitchFamily="49" charset="0"/>
              </a:rPr>
              <a:t>A</a:t>
            </a:r>
            <a:endParaRPr lang="es-ES" sz="1600" i="1" dirty="0">
              <a:solidFill>
                <a:srgbClr val="1A11CD"/>
              </a:solidFill>
              <a:latin typeface="Courier New" pitchFamily="49" charset="0"/>
              <a:cs typeface="Courier New" pitchFamily="49" charset="0"/>
            </a:endParaRPr>
          </a:p>
          <a:p>
            <a:r>
              <a:rPr lang="es-ES" sz="1600" dirty="0">
                <a:latin typeface="Courier New" pitchFamily="49" charset="0"/>
                <a:cs typeface="Courier New" pitchFamily="49" charset="0"/>
              </a:rPr>
              <a:t>   </a:t>
            </a:r>
            <a:r>
              <a:rPr lang="es-ES" sz="1600" dirty="0" err="1" smtClean="0">
                <a:latin typeface="Courier New" pitchFamily="49" charset="0"/>
                <a:cs typeface="Courier New" pitchFamily="49" charset="0"/>
              </a:rPr>
              <a:t>A.asignarY</a:t>
            </a:r>
            <a:r>
              <a:rPr lang="es-ES" sz="1600" dirty="0" smtClean="0">
                <a:latin typeface="Courier New" pitchFamily="49" charset="0"/>
                <a:cs typeface="Courier New" pitchFamily="49" charset="0"/>
              </a:rPr>
              <a:t>(8</a:t>
            </a:r>
            <a:r>
              <a:rPr lang="es-ES" sz="1600" dirty="0">
                <a:latin typeface="Courier New" pitchFamily="49" charset="0"/>
                <a:cs typeface="Courier New" pitchFamily="49" charset="0"/>
              </a:rPr>
              <a:t>);   </a:t>
            </a:r>
            <a:r>
              <a:rPr lang="es-ES" sz="1600" i="1" dirty="0">
                <a:solidFill>
                  <a:srgbClr val="1A11CD"/>
                </a:solidFill>
                <a:latin typeface="Courier New" pitchFamily="49" charset="0"/>
                <a:cs typeface="Courier New" pitchFamily="49" charset="0"/>
              </a:rPr>
              <a:t>//asignación de la coord. y al objeto </a:t>
            </a:r>
            <a:r>
              <a:rPr lang="es-ES" sz="1600" i="1" dirty="0" smtClean="0">
                <a:solidFill>
                  <a:srgbClr val="1A11CD"/>
                </a:solidFill>
                <a:latin typeface="Courier New" pitchFamily="49" charset="0"/>
                <a:cs typeface="Courier New" pitchFamily="49" charset="0"/>
              </a:rPr>
              <a:t>A</a:t>
            </a:r>
            <a:endParaRPr lang="es-ES" sz="1600" i="1" dirty="0">
              <a:solidFill>
                <a:srgbClr val="1A11CD"/>
              </a:solidFill>
              <a:latin typeface="Courier New" pitchFamily="49" charset="0"/>
              <a:cs typeface="Courier New" pitchFamily="49" charset="0"/>
            </a:endParaRPr>
          </a:p>
          <a:p>
            <a:r>
              <a:rPr lang="es-ES" sz="1600" dirty="0" smtClean="0">
                <a:latin typeface="Courier New" pitchFamily="49" charset="0"/>
                <a:cs typeface="Courier New" pitchFamily="49" charset="0"/>
              </a:rPr>
              <a:t>   </a:t>
            </a:r>
            <a:r>
              <a:rPr lang="es-ES" sz="1600" dirty="0" err="1" smtClean="0">
                <a:latin typeface="Courier New" pitchFamily="49" charset="0"/>
                <a:cs typeface="Courier New" pitchFamily="49" charset="0"/>
              </a:rPr>
              <a:t>B.asignarX</a:t>
            </a:r>
            <a:r>
              <a:rPr lang="es-ES" sz="1600" dirty="0" smtClean="0">
                <a:latin typeface="Courier New" pitchFamily="49" charset="0"/>
                <a:cs typeface="Courier New" pitchFamily="49" charset="0"/>
              </a:rPr>
              <a:t>(15</a:t>
            </a:r>
            <a:r>
              <a:rPr lang="es-ES" sz="1600" dirty="0">
                <a:latin typeface="Courier New" pitchFamily="49" charset="0"/>
                <a:cs typeface="Courier New" pitchFamily="49" charset="0"/>
              </a:rPr>
              <a:t>);  </a:t>
            </a:r>
            <a:r>
              <a:rPr lang="es-ES" sz="1600" i="1" dirty="0">
                <a:solidFill>
                  <a:srgbClr val="1A11CD"/>
                </a:solidFill>
                <a:latin typeface="Courier New" pitchFamily="49" charset="0"/>
                <a:cs typeface="Courier New" pitchFamily="49" charset="0"/>
              </a:rPr>
              <a:t>//asignación de la coord. x al objeto </a:t>
            </a:r>
            <a:r>
              <a:rPr lang="es-ES" sz="1600" i="1" dirty="0" smtClean="0">
                <a:solidFill>
                  <a:srgbClr val="1A11CD"/>
                </a:solidFill>
                <a:latin typeface="Courier New" pitchFamily="49" charset="0"/>
                <a:cs typeface="Courier New" pitchFamily="49" charset="0"/>
              </a:rPr>
              <a:t>B</a:t>
            </a:r>
            <a:endParaRPr lang="es-ES" sz="1600" i="1" dirty="0">
              <a:solidFill>
                <a:srgbClr val="1A11CD"/>
              </a:solidFill>
              <a:latin typeface="Courier New" pitchFamily="49" charset="0"/>
              <a:cs typeface="Courier New" pitchFamily="49" charset="0"/>
            </a:endParaRPr>
          </a:p>
          <a:p>
            <a:r>
              <a:rPr lang="es-ES" sz="1600" dirty="0">
                <a:latin typeface="Courier New" pitchFamily="49" charset="0"/>
                <a:cs typeface="Courier New" pitchFamily="49" charset="0"/>
              </a:rPr>
              <a:t>   </a:t>
            </a:r>
            <a:r>
              <a:rPr lang="es-ES" sz="1600" dirty="0" err="1" smtClean="0">
                <a:latin typeface="Courier New" pitchFamily="49" charset="0"/>
                <a:cs typeface="Courier New" pitchFamily="49" charset="0"/>
              </a:rPr>
              <a:t>B.asignarY</a:t>
            </a:r>
            <a:r>
              <a:rPr lang="es-ES" sz="1600" dirty="0" smtClean="0">
                <a:latin typeface="Courier New" pitchFamily="49" charset="0"/>
                <a:cs typeface="Courier New" pitchFamily="49" charset="0"/>
              </a:rPr>
              <a:t>(8</a:t>
            </a:r>
            <a:r>
              <a:rPr lang="es-ES" sz="1600" dirty="0">
                <a:latin typeface="Courier New" pitchFamily="49" charset="0"/>
                <a:cs typeface="Courier New" pitchFamily="49" charset="0"/>
              </a:rPr>
              <a:t>);</a:t>
            </a:r>
            <a:r>
              <a:rPr lang="es-ES" sz="1600" dirty="0">
                <a:solidFill>
                  <a:srgbClr val="1A11CD"/>
                </a:solidFill>
                <a:latin typeface="Courier New" pitchFamily="49" charset="0"/>
                <a:cs typeface="Courier New" pitchFamily="49" charset="0"/>
              </a:rPr>
              <a:t>  </a:t>
            </a:r>
            <a:r>
              <a:rPr lang="es-ES" sz="1600" i="1" dirty="0">
                <a:solidFill>
                  <a:srgbClr val="1A11CD"/>
                </a:solidFill>
                <a:latin typeface="Courier New" pitchFamily="49" charset="0"/>
                <a:cs typeface="Courier New" pitchFamily="49" charset="0"/>
              </a:rPr>
              <a:t>//asignación de la </a:t>
            </a:r>
            <a:r>
              <a:rPr lang="es-ES" sz="1600" i="1" dirty="0" smtClean="0">
                <a:solidFill>
                  <a:srgbClr val="1A11CD"/>
                </a:solidFill>
                <a:latin typeface="Courier New" pitchFamily="49" charset="0"/>
                <a:cs typeface="Courier New" pitchFamily="49" charset="0"/>
              </a:rPr>
              <a:t>coord. y </a:t>
            </a:r>
            <a:r>
              <a:rPr lang="es-ES" sz="1600" i="1" dirty="0">
                <a:solidFill>
                  <a:srgbClr val="1A11CD"/>
                </a:solidFill>
                <a:latin typeface="Courier New" pitchFamily="49" charset="0"/>
                <a:cs typeface="Courier New" pitchFamily="49" charset="0"/>
              </a:rPr>
              <a:t>al objeto </a:t>
            </a:r>
            <a:r>
              <a:rPr lang="es-ES" sz="1600" i="1" dirty="0" smtClean="0">
                <a:solidFill>
                  <a:srgbClr val="1A11CD"/>
                </a:solidFill>
                <a:latin typeface="Courier New" pitchFamily="49" charset="0"/>
                <a:cs typeface="Courier New" pitchFamily="49" charset="0"/>
              </a:rPr>
              <a:t>B</a:t>
            </a:r>
            <a:endParaRPr lang="es-ES" sz="1600" i="1" dirty="0">
              <a:solidFill>
                <a:srgbClr val="1A11CD"/>
              </a:solidFill>
              <a:latin typeface="Courier New" pitchFamily="49" charset="0"/>
              <a:cs typeface="Courier New" pitchFamily="49" charset="0"/>
            </a:endParaRPr>
          </a:p>
          <a:p>
            <a:endParaRPr lang="es-ES" sz="1600" dirty="0">
              <a:solidFill>
                <a:srgbClr val="1A11CD"/>
              </a:solidFill>
              <a:latin typeface="Courier New" pitchFamily="49" charset="0"/>
              <a:cs typeface="Courier New" pitchFamily="49" charset="0"/>
            </a:endParaRPr>
          </a:p>
          <a:p>
            <a:r>
              <a:rPr lang="es-ES" sz="1600" dirty="0">
                <a:solidFill>
                  <a:srgbClr val="1A11CD"/>
                </a:solidFill>
                <a:latin typeface="Courier New" pitchFamily="49" charset="0"/>
                <a:cs typeface="Courier New" pitchFamily="49" charset="0"/>
              </a:rPr>
              <a:t>   </a:t>
            </a:r>
            <a:r>
              <a:rPr lang="es-ES" sz="1600" dirty="0">
                <a:latin typeface="Courier New" pitchFamily="49" charset="0"/>
                <a:cs typeface="Courier New" pitchFamily="49" charset="0"/>
              </a:rPr>
              <a:t>cout&lt;&lt;</a:t>
            </a:r>
            <a:r>
              <a:rPr lang="es-ES" sz="1600" dirty="0">
                <a:solidFill>
                  <a:srgbClr val="1A11CD"/>
                </a:solidFill>
                <a:latin typeface="Courier New" pitchFamily="49" charset="0"/>
                <a:cs typeface="Courier New" pitchFamily="49" charset="0"/>
              </a:rPr>
              <a:t>"Los puntos tienen las siguientes </a:t>
            </a:r>
            <a:r>
              <a:rPr lang="es-ES" sz="1600" dirty="0" smtClean="0">
                <a:solidFill>
                  <a:srgbClr val="1A11CD"/>
                </a:solidFill>
                <a:latin typeface="Courier New" pitchFamily="49" charset="0"/>
                <a:cs typeface="Courier New" pitchFamily="49" charset="0"/>
              </a:rPr>
              <a:t>coordenadas: </a:t>
            </a:r>
            <a:r>
              <a:rPr lang="es-ES" sz="1600" dirty="0" smtClean="0">
                <a:latin typeface="Courier New" pitchFamily="49" charset="0"/>
                <a:cs typeface="Courier New" pitchFamily="49" charset="0"/>
              </a:rPr>
              <a:t>"</a:t>
            </a:r>
          </a:p>
          <a:p>
            <a:r>
              <a:rPr lang="es-ES" sz="1600" dirty="0">
                <a:solidFill>
                  <a:srgbClr val="1A11CD"/>
                </a:solidFill>
                <a:latin typeface="Courier New" pitchFamily="49" charset="0"/>
                <a:cs typeface="Courier New" pitchFamily="49" charset="0"/>
              </a:rPr>
              <a:t> </a:t>
            </a:r>
            <a:r>
              <a:rPr lang="es-ES" sz="1600" dirty="0" smtClean="0">
                <a:solidFill>
                  <a:srgbClr val="1A11CD"/>
                </a:solidFill>
                <a:latin typeface="Courier New" pitchFamily="49" charset="0"/>
                <a:cs typeface="Courier New" pitchFamily="49" charset="0"/>
              </a:rPr>
              <a:t>      </a:t>
            </a:r>
            <a:r>
              <a:rPr lang="es-ES" sz="1600" dirty="0" smtClean="0">
                <a:latin typeface="Courier New" pitchFamily="49" charset="0"/>
                <a:cs typeface="Courier New" pitchFamily="49" charset="0"/>
              </a:rPr>
              <a:t>&lt;&lt;</a:t>
            </a:r>
            <a:r>
              <a:rPr lang="es-ES" sz="1600" dirty="0">
                <a:latin typeface="Courier New" pitchFamily="49" charset="0"/>
                <a:cs typeface="Courier New" pitchFamily="49" charset="0"/>
              </a:rPr>
              <a:t>endl&lt;&lt;endl;</a:t>
            </a:r>
          </a:p>
          <a:p>
            <a:r>
              <a:rPr lang="es-ES" sz="1600" dirty="0">
                <a:solidFill>
                  <a:srgbClr val="1A11CD"/>
                </a:solidFill>
                <a:latin typeface="Courier New" pitchFamily="49" charset="0"/>
                <a:cs typeface="Courier New" pitchFamily="49" charset="0"/>
              </a:rPr>
              <a:t>   </a:t>
            </a:r>
            <a:r>
              <a:rPr lang="es-ES" sz="1600" dirty="0">
                <a:latin typeface="Courier New" pitchFamily="49" charset="0"/>
                <a:cs typeface="Courier New" pitchFamily="49" charset="0"/>
              </a:rPr>
              <a:t>cout&lt;&lt;"</a:t>
            </a:r>
            <a:r>
              <a:rPr lang="es-ES" sz="1600" dirty="0">
                <a:solidFill>
                  <a:srgbClr val="1A11CD"/>
                </a:solidFill>
                <a:latin typeface="Courier New" pitchFamily="49" charset="0"/>
                <a:cs typeface="Courier New" pitchFamily="49" charset="0"/>
              </a:rPr>
              <a:t>Punto </a:t>
            </a:r>
            <a:r>
              <a:rPr lang="es-ES" sz="1600" dirty="0" smtClean="0">
                <a:solidFill>
                  <a:srgbClr val="1A11CD"/>
                </a:solidFill>
                <a:latin typeface="Courier New" pitchFamily="49" charset="0"/>
                <a:cs typeface="Courier New" pitchFamily="49" charset="0"/>
              </a:rPr>
              <a:t>A("</a:t>
            </a:r>
            <a:r>
              <a:rPr lang="es-ES" sz="1600" dirty="0" smtClean="0">
                <a:latin typeface="Courier New" pitchFamily="49" charset="0"/>
                <a:cs typeface="Courier New" pitchFamily="49" charset="0"/>
              </a:rPr>
              <a:t>&lt;&lt;A.obtenerX</a:t>
            </a:r>
            <a:r>
              <a:rPr lang="es-ES" sz="1600" dirty="0">
                <a:latin typeface="Courier New" pitchFamily="49" charset="0"/>
                <a:cs typeface="Courier New" pitchFamily="49" charset="0"/>
              </a:rPr>
              <a:t>()&lt;&lt;</a:t>
            </a:r>
            <a:r>
              <a:rPr lang="es-ES" sz="1600" dirty="0">
                <a:solidFill>
                  <a:srgbClr val="1A11CD"/>
                </a:solidFill>
                <a:latin typeface="Courier New" pitchFamily="49" charset="0"/>
                <a:cs typeface="Courier New" pitchFamily="49" charset="0"/>
              </a:rPr>
              <a:t>", </a:t>
            </a:r>
            <a:r>
              <a:rPr lang="es-ES" sz="1600" dirty="0" smtClean="0">
                <a:solidFill>
                  <a:srgbClr val="1A11CD"/>
                </a:solidFill>
                <a:latin typeface="Courier New" pitchFamily="49" charset="0"/>
                <a:cs typeface="Courier New" pitchFamily="49" charset="0"/>
              </a:rPr>
              <a:t>"</a:t>
            </a:r>
            <a:r>
              <a:rPr lang="es-ES" sz="1600" dirty="0" smtClean="0">
                <a:latin typeface="Courier New" pitchFamily="49" charset="0"/>
                <a:cs typeface="Courier New" pitchFamily="49" charset="0"/>
              </a:rPr>
              <a:t>&lt;&lt;A.obtenerY</a:t>
            </a:r>
            <a:r>
              <a:rPr lang="es-ES" sz="1600" dirty="0">
                <a:latin typeface="Courier New" pitchFamily="49" charset="0"/>
                <a:cs typeface="Courier New" pitchFamily="49" charset="0"/>
              </a:rPr>
              <a:t>()&lt;&lt;</a:t>
            </a:r>
            <a:r>
              <a:rPr lang="es-ES" sz="1600" dirty="0">
                <a:solidFill>
                  <a:srgbClr val="1A11CD"/>
                </a:solidFill>
                <a:latin typeface="Courier New" pitchFamily="49" charset="0"/>
                <a:cs typeface="Courier New" pitchFamily="49" charset="0"/>
              </a:rPr>
              <a:t>")"</a:t>
            </a:r>
            <a:r>
              <a:rPr lang="es-ES" sz="1600" dirty="0">
                <a:latin typeface="Courier New" pitchFamily="49" charset="0"/>
                <a:cs typeface="Courier New" pitchFamily="49" charset="0"/>
              </a:rPr>
              <a:t>&lt;&lt;endl;</a:t>
            </a:r>
          </a:p>
          <a:p>
            <a:r>
              <a:rPr lang="es-ES" sz="1600" dirty="0">
                <a:solidFill>
                  <a:srgbClr val="1A11CD"/>
                </a:solidFill>
                <a:latin typeface="Courier New" pitchFamily="49" charset="0"/>
                <a:cs typeface="Courier New" pitchFamily="49" charset="0"/>
              </a:rPr>
              <a:t>   </a:t>
            </a:r>
            <a:r>
              <a:rPr lang="es-ES" sz="1600" dirty="0">
                <a:latin typeface="Courier New" pitchFamily="49" charset="0"/>
                <a:cs typeface="Courier New" pitchFamily="49" charset="0"/>
              </a:rPr>
              <a:t>cout&lt;&lt;</a:t>
            </a:r>
            <a:r>
              <a:rPr lang="es-ES" sz="1600" dirty="0">
                <a:solidFill>
                  <a:srgbClr val="1A11CD"/>
                </a:solidFill>
                <a:latin typeface="Courier New" pitchFamily="49" charset="0"/>
                <a:cs typeface="Courier New" pitchFamily="49" charset="0"/>
              </a:rPr>
              <a:t>"Punto </a:t>
            </a:r>
            <a:r>
              <a:rPr lang="es-ES" sz="1600" dirty="0" smtClean="0">
                <a:solidFill>
                  <a:srgbClr val="1A11CD"/>
                </a:solidFill>
                <a:latin typeface="Courier New" pitchFamily="49" charset="0"/>
                <a:cs typeface="Courier New" pitchFamily="49" charset="0"/>
              </a:rPr>
              <a:t>B("</a:t>
            </a:r>
            <a:r>
              <a:rPr lang="es-ES" sz="1600" dirty="0" smtClean="0">
                <a:latin typeface="Courier New" pitchFamily="49" charset="0"/>
                <a:cs typeface="Courier New" pitchFamily="49" charset="0"/>
              </a:rPr>
              <a:t>&lt;&lt;B.obtenerX</a:t>
            </a:r>
            <a:r>
              <a:rPr lang="es-ES" sz="1600" dirty="0">
                <a:latin typeface="Courier New" pitchFamily="49" charset="0"/>
                <a:cs typeface="Courier New" pitchFamily="49" charset="0"/>
              </a:rPr>
              <a:t>()&lt;&lt;</a:t>
            </a:r>
            <a:r>
              <a:rPr lang="es-ES" sz="1600" dirty="0">
                <a:solidFill>
                  <a:srgbClr val="1A11CD"/>
                </a:solidFill>
                <a:latin typeface="Courier New" pitchFamily="49" charset="0"/>
                <a:cs typeface="Courier New" pitchFamily="49" charset="0"/>
              </a:rPr>
              <a:t>", </a:t>
            </a:r>
            <a:r>
              <a:rPr lang="es-ES" sz="1600" dirty="0" smtClean="0">
                <a:solidFill>
                  <a:srgbClr val="1A11CD"/>
                </a:solidFill>
                <a:latin typeface="Courier New" pitchFamily="49" charset="0"/>
                <a:cs typeface="Courier New" pitchFamily="49" charset="0"/>
              </a:rPr>
              <a:t>"</a:t>
            </a:r>
            <a:r>
              <a:rPr lang="es-ES" sz="1600" dirty="0" smtClean="0">
                <a:latin typeface="Courier New" pitchFamily="49" charset="0"/>
                <a:cs typeface="Courier New" pitchFamily="49" charset="0"/>
              </a:rPr>
              <a:t>&lt;&lt;B.obtenerY</a:t>
            </a:r>
            <a:r>
              <a:rPr lang="es-ES" sz="1600" dirty="0">
                <a:latin typeface="Courier New" pitchFamily="49" charset="0"/>
                <a:cs typeface="Courier New" pitchFamily="49" charset="0"/>
              </a:rPr>
              <a:t>()&lt;&lt;</a:t>
            </a:r>
            <a:r>
              <a:rPr lang="es-ES" sz="1600" dirty="0">
                <a:solidFill>
                  <a:srgbClr val="1A11CD"/>
                </a:solidFill>
                <a:latin typeface="Courier New" pitchFamily="49" charset="0"/>
                <a:cs typeface="Courier New" pitchFamily="49" charset="0"/>
              </a:rPr>
              <a:t>")"</a:t>
            </a:r>
            <a:r>
              <a:rPr lang="es-ES" sz="1600" dirty="0">
                <a:latin typeface="Courier New" pitchFamily="49" charset="0"/>
                <a:cs typeface="Courier New" pitchFamily="49" charset="0"/>
              </a:rPr>
              <a:t>&lt;&lt;endl;</a:t>
            </a:r>
          </a:p>
          <a:p>
            <a:r>
              <a:rPr lang="es-ES" sz="1600" dirty="0" smtClean="0">
                <a:solidFill>
                  <a:srgbClr val="1A11CD"/>
                </a:solidFill>
                <a:latin typeface="Courier New" pitchFamily="49" charset="0"/>
                <a:cs typeface="Courier New" pitchFamily="49" charset="0"/>
              </a:rPr>
              <a:t>   </a:t>
            </a:r>
            <a:r>
              <a:rPr lang="es-ES" sz="1600" dirty="0">
                <a:latin typeface="Courier New" pitchFamily="49" charset="0"/>
                <a:cs typeface="Courier New" pitchFamily="49" charset="0"/>
              </a:rPr>
              <a:t>getch();</a:t>
            </a:r>
          </a:p>
          <a:p>
            <a:r>
              <a:rPr lang="es-ES" sz="1600" dirty="0">
                <a:latin typeface="Courier New" pitchFamily="49" charset="0"/>
                <a:cs typeface="Courier New" pitchFamily="49" charset="0"/>
              </a:rPr>
              <a:t>}</a:t>
            </a:r>
            <a:endParaRPr lang="es-MX" sz="1600" dirty="0">
              <a:latin typeface="Courier New" pitchFamily="49" charset="0"/>
              <a:cs typeface="Courier New" pitchFamily="49" charset="0"/>
            </a:endParaRPr>
          </a:p>
        </p:txBody>
      </p:sp>
      <p:sp>
        <p:nvSpPr>
          <p:cNvPr id="4" name="Subtítulo 2"/>
          <p:cNvSpPr txBox="1">
            <a:spLocks/>
          </p:cNvSpPr>
          <p:nvPr/>
        </p:nvSpPr>
        <p:spPr>
          <a:xfrm>
            <a:off x="4694590" y="6665099"/>
            <a:ext cx="3938953" cy="192901"/>
          </a:xfrm>
          <a:prstGeom prst="rect">
            <a:avLst/>
          </a:prstGeom>
        </p:spPr>
        <p:txBody>
          <a:bodyPr>
            <a:normAutofit fontScale="77500" lnSpcReduction="20000"/>
          </a:bodyPr>
          <a:lst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a:lstStyle>
          <a:p>
            <a:pPr marL="0" indent="0" algn="r">
              <a:buNone/>
            </a:pPr>
            <a:r>
              <a:rPr lang="es-ES" sz="1000" smtClean="0">
                <a:solidFill>
                  <a:schemeClr val="tx1"/>
                </a:solidFill>
                <a:latin typeface="Trajan Pro"/>
                <a:cs typeface="Trajan Pro"/>
              </a:rPr>
              <a:t>Área Académica de Computación y Electrónica</a:t>
            </a:r>
            <a:endParaRPr lang="es-ES" sz="1000" dirty="0">
              <a:solidFill>
                <a:schemeClr val="tx1"/>
              </a:solidFill>
              <a:latin typeface="Trajan Pro"/>
              <a:cs typeface="Trajan Pro"/>
            </a:endParaRPr>
          </a:p>
        </p:txBody>
      </p:sp>
    </p:spTree>
    <p:extLst>
      <p:ext uri="{BB962C8B-B14F-4D97-AF65-F5344CB8AC3E}">
        <p14:creationId xmlns:p14="http://schemas.microsoft.com/office/powerpoint/2010/main" val="4095710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54842" y="1252769"/>
            <a:ext cx="8243248" cy="4247317"/>
          </a:xfrm>
          <a:prstGeom prst="rect">
            <a:avLst/>
          </a:prstGeom>
        </p:spPr>
        <p:txBody>
          <a:bodyPr wrap="square">
            <a:spAutoFit/>
          </a:bodyPr>
          <a:lstStyle/>
          <a:p>
            <a:pPr algn="just">
              <a:spcAft>
                <a:spcPts val="1200"/>
              </a:spcAft>
            </a:pPr>
            <a:r>
              <a:rPr lang="es-ES" sz="2400" dirty="0">
                <a:latin typeface="Cambria" pitchFamily="18" charset="0"/>
              </a:rPr>
              <a:t>Existen algunas </a:t>
            </a:r>
            <a:r>
              <a:rPr lang="es-ES" sz="2400" dirty="0" smtClean="0">
                <a:latin typeface="Cambria" pitchFamily="18" charset="0"/>
              </a:rPr>
              <a:t>pautas para </a:t>
            </a:r>
            <a:r>
              <a:rPr lang="es-ES" sz="2400" dirty="0">
                <a:latin typeface="Cambria" pitchFamily="18" charset="0"/>
              </a:rPr>
              <a:t>la creación y uso de las clases:</a:t>
            </a:r>
            <a:endParaRPr lang="es-MX" sz="2400" dirty="0">
              <a:latin typeface="Cambria" pitchFamily="18" charset="0"/>
            </a:endParaRPr>
          </a:p>
          <a:p>
            <a:pPr marL="342900" lvl="0" indent="-342900" algn="just">
              <a:spcAft>
                <a:spcPts val="1200"/>
              </a:spcAft>
              <a:buFont typeface="Wingdings" pitchFamily="2" charset="2"/>
              <a:buChar char="v"/>
            </a:pPr>
            <a:r>
              <a:rPr lang="es-ES" sz="2400" dirty="0">
                <a:latin typeface="Cambria" pitchFamily="18" charset="0"/>
              </a:rPr>
              <a:t>Las clases no se ejecutan </a:t>
            </a:r>
            <a:r>
              <a:rPr lang="es-ES" sz="2400" dirty="0" smtClean="0">
                <a:latin typeface="Cambria" pitchFamily="18" charset="0"/>
              </a:rPr>
              <a:t>(run), </a:t>
            </a:r>
            <a:r>
              <a:rPr lang="es-ES" sz="2400" dirty="0">
                <a:latin typeface="Cambria" pitchFamily="18" charset="0"/>
              </a:rPr>
              <a:t>sólo se compilan.</a:t>
            </a:r>
            <a:endParaRPr lang="es-MX" sz="2400" dirty="0">
              <a:latin typeface="Cambria" pitchFamily="18" charset="0"/>
            </a:endParaRPr>
          </a:p>
          <a:p>
            <a:pPr marL="342900" lvl="0" indent="-342900" algn="just">
              <a:spcAft>
                <a:spcPts val="1200"/>
              </a:spcAft>
              <a:buFont typeface="Wingdings" pitchFamily="2" charset="2"/>
              <a:buChar char="v"/>
            </a:pPr>
            <a:r>
              <a:rPr lang="es-ES" sz="2400" dirty="0">
                <a:latin typeface="Cambria" pitchFamily="18" charset="0"/>
              </a:rPr>
              <a:t>Las clases se guardan como un archivo de cabecera o librería para identificar que es código que se puede reutilizar, por lo tanto se deberán guardar con la extensión </a:t>
            </a:r>
            <a:r>
              <a:rPr lang="es-ES" sz="2400" b="1" i="1" dirty="0">
                <a:latin typeface="Cambria" pitchFamily="18" charset="0"/>
              </a:rPr>
              <a:t>.h</a:t>
            </a:r>
            <a:r>
              <a:rPr lang="es-ES" sz="2400" dirty="0">
                <a:latin typeface="Cambria" pitchFamily="18" charset="0"/>
              </a:rPr>
              <a:t>.</a:t>
            </a:r>
            <a:endParaRPr lang="es-MX" sz="2400" dirty="0">
              <a:latin typeface="Cambria" pitchFamily="18" charset="0"/>
            </a:endParaRPr>
          </a:p>
          <a:p>
            <a:pPr marL="342900" indent="-342900" algn="just">
              <a:spcAft>
                <a:spcPts val="1200"/>
              </a:spcAft>
              <a:buFont typeface="Wingdings" pitchFamily="2" charset="2"/>
              <a:buChar char="v"/>
            </a:pPr>
            <a:r>
              <a:rPr lang="es-ES" sz="2400" dirty="0">
                <a:latin typeface="Cambria" pitchFamily="18" charset="0"/>
              </a:rPr>
              <a:t>Es conveniente tener el cuerpo de la clase en el mismo archivo que la </a:t>
            </a:r>
            <a:r>
              <a:rPr lang="es-ES" sz="2400" dirty="0" smtClean="0">
                <a:latin typeface="Cambria" pitchFamily="18" charset="0"/>
              </a:rPr>
              <a:t>declaración, </a:t>
            </a:r>
            <a:r>
              <a:rPr lang="es-ES" sz="2400" dirty="0">
                <a:latin typeface="Cambria" pitchFamily="18" charset="0"/>
              </a:rPr>
              <a:t>para no generar demasiados </a:t>
            </a:r>
            <a:r>
              <a:rPr lang="es-ES" sz="2400" dirty="0" smtClean="0">
                <a:latin typeface="Cambria" pitchFamily="18" charset="0"/>
              </a:rPr>
              <a:t>archivos </a:t>
            </a:r>
            <a:r>
              <a:rPr lang="es-ES" sz="2400" dirty="0">
                <a:latin typeface="Cambria" pitchFamily="18" charset="0"/>
              </a:rPr>
              <a:t>que nos puedan confundir al momento de corregir errores.</a:t>
            </a:r>
            <a:endParaRPr lang="es-MX" sz="2400" dirty="0">
              <a:latin typeface="Cambria" pitchFamily="18" charset="0"/>
            </a:endParaRPr>
          </a:p>
        </p:txBody>
      </p:sp>
      <p:sp>
        <p:nvSpPr>
          <p:cNvPr id="4" name="3 CuadroTexto"/>
          <p:cNvSpPr txBox="1"/>
          <p:nvPr/>
        </p:nvSpPr>
        <p:spPr>
          <a:xfrm>
            <a:off x="368489" y="452462"/>
            <a:ext cx="7574508" cy="584775"/>
          </a:xfrm>
          <a:prstGeom prst="rect">
            <a:avLst/>
          </a:prstGeom>
          <a:noFill/>
        </p:spPr>
        <p:txBody>
          <a:bodyPr wrap="square" rtlCol="0">
            <a:spAutoFit/>
          </a:bodyPr>
          <a:lstStyle/>
          <a:p>
            <a:r>
              <a:rPr lang="es-ES" sz="3200" dirty="0" smtClean="0">
                <a:solidFill>
                  <a:schemeClr val="accent3">
                    <a:lumMod val="60000"/>
                    <a:lumOff val="40000"/>
                  </a:schemeClr>
                </a:solidFill>
                <a:latin typeface="Cambria" pitchFamily="18" charset="0"/>
              </a:rPr>
              <a:t>Reglas de creación y uso</a:t>
            </a:r>
            <a:endParaRPr lang="es-MX" sz="3200" dirty="0">
              <a:solidFill>
                <a:schemeClr val="accent3">
                  <a:lumMod val="60000"/>
                  <a:lumOff val="40000"/>
                </a:schemeClr>
              </a:solidFill>
              <a:latin typeface="Cambria" pitchFamily="18" charset="0"/>
            </a:endParaRPr>
          </a:p>
        </p:txBody>
      </p:sp>
      <p:sp>
        <p:nvSpPr>
          <p:cNvPr id="5" name="Subtítulo 2"/>
          <p:cNvSpPr txBox="1">
            <a:spLocks/>
          </p:cNvSpPr>
          <p:nvPr/>
        </p:nvSpPr>
        <p:spPr>
          <a:xfrm>
            <a:off x="4694590" y="6665099"/>
            <a:ext cx="3938953" cy="192901"/>
          </a:xfrm>
          <a:prstGeom prst="rect">
            <a:avLst/>
          </a:prstGeom>
        </p:spPr>
        <p:txBody>
          <a:bodyPr>
            <a:normAutofit fontScale="77500" lnSpcReduction="20000"/>
          </a:bodyPr>
          <a:lst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a:lstStyle>
          <a:p>
            <a:pPr marL="0" indent="0" algn="r">
              <a:buNone/>
            </a:pPr>
            <a:r>
              <a:rPr lang="es-ES" sz="1000" smtClean="0">
                <a:solidFill>
                  <a:schemeClr val="tx1"/>
                </a:solidFill>
                <a:latin typeface="Trajan Pro"/>
                <a:cs typeface="Trajan Pro"/>
              </a:rPr>
              <a:t>Área Académica de Computación y Electrónica</a:t>
            </a:r>
            <a:endParaRPr lang="es-ES" sz="1000" dirty="0">
              <a:solidFill>
                <a:schemeClr val="tx1"/>
              </a:solidFill>
              <a:latin typeface="Trajan Pro"/>
              <a:cs typeface="Trajan Pro"/>
            </a:endParaRPr>
          </a:p>
        </p:txBody>
      </p:sp>
    </p:spTree>
    <p:extLst>
      <p:ext uri="{BB962C8B-B14F-4D97-AF65-F5344CB8AC3E}">
        <p14:creationId xmlns:p14="http://schemas.microsoft.com/office/powerpoint/2010/main" val="12915503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79464" y="846158"/>
            <a:ext cx="3657600" cy="701722"/>
          </a:xfrm>
        </p:spPr>
        <p:txBody>
          <a:bodyPr/>
          <a:lstStyle/>
          <a:p>
            <a:r>
              <a:rPr lang="es-ES" dirty="0" smtClean="0">
                <a:latin typeface="Cambria" pitchFamily="18" charset="0"/>
              </a:rPr>
              <a:t>Referencias:</a:t>
            </a:r>
            <a:endParaRPr lang="es-MX" dirty="0">
              <a:latin typeface="Cambria" pitchFamily="18" charset="0"/>
            </a:endParaRPr>
          </a:p>
        </p:txBody>
      </p:sp>
      <p:graphicFrame>
        <p:nvGraphicFramePr>
          <p:cNvPr id="5" name="4 Tabla"/>
          <p:cNvGraphicFramePr>
            <a:graphicFrameLocks noGrp="1"/>
          </p:cNvGraphicFramePr>
          <p:nvPr>
            <p:extLst>
              <p:ext uri="{D42A27DB-BD31-4B8C-83A1-F6EECF244321}">
                <p14:modId xmlns:p14="http://schemas.microsoft.com/office/powerpoint/2010/main" val="3194874658"/>
              </p:ext>
            </p:extLst>
          </p:nvPr>
        </p:nvGraphicFramePr>
        <p:xfrm>
          <a:off x="806760" y="1929263"/>
          <a:ext cx="7563867" cy="1402080"/>
        </p:xfrm>
        <a:graphic>
          <a:graphicData uri="http://schemas.openxmlformats.org/drawingml/2006/table">
            <a:tbl>
              <a:tblPr>
                <a:tableStyleId>{5C22544A-7EE6-4342-B048-85BDC9FD1C3A}</a:tableStyleId>
              </a:tblPr>
              <a:tblGrid>
                <a:gridCol w="681093"/>
                <a:gridCol w="6882774"/>
              </a:tblGrid>
              <a:tr h="370840">
                <a:tc>
                  <a:txBody>
                    <a:bodyPr/>
                    <a:lstStyle/>
                    <a:p>
                      <a:pPr algn="l"/>
                      <a:r>
                        <a:rPr lang="es-ES" sz="2000" b="0" dirty="0" smtClean="0">
                          <a:solidFill>
                            <a:schemeClr val="tx1"/>
                          </a:solidFill>
                          <a:latin typeface="Cambria" pitchFamily="18" charset="0"/>
                        </a:rPr>
                        <a:t>[1]</a:t>
                      </a:r>
                      <a:endParaRPr lang="es-MX" sz="2000" b="0" dirty="0">
                        <a:solidFill>
                          <a:schemeClr val="tx1"/>
                        </a:solidFill>
                        <a:latin typeface="Cambria" pitchFamily="18"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just"/>
                      <a:r>
                        <a:rPr lang="es-ES" sz="2000" b="0" dirty="0" smtClean="0">
                          <a:solidFill>
                            <a:schemeClr val="tx1"/>
                          </a:solidFill>
                          <a:latin typeface="Cambria" pitchFamily="18" charset="0"/>
                        </a:rPr>
                        <a:t>Arnush, C. (1997), </a:t>
                      </a:r>
                      <a:r>
                        <a:rPr lang="es-ES" sz="2000" b="0" i="1" dirty="0" smtClean="0">
                          <a:solidFill>
                            <a:schemeClr val="tx1"/>
                          </a:solidFill>
                          <a:latin typeface="Cambria" pitchFamily="18" charset="0"/>
                        </a:rPr>
                        <a:t>Aprendiendo Borland C++ 5 en 21 días</a:t>
                      </a:r>
                      <a:r>
                        <a:rPr lang="es-ES" sz="2000" b="0" dirty="0" smtClean="0">
                          <a:solidFill>
                            <a:schemeClr val="tx1"/>
                          </a:solidFill>
                          <a:latin typeface="Cambria" pitchFamily="18" charset="0"/>
                        </a:rPr>
                        <a:t>, Prentice Hall.</a:t>
                      </a:r>
                      <a:endParaRPr lang="es-MX" sz="2000" b="0" dirty="0">
                        <a:solidFill>
                          <a:schemeClr val="tx1"/>
                        </a:solidFill>
                        <a:latin typeface="Cambria" pitchFamily="18"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370840">
                <a:tc>
                  <a:txBody>
                    <a:bodyPr/>
                    <a:lstStyle/>
                    <a:p>
                      <a:pPr algn="l"/>
                      <a:r>
                        <a:rPr lang="es-ES" sz="2000" b="0" dirty="0" smtClean="0">
                          <a:solidFill>
                            <a:schemeClr val="tx1"/>
                          </a:solidFill>
                          <a:latin typeface="Cambria" pitchFamily="18" charset="0"/>
                        </a:rPr>
                        <a:t>[2]</a:t>
                      </a:r>
                      <a:endParaRPr lang="es-MX" sz="2000" b="0" dirty="0">
                        <a:solidFill>
                          <a:schemeClr val="tx1"/>
                        </a:solidFill>
                        <a:latin typeface="Cambria"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just"/>
                      <a:r>
                        <a:rPr lang="es-ES" sz="2000" b="0" dirty="0" smtClean="0">
                          <a:solidFill>
                            <a:schemeClr val="tx1"/>
                          </a:solidFill>
                          <a:latin typeface="Cambria" pitchFamily="18" charset="0"/>
                        </a:rPr>
                        <a:t>Ceballos, F.J. (1997), </a:t>
                      </a:r>
                      <a:r>
                        <a:rPr lang="es-ES" sz="2000" b="0" i="1" dirty="0" smtClean="0">
                          <a:solidFill>
                            <a:schemeClr val="tx1"/>
                          </a:solidFill>
                          <a:latin typeface="Cambria" pitchFamily="18" charset="0"/>
                        </a:rPr>
                        <a:t>Programación</a:t>
                      </a:r>
                      <a:r>
                        <a:rPr lang="es-ES" sz="2000" b="0" i="1" baseline="0" dirty="0" smtClean="0">
                          <a:solidFill>
                            <a:schemeClr val="tx1"/>
                          </a:solidFill>
                          <a:latin typeface="Cambria" pitchFamily="18" charset="0"/>
                        </a:rPr>
                        <a:t> Orientada a Objetos con C++</a:t>
                      </a:r>
                      <a:r>
                        <a:rPr lang="es-ES" sz="2000" b="0" baseline="0" dirty="0" smtClean="0">
                          <a:solidFill>
                            <a:schemeClr val="tx1"/>
                          </a:solidFill>
                          <a:latin typeface="Cambria" pitchFamily="18" charset="0"/>
                        </a:rPr>
                        <a:t>, 2 ed., Alfaomega Ra-Ma.</a:t>
                      </a:r>
                      <a:endParaRPr lang="es-MX" sz="2000" b="0" dirty="0">
                        <a:solidFill>
                          <a:schemeClr val="tx1"/>
                        </a:solidFill>
                        <a:latin typeface="Cambria" pitchFamily="18"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bl>
          </a:graphicData>
        </a:graphic>
      </p:graphicFrame>
      <p:sp>
        <p:nvSpPr>
          <p:cNvPr id="4" name="Subtítulo 2"/>
          <p:cNvSpPr txBox="1">
            <a:spLocks/>
          </p:cNvSpPr>
          <p:nvPr/>
        </p:nvSpPr>
        <p:spPr>
          <a:xfrm>
            <a:off x="4694590" y="6665099"/>
            <a:ext cx="3938953" cy="192901"/>
          </a:xfrm>
          <a:prstGeom prst="rect">
            <a:avLst/>
          </a:prstGeom>
        </p:spPr>
        <p:txBody>
          <a:bodyPr>
            <a:normAutofit fontScale="77500" lnSpcReduction="20000"/>
          </a:bodyPr>
          <a:lst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a:lstStyle>
          <a:p>
            <a:pPr marL="0" indent="0" algn="r">
              <a:buNone/>
            </a:pPr>
            <a:r>
              <a:rPr lang="es-ES" sz="1000" smtClean="0">
                <a:solidFill>
                  <a:schemeClr val="tx1"/>
                </a:solidFill>
                <a:latin typeface="Trajan Pro"/>
                <a:cs typeface="Trajan Pro"/>
              </a:rPr>
              <a:t>Área Académica de Computación y Electrónica</a:t>
            </a:r>
            <a:endParaRPr lang="es-ES" sz="1000" dirty="0">
              <a:solidFill>
                <a:schemeClr val="tx1"/>
              </a:solidFill>
              <a:latin typeface="Trajan Pro"/>
              <a:cs typeface="Trajan Pro"/>
            </a:endParaRPr>
          </a:p>
        </p:txBody>
      </p:sp>
    </p:spTree>
    <p:extLst>
      <p:ext uri="{BB962C8B-B14F-4D97-AF65-F5344CB8AC3E}">
        <p14:creationId xmlns:p14="http://schemas.microsoft.com/office/powerpoint/2010/main" val="1512097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85857" y="1575351"/>
            <a:ext cx="8456691" cy="610851"/>
          </a:xfrm>
        </p:spPr>
        <p:txBody>
          <a:bodyPr/>
          <a:lstStyle/>
          <a:p>
            <a:pPr algn="ctr"/>
            <a:r>
              <a:rPr lang="es-ES" sz="2700" dirty="0" err="1" smtClean="0">
                <a:solidFill>
                  <a:schemeClr val="accent2">
                    <a:lumMod val="40000"/>
                    <a:lumOff val="60000"/>
                  </a:schemeClr>
                </a:solidFill>
                <a:latin typeface="Cambria" pitchFamily="18" charset="0"/>
                <a:cs typeface="Trajan Pro"/>
              </a:rPr>
              <a:t>Abstract</a:t>
            </a:r>
            <a:r>
              <a:rPr lang="es-ES" sz="2700" dirty="0" smtClean="0">
                <a:solidFill>
                  <a:schemeClr val="accent2">
                    <a:lumMod val="40000"/>
                    <a:lumOff val="60000"/>
                  </a:schemeClr>
                </a:solidFill>
                <a:latin typeface="Cambria" pitchFamily="18" charset="0"/>
                <a:cs typeface="Trajan Pro"/>
              </a:rPr>
              <a:t>:</a:t>
            </a:r>
            <a:endParaRPr lang="es-ES" sz="2700" dirty="0">
              <a:solidFill>
                <a:srgbClr val="F1FBB1"/>
              </a:solidFill>
              <a:latin typeface="Cambria" pitchFamily="18" charset="0"/>
              <a:cs typeface="Trajan Pro"/>
            </a:endParaRPr>
          </a:p>
        </p:txBody>
      </p:sp>
      <p:sp>
        <p:nvSpPr>
          <p:cNvPr id="3" name="Subtítulo 2"/>
          <p:cNvSpPr>
            <a:spLocks noGrp="1"/>
          </p:cNvSpPr>
          <p:nvPr>
            <p:ph type="subTitle" idx="1"/>
          </p:nvPr>
        </p:nvSpPr>
        <p:spPr>
          <a:xfrm>
            <a:off x="4694590" y="6665099"/>
            <a:ext cx="3938953" cy="192901"/>
          </a:xfrm>
        </p:spPr>
        <p:txBody>
          <a:bodyPr>
            <a:normAutofit fontScale="77500" lnSpcReduction="20000"/>
          </a:bodyPr>
          <a:lstStyle/>
          <a:p>
            <a:r>
              <a:rPr lang="es-ES" sz="1000" dirty="0" smtClean="0">
                <a:solidFill>
                  <a:schemeClr val="tx1"/>
                </a:solidFill>
                <a:latin typeface="Trajan Pro"/>
                <a:cs typeface="Trajan Pro"/>
              </a:rPr>
              <a:t>Área Académica de Computación y Electrónica</a:t>
            </a:r>
            <a:endParaRPr lang="es-ES" sz="1000" dirty="0">
              <a:solidFill>
                <a:schemeClr val="tx1"/>
              </a:solidFill>
              <a:latin typeface="Trajan Pro"/>
              <a:cs typeface="Trajan Pro"/>
            </a:endParaRPr>
          </a:p>
        </p:txBody>
      </p:sp>
      <p:sp>
        <p:nvSpPr>
          <p:cNvPr id="6" name="Título 1"/>
          <p:cNvSpPr txBox="1">
            <a:spLocks/>
          </p:cNvSpPr>
          <p:nvPr/>
        </p:nvSpPr>
        <p:spPr>
          <a:xfrm>
            <a:off x="254342" y="2129047"/>
            <a:ext cx="8610535" cy="3316410"/>
          </a:xfrm>
          <a:prstGeom prst="rect">
            <a:avLst/>
          </a:prstGeom>
        </p:spPr>
        <p:txBody>
          <a:bodyPr vert="horz" lIns="91440" tIns="45720" rIns="91440" bIns="45720" rtlCol="0" anchor="t" anchorCtr="0">
            <a:noAutofit/>
          </a:bodyPr>
          <a:lstStyle>
            <a:lvl1pPr algn="r" defTabSz="914400" rtl="0" eaLnBrk="1" latinLnBrk="0" hangingPunct="1">
              <a:spcBef>
                <a:spcPct val="0"/>
              </a:spcBef>
              <a:buNone/>
              <a:defRPr sz="4400" kern="1200">
                <a:solidFill>
                  <a:schemeClr val="bg1"/>
                </a:solidFill>
                <a:latin typeface="+mj-lt"/>
                <a:ea typeface="+mj-ea"/>
                <a:cs typeface="+mj-cs"/>
              </a:defRPr>
            </a:lvl1pPr>
          </a:lstStyle>
          <a:p>
            <a:pPr algn="just"/>
            <a:r>
              <a:rPr lang="en-US" sz="2400" dirty="0">
                <a:latin typeface="Cambria" pitchFamily="18" charset="0"/>
              </a:rPr>
              <a:t>Object Oriented Programing (OOP) is a paradigm of programming that focuses on built </a:t>
            </a:r>
            <a:r>
              <a:rPr lang="en-US" sz="2400" dirty="0" smtClean="0">
                <a:solidFill>
                  <a:srgbClr val="C00000"/>
                </a:solidFill>
                <a:latin typeface="Cambria" pitchFamily="18" charset="0"/>
                <a:cs typeface="Trajan Pro"/>
              </a:rPr>
              <a:t>classes</a:t>
            </a:r>
            <a:r>
              <a:rPr lang="en-US" sz="2400" dirty="0" smtClean="0">
                <a:latin typeface="Cambria" pitchFamily="18" charset="0"/>
              </a:rPr>
              <a:t> </a:t>
            </a:r>
            <a:r>
              <a:rPr lang="en-US" sz="2400" dirty="0">
                <a:latin typeface="Cambria" pitchFamily="18" charset="0"/>
              </a:rPr>
              <a:t>and </a:t>
            </a:r>
            <a:r>
              <a:rPr lang="en-US" sz="2400" dirty="0">
                <a:solidFill>
                  <a:schemeClr val="accent3">
                    <a:lumMod val="60000"/>
                    <a:lumOff val="40000"/>
                  </a:schemeClr>
                </a:solidFill>
                <a:latin typeface="Cambria" pitchFamily="18" charset="0"/>
                <a:cs typeface="Trajan Pro"/>
              </a:rPr>
              <a:t>objects</a:t>
            </a:r>
            <a:r>
              <a:rPr lang="en-US" sz="2400" dirty="0">
                <a:latin typeface="Cambria" pitchFamily="18" charset="0"/>
              </a:rPr>
              <a:t> or </a:t>
            </a:r>
            <a:r>
              <a:rPr lang="en-US" sz="2400" dirty="0">
                <a:solidFill>
                  <a:srgbClr val="FFFF00"/>
                </a:solidFill>
                <a:latin typeface="Cambria" pitchFamily="18" charset="0"/>
                <a:cs typeface="Trajan Pro"/>
              </a:rPr>
              <a:t>instances</a:t>
            </a:r>
            <a:r>
              <a:rPr lang="en-US" sz="2400" dirty="0">
                <a:latin typeface="Cambria" pitchFamily="18" charset="0"/>
              </a:rPr>
              <a:t>. Classes define types of data structures and the functions that operate on those data structures. Instances of these data types are known as</a:t>
            </a:r>
            <a:r>
              <a:rPr lang="es-MX" sz="2400" dirty="0">
                <a:latin typeface="Cambria" pitchFamily="18" charset="0"/>
              </a:rPr>
              <a:t> </a:t>
            </a:r>
            <a:r>
              <a:rPr lang="es-MX" sz="2400" dirty="0" err="1" smtClean="0">
                <a:latin typeface="Cambria" pitchFamily="18" charset="0"/>
              </a:rPr>
              <a:t>objects</a:t>
            </a:r>
            <a:r>
              <a:rPr lang="en-US" sz="2400" dirty="0">
                <a:latin typeface="Cambria" pitchFamily="18" charset="0"/>
              </a:rPr>
              <a:t> and can contain member </a:t>
            </a:r>
            <a:r>
              <a:rPr lang="en-US" sz="2400" dirty="0" smtClean="0">
                <a:latin typeface="Cambria" pitchFamily="18" charset="0"/>
              </a:rPr>
              <a:t>data</a:t>
            </a:r>
            <a:r>
              <a:rPr lang="en-US" sz="2400" dirty="0">
                <a:latin typeface="Cambria" pitchFamily="18" charset="0"/>
              </a:rPr>
              <a:t> </a:t>
            </a:r>
            <a:r>
              <a:rPr lang="es-MX" sz="2400" dirty="0">
                <a:latin typeface="Cambria" pitchFamily="18" charset="0"/>
              </a:rPr>
              <a:t>and </a:t>
            </a:r>
            <a:r>
              <a:rPr lang="es-MX" sz="2400" dirty="0" err="1">
                <a:latin typeface="Cambria" pitchFamily="18" charset="0"/>
              </a:rPr>
              <a:t>member</a:t>
            </a:r>
            <a:r>
              <a:rPr lang="es-MX" sz="2400" dirty="0">
                <a:latin typeface="Cambria" pitchFamily="18" charset="0"/>
              </a:rPr>
              <a:t> </a:t>
            </a:r>
            <a:r>
              <a:rPr lang="es-MX" sz="2400" dirty="0" err="1">
                <a:latin typeface="Cambria" pitchFamily="18" charset="0"/>
              </a:rPr>
              <a:t>functions</a:t>
            </a:r>
            <a:r>
              <a:rPr lang="es-MX" sz="2400" dirty="0">
                <a:latin typeface="Cambria" pitchFamily="18" charset="0"/>
              </a:rPr>
              <a:t> </a:t>
            </a:r>
            <a:r>
              <a:rPr lang="es-MX" sz="2400" dirty="0" err="1">
                <a:latin typeface="Cambria" pitchFamily="18" charset="0"/>
              </a:rPr>
              <a:t>defined</a:t>
            </a:r>
            <a:r>
              <a:rPr lang="es-MX" sz="2400" dirty="0">
                <a:latin typeface="Cambria" pitchFamily="18" charset="0"/>
              </a:rPr>
              <a:t> </a:t>
            </a:r>
            <a:r>
              <a:rPr lang="es-MX" sz="2400" dirty="0" err="1">
                <a:latin typeface="Cambria" pitchFamily="18" charset="0"/>
              </a:rPr>
              <a:t>by</a:t>
            </a:r>
            <a:r>
              <a:rPr lang="es-MX" sz="2400" dirty="0">
                <a:latin typeface="Cambria" pitchFamily="18" charset="0"/>
              </a:rPr>
              <a:t> </a:t>
            </a:r>
            <a:r>
              <a:rPr lang="es-MX" sz="2400" dirty="0" err="1">
                <a:latin typeface="Cambria" pitchFamily="18" charset="0"/>
              </a:rPr>
              <a:t>the</a:t>
            </a:r>
            <a:r>
              <a:rPr lang="es-MX" sz="2400" dirty="0">
                <a:latin typeface="Cambria" pitchFamily="18" charset="0"/>
              </a:rPr>
              <a:t> </a:t>
            </a:r>
            <a:r>
              <a:rPr lang="es-MX" sz="2400" dirty="0" err="1">
                <a:latin typeface="Cambria" pitchFamily="18" charset="0"/>
              </a:rPr>
              <a:t>programmer</a:t>
            </a:r>
            <a:r>
              <a:rPr lang="es-MX" sz="2400" dirty="0">
                <a:latin typeface="Cambria" pitchFamily="18" charset="0"/>
              </a:rPr>
              <a:t>. </a:t>
            </a:r>
            <a:r>
              <a:rPr lang="es-MX" sz="2400" dirty="0" err="1">
                <a:latin typeface="Cambria" pitchFamily="18" charset="0"/>
              </a:rPr>
              <a:t>The</a:t>
            </a:r>
            <a:r>
              <a:rPr lang="es-MX" sz="2400" dirty="0">
                <a:latin typeface="Cambria" pitchFamily="18" charset="0"/>
              </a:rPr>
              <a:t> C++ </a:t>
            </a:r>
            <a:r>
              <a:rPr lang="es-MX" sz="2400" dirty="0" err="1">
                <a:latin typeface="Cambria" pitchFamily="18" charset="0"/>
              </a:rPr>
              <a:t>programming</a:t>
            </a:r>
            <a:r>
              <a:rPr lang="es-MX" sz="2400" dirty="0">
                <a:latin typeface="Cambria" pitchFamily="18" charset="0"/>
              </a:rPr>
              <a:t> </a:t>
            </a:r>
            <a:r>
              <a:rPr lang="es-MX" sz="2400" dirty="0" err="1">
                <a:latin typeface="Cambria" pitchFamily="18" charset="0"/>
              </a:rPr>
              <a:t>language</a:t>
            </a:r>
            <a:r>
              <a:rPr lang="es-MX" sz="2400" dirty="0">
                <a:latin typeface="Cambria" pitchFamily="18" charset="0"/>
              </a:rPr>
              <a:t> </a:t>
            </a:r>
            <a:r>
              <a:rPr lang="es-MX" sz="2400" dirty="0" err="1">
                <a:latin typeface="Cambria" pitchFamily="18" charset="0"/>
              </a:rPr>
              <a:t>allows</a:t>
            </a:r>
            <a:r>
              <a:rPr lang="es-MX" sz="2400" dirty="0">
                <a:latin typeface="Cambria" pitchFamily="18" charset="0"/>
              </a:rPr>
              <a:t> </a:t>
            </a:r>
            <a:r>
              <a:rPr lang="es-MX" sz="2400" dirty="0" err="1">
                <a:latin typeface="Cambria" pitchFamily="18" charset="0"/>
              </a:rPr>
              <a:t>building</a:t>
            </a:r>
            <a:r>
              <a:rPr lang="es-MX" sz="2400" dirty="0">
                <a:latin typeface="Cambria" pitchFamily="18" charset="0"/>
              </a:rPr>
              <a:t> </a:t>
            </a:r>
            <a:r>
              <a:rPr lang="es-MX" sz="2400" dirty="0" err="1">
                <a:latin typeface="Cambria" pitchFamily="18" charset="0"/>
              </a:rPr>
              <a:t>them</a:t>
            </a:r>
            <a:r>
              <a:rPr lang="es-MX" sz="2400" dirty="0">
                <a:latin typeface="Cambria" pitchFamily="18" charset="0"/>
              </a:rPr>
              <a:t> and in </a:t>
            </a:r>
            <a:r>
              <a:rPr lang="es-MX" sz="2400" dirty="0" err="1">
                <a:latin typeface="Cambria" pitchFamily="18" charset="0"/>
              </a:rPr>
              <a:t>these</a:t>
            </a:r>
            <a:r>
              <a:rPr lang="es-MX" sz="2400" dirty="0">
                <a:latin typeface="Cambria" pitchFamily="18" charset="0"/>
              </a:rPr>
              <a:t> notes </a:t>
            </a:r>
            <a:r>
              <a:rPr lang="es-MX" sz="2400" dirty="0" err="1">
                <a:latin typeface="Cambria" pitchFamily="18" charset="0"/>
              </a:rPr>
              <a:t>students</a:t>
            </a:r>
            <a:r>
              <a:rPr lang="es-MX" sz="2400" dirty="0">
                <a:latin typeface="Cambria" pitchFamily="18" charset="0"/>
              </a:rPr>
              <a:t> </a:t>
            </a:r>
            <a:r>
              <a:rPr lang="es-MX" sz="2400" dirty="0" err="1">
                <a:latin typeface="Cambria" pitchFamily="18" charset="0"/>
              </a:rPr>
              <a:t>will</a:t>
            </a:r>
            <a:r>
              <a:rPr lang="es-MX" sz="2400" dirty="0">
                <a:latin typeface="Cambria" pitchFamily="18" charset="0"/>
              </a:rPr>
              <a:t> </a:t>
            </a:r>
            <a:r>
              <a:rPr lang="es-MX" sz="2400" dirty="0" err="1">
                <a:latin typeface="Cambria" pitchFamily="18" charset="0"/>
              </a:rPr>
              <a:t>find</a:t>
            </a:r>
            <a:r>
              <a:rPr lang="es-MX" sz="2400" dirty="0">
                <a:latin typeface="Cambria" pitchFamily="18" charset="0"/>
              </a:rPr>
              <a:t> </a:t>
            </a:r>
            <a:r>
              <a:rPr lang="es-MX" sz="2400" dirty="0" err="1">
                <a:latin typeface="Cambria" pitchFamily="18" charset="0"/>
              </a:rPr>
              <a:t>the</a:t>
            </a:r>
            <a:r>
              <a:rPr lang="es-MX" sz="2400" dirty="0">
                <a:latin typeface="Cambria" pitchFamily="18" charset="0"/>
              </a:rPr>
              <a:t> </a:t>
            </a:r>
            <a:r>
              <a:rPr lang="es-MX" sz="2400" dirty="0" err="1">
                <a:latin typeface="Cambria" pitchFamily="18" charset="0"/>
              </a:rPr>
              <a:t>main</a:t>
            </a:r>
            <a:r>
              <a:rPr lang="es-MX" sz="2400" dirty="0">
                <a:latin typeface="Cambria" pitchFamily="18" charset="0"/>
              </a:rPr>
              <a:t> </a:t>
            </a:r>
            <a:r>
              <a:rPr lang="es-MX" sz="2400" dirty="0" err="1">
                <a:latin typeface="Cambria" pitchFamily="18" charset="0"/>
              </a:rPr>
              <a:t>concepts</a:t>
            </a:r>
            <a:r>
              <a:rPr lang="es-MX" sz="2400" dirty="0">
                <a:latin typeface="Cambria" pitchFamily="18" charset="0"/>
              </a:rPr>
              <a:t>.</a:t>
            </a:r>
            <a:endParaRPr lang="es-ES" sz="2400" dirty="0">
              <a:solidFill>
                <a:schemeClr val="bg1">
                  <a:lumMod val="95000"/>
                </a:schemeClr>
              </a:solidFill>
              <a:latin typeface="Cambria" pitchFamily="18" charset="0"/>
              <a:cs typeface="Trajan Pro"/>
            </a:endParaRPr>
          </a:p>
        </p:txBody>
      </p:sp>
      <p:sp>
        <p:nvSpPr>
          <p:cNvPr id="9" name="Título 1"/>
          <p:cNvSpPr txBox="1">
            <a:spLocks/>
          </p:cNvSpPr>
          <p:nvPr/>
        </p:nvSpPr>
        <p:spPr>
          <a:xfrm>
            <a:off x="385857" y="491319"/>
            <a:ext cx="8456691" cy="898857"/>
          </a:xfrm>
          <a:prstGeom prst="rect">
            <a:avLst/>
          </a:prstGeom>
        </p:spPr>
        <p:txBody>
          <a:bodyPr vert="horz" lIns="91440" tIns="45720" rIns="91440" bIns="45720" rtlCol="0" anchor="b" anchorCtr="0">
            <a:noAutofit/>
          </a:bodyPr>
          <a:lstStyle>
            <a:lvl1pPr algn="r" defTabSz="914400" rtl="0" eaLnBrk="1" latinLnBrk="0" hangingPunct="1">
              <a:spcBef>
                <a:spcPct val="0"/>
              </a:spcBef>
              <a:buNone/>
              <a:defRPr sz="4400" kern="1200">
                <a:solidFill>
                  <a:schemeClr val="bg1"/>
                </a:solidFill>
                <a:latin typeface="+mj-lt"/>
                <a:ea typeface="+mj-ea"/>
                <a:cs typeface="+mj-cs"/>
              </a:defRPr>
            </a:lvl1pPr>
          </a:lstStyle>
          <a:p>
            <a:pPr algn="ctr"/>
            <a:r>
              <a:rPr lang="es-ES" sz="2700" dirty="0" smtClean="0">
                <a:solidFill>
                  <a:schemeClr val="accent2">
                    <a:lumMod val="40000"/>
                    <a:lumOff val="60000"/>
                  </a:schemeClr>
                </a:solidFill>
                <a:latin typeface="Cambria" pitchFamily="18" charset="0"/>
                <a:cs typeface="Trajan Pro"/>
              </a:rPr>
              <a:t>Tema: </a:t>
            </a:r>
          </a:p>
          <a:p>
            <a:pPr algn="ctr"/>
            <a:r>
              <a:rPr lang="es-ES" sz="2700" dirty="0" smtClean="0">
                <a:solidFill>
                  <a:schemeClr val="accent2">
                    <a:lumMod val="40000"/>
                    <a:lumOff val="60000"/>
                  </a:schemeClr>
                </a:solidFill>
                <a:latin typeface="Cambria" pitchFamily="18" charset="0"/>
                <a:cs typeface="Trajan Pro"/>
              </a:rPr>
              <a:t>Clases en C++</a:t>
            </a:r>
            <a:endParaRPr lang="es-ES" sz="2700" dirty="0">
              <a:solidFill>
                <a:srgbClr val="F1FBB1"/>
              </a:solidFill>
              <a:latin typeface="Cambria" pitchFamily="18" charset="0"/>
              <a:cs typeface="Trajan Pro"/>
            </a:endParaRPr>
          </a:p>
        </p:txBody>
      </p:sp>
      <p:sp>
        <p:nvSpPr>
          <p:cNvPr id="10" name="Título 1"/>
          <p:cNvSpPr txBox="1">
            <a:spLocks/>
          </p:cNvSpPr>
          <p:nvPr/>
        </p:nvSpPr>
        <p:spPr>
          <a:xfrm>
            <a:off x="385857" y="4940491"/>
            <a:ext cx="8456691" cy="1378424"/>
          </a:xfrm>
          <a:prstGeom prst="rect">
            <a:avLst/>
          </a:prstGeom>
        </p:spPr>
        <p:txBody>
          <a:bodyPr vert="horz" lIns="91440" tIns="45720" rIns="91440" bIns="45720" rtlCol="0" anchor="b" anchorCtr="0">
            <a:noAutofit/>
          </a:bodyPr>
          <a:lstStyle>
            <a:lvl1pPr algn="r" defTabSz="914400" rtl="0" eaLnBrk="1" latinLnBrk="0" hangingPunct="1">
              <a:spcBef>
                <a:spcPct val="0"/>
              </a:spcBef>
              <a:buNone/>
              <a:defRPr sz="4400" kern="1200">
                <a:solidFill>
                  <a:schemeClr val="bg1"/>
                </a:solidFill>
                <a:latin typeface="+mj-lt"/>
                <a:ea typeface="+mj-ea"/>
                <a:cs typeface="+mj-cs"/>
              </a:defRPr>
            </a:lvl1pPr>
          </a:lstStyle>
          <a:p>
            <a:pPr algn="just"/>
            <a:r>
              <a:rPr lang="es-ES" sz="2400" dirty="0" err="1" smtClean="0">
                <a:solidFill>
                  <a:schemeClr val="accent2">
                    <a:lumMod val="40000"/>
                    <a:lumOff val="60000"/>
                  </a:schemeClr>
                </a:solidFill>
                <a:latin typeface="Cambria" pitchFamily="18" charset="0"/>
                <a:cs typeface="Trajan Pro"/>
              </a:rPr>
              <a:t>Keywords</a:t>
            </a:r>
            <a:r>
              <a:rPr lang="es-ES" sz="2400" dirty="0" smtClean="0">
                <a:solidFill>
                  <a:schemeClr val="accent2">
                    <a:lumMod val="40000"/>
                    <a:lumOff val="60000"/>
                  </a:schemeClr>
                </a:solidFill>
                <a:latin typeface="Cambria" pitchFamily="18" charset="0"/>
                <a:cs typeface="Trajan Pro"/>
              </a:rPr>
              <a:t>: </a:t>
            </a:r>
            <a:r>
              <a:rPr lang="es-ES" sz="2400" dirty="0" err="1" smtClean="0">
                <a:solidFill>
                  <a:schemeClr val="accent2">
                    <a:lumMod val="40000"/>
                    <a:lumOff val="60000"/>
                  </a:schemeClr>
                </a:solidFill>
                <a:latin typeface="Cambria" pitchFamily="18" charset="0"/>
                <a:cs typeface="Trajan Pro"/>
              </a:rPr>
              <a:t>classes</a:t>
            </a:r>
            <a:r>
              <a:rPr lang="es-ES" sz="2400" dirty="0" smtClean="0">
                <a:solidFill>
                  <a:schemeClr val="accent2">
                    <a:lumMod val="40000"/>
                    <a:lumOff val="60000"/>
                  </a:schemeClr>
                </a:solidFill>
                <a:latin typeface="Cambria" pitchFamily="18" charset="0"/>
                <a:cs typeface="Trajan Pro"/>
              </a:rPr>
              <a:t>, </a:t>
            </a:r>
            <a:r>
              <a:rPr lang="es-ES" sz="2400" dirty="0" err="1" smtClean="0">
                <a:solidFill>
                  <a:schemeClr val="accent2">
                    <a:lumMod val="40000"/>
                    <a:lumOff val="60000"/>
                  </a:schemeClr>
                </a:solidFill>
                <a:latin typeface="Cambria" pitchFamily="18" charset="0"/>
                <a:cs typeface="Trajan Pro"/>
              </a:rPr>
              <a:t>objects</a:t>
            </a:r>
            <a:r>
              <a:rPr lang="es-ES" sz="2400" dirty="0" smtClean="0">
                <a:solidFill>
                  <a:schemeClr val="accent2">
                    <a:lumMod val="40000"/>
                    <a:lumOff val="60000"/>
                  </a:schemeClr>
                </a:solidFill>
                <a:latin typeface="Cambria" pitchFamily="18" charset="0"/>
                <a:cs typeface="Trajan Pro"/>
              </a:rPr>
              <a:t>, </a:t>
            </a:r>
            <a:r>
              <a:rPr lang="es-ES" sz="2400" dirty="0" err="1" smtClean="0">
                <a:solidFill>
                  <a:schemeClr val="accent2">
                    <a:lumMod val="40000"/>
                    <a:lumOff val="60000"/>
                  </a:schemeClr>
                </a:solidFill>
                <a:latin typeface="Cambria" pitchFamily="18" charset="0"/>
                <a:cs typeface="Trajan Pro"/>
              </a:rPr>
              <a:t>instance</a:t>
            </a:r>
            <a:r>
              <a:rPr lang="es-ES" sz="2400" dirty="0" smtClean="0">
                <a:solidFill>
                  <a:schemeClr val="accent2">
                    <a:lumMod val="40000"/>
                    <a:lumOff val="60000"/>
                  </a:schemeClr>
                </a:solidFill>
                <a:latin typeface="Cambria" pitchFamily="18" charset="0"/>
                <a:cs typeface="Trajan Pro"/>
              </a:rPr>
              <a:t>, </a:t>
            </a:r>
            <a:r>
              <a:rPr lang="es-ES" sz="2400" dirty="0" err="1" smtClean="0">
                <a:solidFill>
                  <a:schemeClr val="accent2">
                    <a:lumMod val="40000"/>
                    <a:lumOff val="60000"/>
                  </a:schemeClr>
                </a:solidFill>
                <a:latin typeface="Cambria" pitchFamily="18" charset="0"/>
                <a:cs typeface="Trajan Pro"/>
              </a:rPr>
              <a:t>member</a:t>
            </a:r>
            <a:r>
              <a:rPr lang="es-ES" sz="2400" dirty="0" smtClean="0">
                <a:solidFill>
                  <a:schemeClr val="accent2">
                    <a:lumMod val="40000"/>
                    <a:lumOff val="60000"/>
                  </a:schemeClr>
                </a:solidFill>
                <a:latin typeface="Cambria" pitchFamily="18" charset="0"/>
                <a:cs typeface="Trajan Pro"/>
              </a:rPr>
              <a:t> data, </a:t>
            </a:r>
            <a:r>
              <a:rPr lang="es-ES" sz="2400" dirty="0" err="1" smtClean="0">
                <a:solidFill>
                  <a:schemeClr val="accent2">
                    <a:lumMod val="40000"/>
                    <a:lumOff val="60000"/>
                  </a:schemeClr>
                </a:solidFill>
                <a:latin typeface="Cambria" pitchFamily="18" charset="0"/>
                <a:cs typeface="Trajan Pro"/>
              </a:rPr>
              <a:t>member</a:t>
            </a:r>
            <a:r>
              <a:rPr lang="es-ES" sz="2400" dirty="0" smtClean="0">
                <a:solidFill>
                  <a:schemeClr val="accent2">
                    <a:lumMod val="40000"/>
                    <a:lumOff val="60000"/>
                  </a:schemeClr>
                </a:solidFill>
                <a:latin typeface="Cambria" pitchFamily="18" charset="0"/>
                <a:cs typeface="Trajan Pro"/>
              </a:rPr>
              <a:t> </a:t>
            </a:r>
            <a:r>
              <a:rPr lang="es-ES" sz="2400" dirty="0" err="1" smtClean="0">
                <a:solidFill>
                  <a:schemeClr val="accent2">
                    <a:lumMod val="40000"/>
                    <a:lumOff val="60000"/>
                  </a:schemeClr>
                </a:solidFill>
                <a:latin typeface="Cambria" pitchFamily="18" charset="0"/>
                <a:cs typeface="Trajan Pro"/>
              </a:rPr>
              <a:t>functions</a:t>
            </a:r>
            <a:r>
              <a:rPr lang="es-ES" sz="2400" dirty="0" smtClean="0">
                <a:solidFill>
                  <a:schemeClr val="accent2">
                    <a:lumMod val="40000"/>
                    <a:lumOff val="60000"/>
                  </a:schemeClr>
                </a:solidFill>
                <a:latin typeface="Cambria" pitchFamily="18" charset="0"/>
                <a:cs typeface="Trajan Pro"/>
              </a:rPr>
              <a:t>, </a:t>
            </a:r>
            <a:r>
              <a:rPr lang="es-ES" sz="2400" dirty="0" err="1" smtClean="0">
                <a:solidFill>
                  <a:schemeClr val="accent2">
                    <a:lumMod val="40000"/>
                    <a:lumOff val="60000"/>
                  </a:schemeClr>
                </a:solidFill>
                <a:latin typeface="Cambria" pitchFamily="18" charset="0"/>
                <a:cs typeface="Trajan Pro"/>
              </a:rPr>
              <a:t>members</a:t>
            </a:r>
            <a:r>
              <a:rPr lang="es-ES" sz="2400" dirty="0" smtClean="0">
                <a:solidFill>
                  <a:schemeClr val="accent2">
                    <a:lumMod val="40000"/>
                    <a:lumOff val="60000"/>
                  </a:schemeClr>
                </a:solidFill>
                <a:latin typeface="Cambria" pitchFamily="18" charset="0"/>
                <a:cs typeface="Trajan Pro"/>
              </a:rPr>
              <a:t> of </a:t>
            </a:r>
            <a:r>
              <a:rPr lang="es-ES" sz="2400" dirty="0" err="1" smtClean="0">
                <a:solidFill>
                  <a:schemeClr val="accent2">
                    <a:lumMod val="40000"/>
                    <a:lumOff val="60000"/>
                  </a:schemeClr>
                </a:solidFill>
                <a:latin typeface="Cambria" pitchFamily="18" charset="0"/>
                <a:cs typeface="Trajan Pro"/>
              </a:rPr>
              <a:t>the</a:t>
            </a:r>
            <a:r>
              <a:rPr lang="es-ES" sz="2400" dirty="0" smtClean="0">
                <a:solidFill>
                  <a:schemeClr val="accent2">
                    <a:lumMod val="40000"/>
                    <a:lumOff val="60000"/>
                  </a:schemeClr>
                </a:solidFill>
                <a:latin typeface="Cambria" pitchFamily="18" charset="0"/>
                <a:cs typeface="Trajan Pro"/>
              </a:rPr>
              <a:t> class.</a:t>
            </a:r>
            <a:endParaRPr lang="es-ES" sz="2700" dirty="0">
              <a:solidFill>
                <a:srgbClr val="F1FBB1"/>
              </a:solidFill>
              <a:latin typeface="Cambria" pitchFamily="18" charset="0"/>
              <a:cs typeface="Trajan Pro"/>
            </a:endParaRPr>
          </a:p>
        </p:txBody>
      </p:sp>
    </p:spTree>
    <p:extLst>
      <p:ext uri="{BB962C8B-B14F-4D97-AF65-F5344CB8AC3E}">
        <p14:creationId xmlns:p14="http://schemas.microsoft.com/office/powerpoint/2010/main" val="851244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85857" y="1316039"/>
            <a:ext cx="8456691" cy="610851"/>
          </a:xfrm>
        </p:spPr>
        <p:txBody>
          <a:bodyPr/>
          <a:lstStyle/>
          <a:p>
            <a:pPr algn="ctr"/>
            <a:r>
              <a:rPr lang="es-ES" sz="2700" dirty="0" smtClean="0">
                <a:solidFill>
                  <a:schemeClr val="accent2">
                    <a:lumMod val="40000"/>
                    <a:lumOff val="60000"/>
                  </a:schemeClr>
                </a:solidFill>
                <a:latin typeface="Cambria" pitchFamily="18" charset="0"/>
                <a:cs typeface="Trajan Pro"/>
              </a:rPr>
              <a:t>Resumen :</a:t>
            </a:r>
            <a:endParaRPr lang="es-ES" sz="2700" dirty="0">
              <a:solidFill>
                <a:srgbClr val="F1FBB1"/>
              </a:solidFill>
              <a:latin typeface="Cambria" pitchFamily="18" charset="0"/>
              <a:cs typeface="Trajan Pro"/>
            </a:endParaRPr>
          </a:p>
        </p:txBody>
      </p:sp>
      <p:sp>
        <p:nvSpPr>
          <p:cNvPr id="3" name="Subtítulo 2"/>
          <p:cNvSpPr>
            <a:spLocks noGrp="1"/>
          </p:cNvSpPr>
          <p:nvPr>
            <p:ph type="subTitle" idx="1"/>
          </p:nvPr>
        </p:nvSpPr>
        <p:spPr>
          <a:xfrm>
            <a:off x="4694590" y="6665099"/>
            <a:ext cx="3938953" cy="192901"/>
          </a:xfrm>
        </p:spPr>
        <p:txBody>
          <a:bodyPr>
            <a:normAutofit fontScale="77500" lnSpcReduction="20000"/>
          </a:bodyPr>
          <a:lstStyle/>
          <a:p>
            <a:r>
              <a:rPr lang="es-ES" sz="1000" dirty="0" smtClean="0">
                <a:solidFill>
                  <a:schemeClr val="tx1"/>
                </a:solidFill>
                <a:latin typeface="Trajan Pro"/>
                <a:cs typeface="Trajan Pro"/>
              </a:rPr>
              <a:t>Área Académica de Computación y Electrónica</a:t>
            </a:r>
            <a:endParaRPr lang="es-ES" sz="1000" dirty="0">
              <a:solidFill>
                <a:schemeClr val="tx1"/>
              </a:solidFill>
              <a:latin typeface="Trajan Pro"/>
              <a:cs typeface="Trajan Pro"/>
            </a:endParaRPr>
          </a:p>
        </p:txBody>
      </p:sp>
      <p:sp>
        <p:nvSpPr>
          <p:cNvPr id="6" name="Título 1"/>
          <p:cNvSpPr txBox="1">
            <a:spLocks/>
          </p:cNvSpPr>
          <p:nvPr/>
        </p:nvSpPr>
        <p:spPr>
          <a:xfrm>
            <a:off x="259308" y="1856087"/>
            <a:ext cx="8610535" cy="3439241"/>
          </a:xfrm>
          <a:prstGeom prst="rect">
            <a:avLst/>
          </a:prstGeom>
        </p:spPr>
        <p:txBody>
          <a:bodyPr vert="horz" lIns="91440" tIns="45720" rIns="91440" bIns="45720" rtlCol="0" anchor="t" anchorCtr="0">
            <a:noAutofit/>
          </a:bodyPr>
          <a:lstStyle>
            <a:lvl1pPr algn="r" defTabSz="914400" rtl="0" eaLnBrk="1" latinLnBrk="0" hangingPunct="1">
              <a:spcBef>
                <a:spcPct val="0"/>
              </a:spcBef>
              <a:buNone/>
              <a:defRPr sz="4400" kern="1200">
                <a:solidFill>
                  <a:schemeClr val="bg1"/>
                </a:solidFill>
                <a:latin typeface="+mj-lt"/>
                <a:ea typeface="+mj-ea"/>
                <a:cs typeface="+mj-cs"/>
              </a:defRPr>
            </a:lvl1pPr>
          </a:lstStyle>
          <a:p>
            <a:pPr algn="just"/>
            <a:r>
              <a:rPr lang="en-US" sz="2400" dirty="0" smtClean="0">
                <a:latin typeface="Cambria" pitchFamily="18" charset="0"/>
              </a:rPr>
              <a:t>La Programación Orientada a Objetos (POO) es un paradigma de programación enfocado en la construcción de </a:t>
            </a:r>
            <a:r>
              <a:rPr lang="en-US" sz="2400" dirty="0">
                <a:solidFill>
                  <a:srgbClr val="C00000"/>
                </a:solidFill>
                <a:latin typeface="Cambria" pitchFamily="18" charset="0"/>
                <a:cs typeface="Trajan Pro"/>
              </a:rPr>
              <a:t>clases</a:t>
            </a:r>
            <a:r>
              <a:rPr lang="en-US" sz="2400" dirty="0" smtClean="0">
                <a:latin typeface="Cambria" pitchFamily="18" charset="0"/>
              </a:rPr>
              <a:t> y </a:t>
            </a:r>
            <a:r>
              <a:rPr lang="en-US" sz="2400" dirty="0">
                <a:solidFill>
                  <a:schemeClr val="accent3">
                    <a:lumMod val="60000"/>
                    <a:lumOff val="40000"/>
                  </a:schemeClr>
                </a:solidFill>
                <a:latin typeface="Cambria" pitchFamily="18" charset="0"/>
                <a:cs typeface="Trajan Pro"/>
              </a:rPr>
              <a:t>objetos</a:t>
            </a:r>
            <a:r>
              <a:rPr lang="en-US" sz="2400" dirty="0" smtClean="0">
                <a:latin typeface="Cambria" pitchFamily="18" charset="0"/>
              </a:rPr>
              <a:t> o </a:t>
            </a:r>
            <a:r>
              <a:rPr lang="en-US" sz="2400" dirty="0">
                <a:solidFill>
                  <a:srgbClr val="FFFF00"/>
                </a:solidFill>
                <a:latin typeface="Cambria" pitchFamily="18" charset="0"/>
                <a:cs typeface="Trajan Pro"/>
              </a:rPr>
              <a:t>instancias</a:t>
            </a:r>
            <a:r>
              <a:rPr lang="en-US" sz="2400" dirty="0" smtClean="0">
                <a:latin typeface="Cambria" pitchFamily="18" charset="0"/>
              </a:rPr>
              <a:t>. Las clases definen tipos de estructuras de datos y las funciones que operan sobre esas estructuras de datos. Las instancias de estos tipos de datos son conocidas como objetos y pueden contener datos miembro y funciones miembro definidos por el programador</a:t>
            </a:r>
            <a:r>
              <a:rPr lang="es-MX" sz="2400" dirty="0" smtClean="0">
                <a:latin typeface="Cambria" pitchFamily="18" charset="0"/>
              </a:rPr>
              <a:t>. El lenguaje de programación C++ permite construirlas y en estas notas los estudiantes encontrarán los conceptos principales.</a:t>
            </a:r>
            <a:endParaRPr lang="es-ES" sz="2400" dirty="0">
              <a:solidFill>
                <a:schemeClr val="bg1">
                  <a:lumMod val="95000"/>
                </a:schemeClr>
              </a:solidFill>
              <a:latin typeface="Cambria" pitchFamily="18" charset="0"/>
              <a:cs typeface="Trajan Pro"/>
            </a:endParaRPr>
          </a:p>
        </p:txBody>
      </p:sp>
      <p:sp>
        <p:nvSpPr>
          <p:cNvPr id="9" name="Título 1"/>
          <p:cNvSpPr txBox="1">
            <a:spLocks/>
          </p:cNvSpPr>
          <p:nvPr/>
        </p:nvSpPr>
        <p:spPr>
          <a:xfrm>
            <a:off x="385857" y="313897"/>
            <a:ext cx="8456691" cy="939800"/>
          </a:xfrm>
          <a:prstGeom prst="rect">
            <a:avLst/>
          </a:prstGeom>
        </p:spPr>
        <p:txBody>
          <a:bodyPr vert="horz" lIns="91440" tIns="45720" rIns="91440" bIns="45720" rtlCol="0" anchor="b" anchorCtr="0">
            <a:noAutofit/>
          </a:bodyPr>
          <a:lstStyle>
            <a:lvl1pPr algn="r" defTabSz="914400" rtl="0" eaLnBrk="1" latinLnBrk="0" hangingPunct="1">
              <a:spcBef>
                <a:spcPct val="0"/>
              </a:spcBef>
              <a:buNone/>
              <a:defRPr sz="4400" kern="1200">
                <a:solidFill>
                  <a:schemeClr val="bg1"/>
                </a:solidFill>
                <a:latin typeface="+mj-lt"/>
                <a:ea typeface="+mj-ea"/>
                <a:cs typeface="+mj-cs"/>
              </a:defRPr>
            </a:lvl1pPr>
          </a:lstStyle>
          <a:p>
            <a:pPr algn="ctr"/>
            <a:r>
              <a:rPr lang="es-ES" sz="2700" dirty="0" smtClean="0">
                <a:solidFill>
                  <a:schemeClr val="accent2">
                    <a:lumMod val="40000"/>
                    <a:lumOff val="60000"/>
                  </a:schemeClr>
                </a:solidFill>
                <a:latin typeface="Cambria" pitchFamily="18" charset="0"/>
                <a:cs typeface="Trajan Pro"/>
              </a:rPr>
              <a:t>Tema: </a:t>
            </a:r>
          </a:p>
          <a:p>
            <a:pPr algn="ctr"/>
            <a:r>
              <a:rPr lang="es-ES" sz="2700" dirty="0" smtClean="0">
                <a:solidFill>
                  <a:schemeClr val="accent2">
                    <a:lumMod val="40000"/>
                    <a:lumOff val="60000"/>
                  </a:schemeClr>
                </a:solidFill>
                <a:latin typeface="Cambria" pitchFamily="18" charset="0"/>
                <a:cs typeface="Trajan Pro"/>
              </a:rPr>
              <a:t>Clases en C++</a:t>
            </a:r>
            <a:endParaRPr lang="es-ES" sz="2700" dirty="0">
              <a:solidFill>
                <a:srgbClr val="F1FBB1"/>
              </a:solidFill>
              <a:latin typeface="Cambria" pitchFamily="18" charset="0"/>
              <a:cs typeface="Trajan Pro"/>
            </a:endParaRPr>
          </a:p>
        </p:txBody>
      </p:sp>
      <p:sp>
        <p:nvSpPr>
          <p:cNvPr id="10" name="Título 1"/>
          <p:cNvSpPr txBox="1">
            <a:spLocks/>
          </p:cNvSpPr>
          <p:nvPr/>
        </p:nvSpPr>
        <p:spPr>
          <a:xfrm>
            <a:off x="385857" y="5158851"/>
            <a:ext cx="8456691" cy="1160063"/>
          </a:xfrm>
          <a:prstGeom prst="rect">
            <a:avLst/>
          </a:prstGeom>
        </p:spPr>
        <p:txBody>
          <a:bodyPr vert="horz" lIns="91440" tIns="45720" rIns="91440" bIns="45720" rtlCol="0" anchor="b" anchorCtr="0">
            <a:noAutofit/>
          </a:bodyPr>
          <a:lstStyle>
            <a:lvl1pPr algn="r" defTabSz="914400" rtl="0" eaLnBrk="1" latinLnBrk="0" hangingPunct="1">
              <a:spcBef>
                <a:spcPct val="0"/>
              </a:spcBef>
              <a:buNone/>
              <a:defRPr sz="4400" kern="1200">
                <a:solidFill>
                  <a:schemeClr val="bg1"/>
                </a:solidFill>
                <a:latin typeface="+mj-lt"/>
                <a:ea typeface="+mj-ea"/>
                <a:cs typeface="+mj-cs"/>
              </a:defRPr>
            </a:lvl1pPr>
          </a:lstStyle>
          <a:p>
            <a:pPr algn="just"/>
            <a:r>
              <a:rPr lang="es-ES" sz="2400" dirty="0" smtClean="0">
                <a:solidFill>
                  <a:schemeClr val="accent2">
                    <a:lumMod val="40000"/>
                    <a:lumOff val="60000"/>
                  </a:schemeClr>
                </a:solidFill>
                <a:latin typeface="Cambria" pitchFamily="18" charset="0"/>
                <a:cs typeface="Trajan Pro"/>
              </a:rPr>
              <a:t>Palabras Clave: Clases, objetos, instancias, datos miembro, funciones miembro, miembros de la clase.</a:t>
            </a:r>
            <a:endParaRPr lang="es-ES" sz="2700" dirty="0">
              <a:solidFill>
                <a:srgbClr val="F1FBB1"/>
              </a:solidFill>
              <a:latin typeface="Cambria" pitchFamily="18" charset="0"/>
              <a:cs typeface="Trajan Pro"/>
            </a:endParaRPr>
          </a:p>
        </p:txBody>
      </p:sp>
    </p:spTree>
    <p:extLst>
      <p:ext uri="{BB962C8B-B14F-4D97-AF65-F5344CB8AC3E}">
        <p14:creationId xmlns:p14="http://schemas.microsoft.com/office/powerpoint/2010/main" val="28755080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694590" y="6665099"/>
            <a:ext cx="3938953" cy="192901"/>
          </a:xfrm>
        </p:spPr>
        <p:txBody>
          <a:bodyPr>
            <a:normAutofit fontScale="77500" lnSpcReduction="20000"/>
          </a:bodyPr>
          <a:lstStyle/>
          <a:p>
            <a:r>
              <a:rPr lang="es-ES" sz="1000" dirty="0" smtClean="0">
                <a:solidFill>
                  <a:schemeClr val="tx1"/>
                </a:solidFill>
                <a:latin typeface="Trajan Pro"/>
                <a:cs typeface="Trajan Pro"/>
              </a:rPr>
              <a:t>Área Académica de Computación y Electrónica</a:t>
            </a:r>
            <a:endParaRPr lang="es-ES" sz="1000" dirty="0">
              <a:solidFill>
                <a:schemeClr val="tx1"/>
              </a:solidFill>
              <a:latin typeface="Trajan Pro"/>
              <a:cs typeface="Trajan Pro"/>
            </a:endParaRPr>
          </a:p>
        </p:txBody>
      </p:sp>
      <p:sp>
        <p:nvSpPr>
          <p:cNvPr id="9" name="Título 1"/>
          <p:cNvSpPr txBox="1">
            <a:spLocks/>
          </p:cNvSpPr>
          <p:nvPr/>
        </p:nvSpPr>
        <p:spPr>
          <a:xfrm>
            <a:off x="385857" y="368491"/>
            <a:ext cx="8456691" cy="1021686"/>
          </a:xfrm>
          <a:prstGeom prst="rect">
            <a:avLst/>
          </a:prstGeom>
        </p:spPr>
        <p:txBody>
          <a:bodyPr vert="horz" lIns="91440" tIns="45720" rIns="91440" bIns="45720" rtlCol="0" anchor="b" anchorCtr="0">
            <a:noAutofit/>
          </a:bodyPr>
          <a:lstStyle>
            <a:lvl1pPr algn="r" defTabSz="914400" rtl="0" eaLnBrk="1" latinLnBrk="0" hangingPunct="1">
              <a:spcBef>
                <a:spcPct val="0"/>
              </a:spcBef>
              <a:buNone/>
              <a:defRPr sz="4400" kern="1200">
                <a:solidFill>
                  <a:schemeClr val="bg1"/>
                </a:solidFill>
                <a:latin typeface="+mj-lt"/>
                <a:ea typeface="+mj-ea"/>
                <a:cs typeface="+mj-cs"/>
              </a:defRPr>
            </a:lvl1pPr>
          </a:lstStyle>
          <a:p>
            <a:pPr algn="ctr"/>
            <a:r>
              <a:rPr lang="es-ES" sz="2700" dirty="0" smtClean="0">
                <a:solidFill>
                  <a:schemeClr val="accent2">
                    <a:lumMod val="40000"/>
                    <a:lumOff val="60000"/>
                  </a:schemeClr>
                </a:solidFill>
                <a:latin typeface="Cambria" pitchFamily="18" charset="0"/>
                <a:cs typeface="Trajan Pro"/>
              </a:rPr>
              <a:t>Tema: </a:t>
            </a:r>
          </a:p>
          <a:p>
            <a:pPr algn="ctr"/>
            <a:r>
              <a:rPr lang="es-ES" sz="2700" dirty="0" smtClean="0">
                <a:solidFill>
                  <a:schemeClr val="accent2">
                    <a:lumMod val="40000"/>
                    <a:lumOff val="60000"/>
                  </a:schemeClr>
                </a:solidFill>
                <a:latin typeface="Cambria" pitchFamily="18" charset="0"/>
                <a:cs typeface="Trajan Pro"/>
              </a:rPr>
              <a:t>Clases en C++</a:t>
            </a:r>
            <a:endParaRPr lang="es-ES" sz="2700" dirty="0">
              <a:solidFill>
                <a:srgbClr val="F1FBB1"/>
              </a:solidFill>
              <a:latin typeface="Cambria" pitchFamily="18" charset="0"/>
              <a:cs typeface="Trajan Pro"/>
            </a:endParaRPr>
          </a:p>
        </p:txBody>
      </p:sp>
      <p:sp>
        <p:nvSpPr>
          <p:cNvPr id="11" name="Título 1"/>
          <p:cNvSpPr txBox="1">
            <a:spLocks/>
          </p:cNvSpPr>
          <p:nvPr/>
        </p:nvSpPr>
        <p:spPr>
          <a:xfrm>
            <a:off x="385857" y="1607502"/>
            <a:ext cx="8456691" cy="4452104"/>
          </a:xfrm>
          <a:prstGeom prst="rect">
            <a:avLst/>
          </a:prstGeom>
        </p:spPr>
        <p:txBody>
          <a:bodyPr vert="horz" lIns="91440" tIns="45720" rIns="91440" bIns="45720" rtlCol="0" anchor="t" anchorCtr="0">
            <a:noAutofit/>
          </a:bodyPr>
          <a:lstStyle>
            <a:lvl1pPr algn="r" defTabSz="914400" rtl="0" eaLnBrk="1" latinLnBrk="0" hangingPunct="1">
              <a:spcBef>
                <a:spcPct val="0"/>
              </a:spcBef>
              <a:buNone/>
              <a:defRPr sz="4400" kern="1200">
                <a:solidFill>
                  <a:schemeClr val="bg1"/>
                </a:solidFill>
                <a:latin typeface="+mj-lt"/>
                <a:ea typeface="+mj-ea"/>
                <a:cs typeface="+mj-cs"/>
              </a:defRPr>
            </a:lvl1pPr>
          </a:lstStyle>
          <a:p>
            <a:pPr algn="just"/>
            <a:r>
              <a:rPr lang="es-ES" sz="3200" dirty="0" smtClean="0">
                <a:solidFill>
                  <a:srgbClr val="F2F2F2"/>
                </a:solidFill>
                <a:latin typeface="Cambria" pitchFamily="18" charset="0"/>
                <a:cs typeface="Trajan Pro"/>
              </a:rPr>
              <a:t>Introducción</a:t>
            </a:r>
            <a:r>
              <a:rPr lang="es-ES" sz="3600" dirty="0" smtClean="0">
                <a:solidFill>
                  <a:schemeClr val="accent2">
                    <a:lumMod val="40000"/>
                    <a:lumOff val="60000"/>
                  </a:schemeClr>
                </a:solidFill>
                <a:latin typeface="Cambria" pitchFamily="18" charset="0"/>
                <a:cs typeface="Trajan Pro"/>
              </a:rPr>
              <a:t>:</a:t>
            </a:r>
          </a:p>
          <a:p>
            <a:pPr algn="just"/>
            <a:endParaRPr lang="es-ES" sz="1200" dirty="0" smtClean="0">
              <a:solidFill>
                <a:schemeClr val="accent2">
                  <a:lumMod val="40000"/>
                  <a:lumOff val="60000"/>
                </a:schemeClr>
              </a:solidFill>
              <a:latin typeface="Cambria" pitchFamily="18" charset="0"/>
              <a:cs typeface="Trajan Pro"/>
            </a:endParaRPr>
          </a:p>
          <a:p>
            <a:pPr algn="just"/>
            <a:r>
              <a:rPr lang="es-ES" sz="2700" dirty="0" smtClean="0">
                <a:solidFill>
                  <a:schemeClr val="accent2">
                    <a:lumMod val="40000"/>
                    <a:lumOff val="60000"/>
                  </a:schemeClr>
                </a:solidFill>
                <a:latin typeface="Cambria" pitchFamily="18" charset="0"/>
                <a:cs typeface="Trajan Pro"/>
              </a:rPr>
              <a:t>El paradigma de la </a:t>
            </a:r>
            <a:r>
              <a:rPr lang="es-ES" sz="2700" dirty="0" smtClean="0">
                <a:solidFill>
                  <a:srgbClr val="002060"/>
                </a:solidFill>
                <a:latin typeface="Cambria" pitchFamily="18" charset="0"/>
                <a:cs typeface="Trajan Pro"/>
              </a:rPr>
              <a:t>Programación Orientada a Objetos</a:t>
            </a:r>
            <a:r>
              <a:rPr lang="es-ES" sz="2700" dirty="0" smtClean="0">
                <a:solidFill>
                  <a:schemeClr val="accent2">
                    <a:lumMod val="40000"/>
                    <a:lumOff val="60000"/>
                  </a:schemeClr>
                </a:solidFill>
                <a:latin typeface="Cambria" pitchFamily="18" charset="0"/>
                <a:cs typeface="Trajan Pro"/>
              </a:rPr>
              <a:t> se basa en la creación, uso y destrucción de </a:t>
            </a:r>
            <a:r>
              <a:rPr lang="es-ES" sz="2700" dirty="0" smtClean="0">
                <a:solidFill>
                  <a:schemeClr val="accent3">
                    <a:lumMod val="60000"/>
                    <a:lumOff val="40000"/>
                  </a:schemeClr>
                </a:solidFill>
                <a:latin typeface="Cambria" pitchFamily="18" charset="0"/>
                <a:cs typeface="Trajan Pro"/>
              </a:rPr>
              <a:t>objetos</a:t>
            </a:r>
            <a:r>
              <a:rPr lang="es-ES" sz="2700" dirty="0" smtClean="0">
                <a:solidFill>
                  <a:schemeClr val="accent2">
                    <a:lumMod val="40000"/>
                    <a:lumOff val="60000"/>
                  </a:schemeClr>
                </a:solidFill>
                <a:latin typeface="Cambria" pitchFamily="18" charset="0"/>
                <a:cs typeface="Trajan Pro"/>
              </a:rPr>
              <a:t> o </a:t>
            </a:r>
            <a:r>
              <a:rPr lang="es-ES" sz="2700" dirty="0" smtClean="0">
                <a:solidFill>
                  <a:srgbClr val="FFFF00"/>
                </a:solidFill>
                <a:latin typeface="Cambria" pitchFamily="18" charset="0"/>
                <a:cs typeface="Trajan Pro"/>
              </a:rPr>
              <a:t>instancias</a:t>
            </a:r>
            <a:r>
              <a:rPr lang="es-ES" sz="2700" dirty="0" smtClean="0">
                <a:solidFill>
                  <a:schemeClr val="accent2">
                    <a:lumMod val="40000"/>
                    <a:lumOff val="60000"/>
                  </a:schemeClr>
                </a:solidFill>
                <a:latin typeface="Cambria" pitchFamily="18" charset="0"/>
                <a:cs typeface="Trajan Pro"/>
              </a:rPr>
              <a:t>. Un </a:t>
            </a:r>
            <a:r>
              <a:rPr lang="es-ES" sz="2700" dirty="0" smtClean="0">
                <a:solidFill>
                  <a:schemeClr val="accent3">
                    <a:lumMod val="60000"/>
                    <a:lumOff val="40000"/>
                  </a:schemeClr>
                </a:solidFill>
                <a:latin typeface="Cambria" pitchFamily="18" charset="0"/>
                <a:cs typeface="Trajan Pro"/>
              </a:rPr>
              <a:t>objeto</a:t>
            </a:r>
            <a:r>
              <a:rPr lang="es-ES" sz="2700" dirty="0" smtClean="0">
                <a:solidFill>
                  <a:schemeClr val="accent2">
                    <a:lumMod val="40000"/>
                    <a:lumOff val="60000"/>
                  </a:schemeClr>
                </a:solidFill>
                <a:latin typeface="Cambria" pitchFamily="18" charset="0"/>
                <a:cs typeface="Trajan Pro"/>
              </a:rPr>
              <a:t> es un conjunto de atributos y métodos, los atributos describen al objeto de manera única y los métodos conforman el comportamiento que se le puede dar al objeto. La unión de este conjunto en un solo paquete es llamado </a:t>
            </a:r>
            <a:r>
              <a:rPr lang="es-ES" sz="2700" dirty="0" smtClean="0">
                <a:solidFill>
                  <a:srgbClr val="C00000"/>
                </a:solidFill>
                <a:latin typeface="Cambria" pitchFamily="18" charset="0"/>
                <a:cs typeface="Trajan Pro"/>
              </a:rPr>
              <a:t>clase</a:t>
            </a:r>
            <a:r>
              <a:rPr lang="es-ES" sz="2700" dirty="0" smtClean="0">
                <a:solidFill>
                  <a:schemeClr val="accent2">
                    <a:lumMod val="40000"/>
                    <a:lumOff val="60000"/>
                  </a:schemeClr>
                </a:solidFill>
                <a:latin typeface="Cambria" pitchFamily="18" charset="0"/>
                <a:cs typeface="Trajan Pro"/>
              </a:rPr>
              <a:t>.</a:t>
            </a:r>
            <a:endParaRPr lang="es-ES" sz="2700" dirty="0">
              <a:solidFill>
                <a:srgbClr val="F1FBB1"/>
              </a:solidFill>
              <a:latin typeface="Cambria" pitchFamily="18" charset="0"/>
              <a:cs typeface="Trajan Pro"/>
            </a:endParaRPr>
          </a:p>
        </p:txBody>
      </p:sp>
    </p:spTree>
    <p:extLst>
      <p:ext uri="{BB962C8B-B14F-4D97-AF65-F5344CB8AC3E}">
        <p14:creationId xmlns:p14="http://schemas.microsoft.com/office/powerpoint/2010/main" val="24730336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68490" y="641445"/>
            <a:ext cx="2470244" cy="584775"/>
          </a:xfrm>
          <a:prstGeom prst="rect">
            <a:avLst/>
          </a:prstGeom>
          <a:noFill/>
        </p:spPr>
        <p:txBody>
          <a:bodyPr wrap="square" rtlCol="0">
            <a:spAutoFit/>
          </a:bodyPr>
          <a:lstStyle/>
          <a:p>
            <a:r>
              <a:rPr lang="es-ES" sz="3200" dirty="0" smtClean="0">
                <a:solidFill>
                  <a:schemeClr val="accent3">
                    <a:lumMod val="60000"/>
                    <a:lumOff val="40000"/>
                  </a:schemeClr>
                </a:solidFill>
                <a:latin typeface="Cambria" pitchFamily="18" charset="0"/>
              </a:rPr>
              <a:t>Definición:</a:t>
            </a:r>
            <a:endParaRPr lang="es-MX" sz="3200" dirty="0">
              <a:solidFill>
                <a:schemeClr val="accent3">
                  <a:lumMod val="60000"/>
                  <a:lumOff val="40000"/>
                </a:schemeClr>
              </a:solidFill>
              <a:latin typeface="Cambria" pitchFamily="18" charset="0"/>
            </a:endParaRPr>
          </a:p>
        </p:txBody>
      </p:sp>
      <p:sp>
        <p:nvSpPr>
          <p:cNvPr id="3" name="2 CuadroTexto"/>
          <p:cNvSpPr txBox="1"/>
          <p:nvPr/>
        </p:nvSpPr>
        <p:spPr>
          <a:xfrm>
            <a:off x="354839" y="1376564"/>
            <a:ext cx="8420671" cy="4370427"/>
          </a:xfrm>
          <a:prstGeom prst="rect">
            <a:avLst/>
          </a:prstGeom>
          <a:noFill/>
        </p:spPr>
        <p:txBody>
          <a:bodyPr wrap="square" rtlCol="0">
            <a:spAutoFit/>
          </a:bodyPr>
          <a:lstStyle/>
          <a:p>
            <a:pPr algn="just">
              <a:spcAft>
                <a:spcPts val="1200"/>
              </a:spcAft>
            </a:pPr>
            <a:r>
              <a:rPr lang="es-ES" sz="2800" dirty="0" smtClean="0">
                <a:latin typeface="Cambria" pitchFamily="18" charset="0"/>
              </a:rPr>
              <a:t>Una </a:t>
            </a:r>
            <a:r>
              <a:rPr lang="es-ES" sz="2800" dirty="0" smtClean="0">
                <a:solidFill>
                  <a:srgbClr val="C00000"/>
                </a:solidFill>
                <a:latin typeface="Cambria" pitchFamily="18" charset="0"/>
              </a:rPr>
              <a:t>clase</a:t>
            </a:r>
            <a:r>
              <a:rPr lang="es-ES" sz="2800" dirty="0" smtClean="0">
                <a:latin typeface="Cambria" pitchFamily="18" charset="0"/>
              </a:rPr>
              <a:t> se puede considerar como una plantilla para crear objetos de esa clase o tipo.</a:t>
            </a:r>
          </a:p>
          <a:p>
            <a:pPr algn="just">
              <a:spcAft>
                <a:spcPts val="1200"/>
              </a:spcAft>
            </a:pPr>
            <a:r>
              <a:rPr lang="es-ES" sz="2800" dirty="0" smtClean="0">
                <a:latin typeface="Cambria" pitchFamily="18" charset="0"/>
              </a:rPr>
              <a:t>Una clase describe los métodos y atributos que definen las características comunes a todos los objetos de esa clase.</a:t>
            </a:r>
          </a:p>
          <a:p>
            <a:pPr algn="just">
              <a:spcAft>
                <a:spcPts val="1200"/>
              </a:spcAft>
            </a:pPr>
            <a:r>
              <a:rPr lang="es-ES" sz="2800" dirty="0" smtClean="0">
                <a:latin typeface="Cambria" pitchFamily="18" charset="0"/>
              </a:rPr>
              <a:t>La clave de la </a:t>
            </a:r>
            <a:r>
              <a:rPr lang="es-ES" sz="2800" dirty="0" smtClean="0">
                <a:solidFill>
                  <a:srgbClr val="002060"/>
                </a:solidFill>
                <a:latin typeface="Cambria" pitchFamily="18" charset="0"/>
              </a:rPr>
              <a:t>Programación Orientada a Objetos</a:t>
            </a:r>
            <a:r>
              <a:rPr lang="es-ES" sz="2800" dirty="0" smtClean="0">
                <a:latin typeface="Cambria" pitchFamily="18" charset="0"/>
              </a:rPr>
              <a:t> está en abstraer los métodos y atributos comunes a un conjunto de objetos y </a:t>
            </a:r>
            <a:r>
              <a:rPr lang="es-ES" sz="2800" dirty="0" smtClean="0">
                <a:solidFill>
                  <a:srgbClr val="FFC000"/>
                </a:solidFill>
                <a:latin typeface="Cambria" pitchFamily="18" charset="0"/>
              </a:rPr>
              <a:t>encapsularlos</a:t>
            </a:r>
            <a:r>
              <a:rPr lang="es-ES" sz="2800" dirty="0" smtClean="0">
                <a:latin typeface="Cambria" pitchFamily="18" charset="0"/>
              </a:rPr>
              <a:t> en una clase.</a:t>
            </a:r>
          </a:p>
          <a:p>
            <a:pPr algn="just">
              <a:spcAft>
                <a:spcPts val="1200"/>
              </a:spcAft>
            </a:pPr>
            <a:endParaRPr lang="es-MX" sz="2400" dirty="0">
              <a:latin typeface="Trajan Pro"/>
            </a:endParaRPr>
          </a:p>
        </p:txBody>
      </p:sp>
      <p:sp>
        <p:nvSpPr>
          <p:cNvPr id="4" name="Subtítulo 2"/>
          <p:cNvSpPr txBox="1">
            <a:spLocks/>
          </p:cNvSpPr>
          <p:nvPr/>
        </p:nvSpPr>
        <p:spPr>
          <a:xfrm>
            <a:off x="4694590" y="6665099"/>
            <a:ext cx="3938953" cy="192901"/>
          </a:xfrm>
          <a:prstGeom prst="rect">
            <a:avLst/>
          </a:prstGeom>
        </p:spPr>
        <p:txBody>
          <a:bodyPr>
            <a:normAutofit fontScale="77500" lnSpcReduction="20000"/>
          </a:bodyPr>
          <a:lst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a:lstStyle>
          <a:p>
            <a:pPr marL="0" indent="0" algn="r">
              <a:buNone/>
            </a:pPr>
            <a:r>
              <a:rPr lang="es-ES" sz="1000" dirty="0" smtClean="0">
                <a:solidFill>
                  <a:schemeClr val="tx1"/>
                </a:solidFill>
                <a:latin typeface="Trajan Pro"/>
                <a:cs typeface="Trajan Pro"/>
              </a:rPr>
              <a:t>Área Académica de Computación y Electrónica</a:t>
            </a:r>
            <a:endParaRPr lang="es-ES" sz="1000" dirty="0">
              <a:solidFill>
                <a:schemeClr val="tx1"/>
              </a:solidFill>
              <a:latin typeface="Trajan Pro"/>
              <a:cs typeface="Trajan Pro"/>
            </a:endParaRPr>
          </a:p>
        </p:txBody>
      </p:sp>
    </p:spTree>
    <p:extLst>
      <p:ext uri="{BB962C8B-B14F-4D97-AF65-F5344CB8AC3E}">
        <p14:creationId xmlns:p14="http://schemas.microsoft.com/office/powerpoint/2010/main" val="27755420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41195" y="312042"/>
            <a:ext cx="8502554" cy="2215991"/>
          </a:xfrm>
          <a:prstGeom prst="rect">
            <a:avLst/>
          </a:prstGeom>
          <a:noFill/>
        </p:spPr>
        <p:txBody>
          <a:bodyPr wrap="square" rtlCol="0">
            <a:spAutoFit/>
          </a:bodyPr>
          <a:lstStyle/>
          <a:p>
            <a:pPr algn="just">
              <a:spcAft>
                <a:spcPts val="1200"/>
              </a:spcAft>
            </a:pPr>
            <a:r>
              <a:rPr lang="es-ES" sz="2600" dirty="0" smtClean="0">
                <a:latin typeface="Cambria" pitchFamily="18" charset="0"/>
              </a:rPr>
              <a:t>Una </a:t>
            </a:r>
            <a:r>
              <a:rPr lang="es-ES" sz="2600" dirty="0" smtClean="0">
                <a:solidFill>
                  <a:srgbClr val="C00000"/>
                </a:solidFill>
                <a:latin typeface="Cambria" pitchFamily="18" charset="0"/>
              </a:rPr>
              <a:t>clase</a:t>
            </a:r>
            <a:r>
              <a:rPr lang="es-ES" sz="2600" dirty="0" smtClean="0">
                <a:latin typeface="Cambria" pitchFamily="18" charset="0"/>
              </a:rPr>
              <a:t> es un tipo de objeto definido por el usuario. En otras palabras, una clase equivale a la generalización de un tipo específico de objeto. Un </a:t>
            </a:r>
            <a:r>
              <a:rPr lang="es-ES" sz="2600" dirty="0" smtClean="0">
                <a:solidFill>
                  <a:schemeClr val="accent3">
                    <a:lumMod val="60000"/>
                    <a:lumOff val="40000"/>
                  </a:schemeClr>
                </a:solidFill>
                <a:latin typeface="Cambria" pitchFamily="18" charset="0"/>
              </a:rPr>
              <a:t>objeto</a:t>
            </a:r>
            <a:r>
              <a:rPr lang="es-ES" sz="2600" dirty="0" smtClean="0">
                <a:latin typeface="Cambria" pitchFamily="18" charset="0"/>
              </a:rPr>
              <a:t> es la concreción de una clase (</a:t>
            </a:r>
            <a:r>
              <a:rPr lang="es-ES" sz="2600" dirty="0" smtClean="0">
                <a:solidFill>
                  <a:srgbClr val="FFFF00"/>
                </a:solidFill>
                <a:latin typeface="Cambria" pitchFamily="18" charset="0"/>
              </a:rPr>
              <a:t>instancia</a:t>
            </a:r>
            <a:r>
              <a:rPr lang="es-ES" sz="2600" dirty="0" smtClean="0">
                <a:latin typeface="Cambria" pitchFamily="18" charset="0"/>
              </a:rPr>
              <a:t>).</a:t>
            </a:r>
          </a:p>
          <a:p>
            <a:pPr algn="just">
              <a:spcAft>
                <a:spcPts val="1200"/>
              </a:spcAft>
            </a:pPr>
            <a:endParaRPr lang="es-MX" sz="2400" dirty="0">
              <a:latin typeface="Trajan Pro"/>
            </a:endParaRPr>
          </a:p>
        </p:txBody>
      </p:sp>
      <p:pic>
        <p:nvPicPr>
          <p:cNvPr id="6" name="5 Imagen"/>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103874" y="2158282"/>
            <a:ext cx="4433401" cy="4159649"/>
          </a:xfrm>
          <a:prstGeom prst="rect">
            <a:avLst/>
          </a:prstGeom>
        </p:spPr>
      </p:pic>
      <p:sp>
        <p:nvSpPr>
          <p:cNvPr id="7" name="6 CuadroTexto"/>
          <p:cNvSpPr txBox="1"/>
          <p:nvPr/>
        </p:nvSpPr>
        <p:spPr>
          <a:xfrm>
            <a:off x="3875963" y="3357353"/>
            <a:ext cx="873456" cy="369332"/>
          </a:xfrm>
          <a:prstGeom prst="rect">
            <a:avLst/>
          </a:prstGeom>
          <a:noFill/>
          <a:ln>
            <a:noFill/>
          </a:ln>
        </p:spPr>
        <p:txBody>
          <a:bodyPr wrap="square" rtlCol="0">
            <a:spAutoFit/>
          </a:bodyPr>
          <a:lstStyle/>
          <a:p>
            <a:r>
              <a:rPr lang="es-ES" dirty="0" smtClean="0">
                <a:latin typeface="Arial Narrow" pitchFamily="34" charset="0"/>
              </a:rPr>
              <a:t>Clase</a:t>
            </a:r>
            <a:endParaRPr lang="es-MX" dirty="0">
              <a:latin typeface="Arial Narrow" pitchFamily="34" charset="0"/>
            </a:endParaRPr>
          </a:p>
        </p:txBody>
      </p:sp>
      <p:sp>
        <p:nvSpPr>
          <p:cNvPr id="8" name="7 CuadroTexto"/>
          <p:cNvSpPr txBox="1"/>
          <p:nvPr/>
        </p:nvSpPr>
        <p:spPr>
          <a:xfrm>
            <a:off x="5215717" y="3653475"/>
            <a:ext cx="1034957" cy="369332"/>
          </a:xfrm>
          <a:prstGeom prst="rect">
            <a:avLst/>
          </a:prstGeom>
          <a:noFill/>
          <a:ln>
            <a:noFill/>
          </a:ln>
        </p:spPr>
        <p:txBody>
          <a:bodyPr wrap="square" rtlCol="0">
            <a:spAutoFit/>
          </a:bodyPr>
          <a:lstStyle/>
          <a:p>
            <a:r>
              <a:rPr lang="es-ES" dirty="0" smtClean="0">
                <a:latin typeface="Arial Narrow" pitchFamily="34" charset="0"/>
              </a:rPr>
              <a:t>Instancia</a:t>
            </a:r>
            <a:endParaRPr lang="es-MX" dirty="0">
              <a:latin typeface="Arial Narrow" pitchFamily="34" charset="0"/>
            </a:endParaRPr>
          </a:p>
        </p:txBody>
      </p:sp>
      <p:sp>
        <p:nvSpPr>
          <p:cNvPr id="9" name="8 CuadroTexto"/>
          <p:cNvSpPr txBox="1"/>
          <p:nvPr/>
        </p:nvSpPr>
        <p:spPr>
          <a:xfrm>
            <a:off x="5174772" y="5047821"/>
            <a:ext cx="1034957" cy="369332"/>
          </a:xfrm>
          <a:prstGeom prst="rect">
            <a:avLst/>
          </a:prstGeom>
          <a:noFill/>
          <a:ln>
            <a:noFill/>
          </a:ln>
        </p:spPr>
        <p:txBody>
          <a:bodyPr wrap="square" rtlCol="0">
            <a:spAutoFit/>
          </a:bodyPr>
          <a:lstStyle/>
          <a:p>
            <a:r>
              <a:rPr lang="es-ES" dirty="0" smtClean="0">
                <a:latin typeface="Arial Narrow" pitchFamily="34" charset="0"/>
              </a:rPr>
              <a:t>Instancia</a:t>
            </a:r>
            <a:endParaRPr lang="es-MX" dirty="0">
              <a:latin typeface="Arial Narrow" pitchFamily="34" charset="0"/>
            </a:endParaRPr>
          </a:p>
        </p:txBody>
      </p:sp>
      <p:sp>
        <p:nvSpPr>
          <p:cNvPr id="10" name="9 CuadroTexto"/>
          <p:cNvSpPr txBox="1"/>
          <p:nvPr/>
        </p:nvSpPr>
        <p:spPr>
          <a:xfrm>
            <a:off x="3113964" y="5385311"/>
            <a:ext cx="1034957" cy="369332"/>
          </a:xfrm>
          <a:prstGeom prst="rect">
            <a:avLst/>
          </a:prstGeom>
          <a:noFill/>
          <a:ln>
            <a:noFill/>
          </a:ln>
        </p:spPr>
        <p:txBody>
          <a:bodyPr wrap="square" rtlCol="0">
            <a:spAutoFit/>
          </a:bodyPr>
          <a:lstStyle/>
          <a:p>
            <a:r>
              <a:rPr lang="es-ES" dirty="0" smtClean="0">
                <a:latin typeface="Arial Narrow" pitchFamily="34" charset="0"/>
              </a:rPr>
              <a:t>Instancia</a:t>
            </a:r>
            <a:endParaRPr lang="es-MX" dirty="0">
              <a:latin typeface="Arial Narrow" pitchFamily="34" charset="0"/>
            </a:endParaRPr>
          </a:p>
        </p:txBody>
      </p:sp>
      <p:sp>
        <p:nvSpPr>
          <p:cNvPr id="11" name="10 CuadroTexto"/>
          <p:cNvSpPr txBox="1"/>
          <p:nvPr/>
        </p:nvSpPr>
        <p:spPr>
          <a:xfrm>
            <a:off x="2406555" y="3128463"/>
            <a:ext cx="1034957" cy="369332"/>
          </a:xfrm>
          <a:prstGeom prst="rect">
            <a:avLst/>
          </a:prstGeom>
          <a:noFill/>
          <a:ln>
            <a:noFill/>
          </a:ln>
        </p:spPr>
        <p:txBody>
          <a:bodyPr wrap="square" rtlCol="0">
            <a:spAutoFit/>
          </a:bodyPr>
          <a:lstStyle/>
          <a:p>
            <a:r>
              <a:rPr lang="es-ES" dirty="0" smtClean="0">
                <a:latin typeface="Arial Narrow" pitchFamily="34" charset="0"/>
              </a:rPr>
              <a:t>Instancia</a:t>
            </a:r>
            <a:endParaRPr lang="es-MX" dirty="0">
              <a:latin typeface="Arial Narrow" pitchFamily="34" charset="0"/>
            </a:endParaRPr>
          </a:p>
        </p:txBody>
      </p:sp>
      <p:cxnSp>
        <p:nvCxnSpPr>
          <p:cNvPr id="13" name="12 Conector recto de flecha"/>
          <p:cNvCxnSpPr/>
          <p:nvPr/>
        </p:nvCxnSpPr>
        <p:spPr>
          <a:xfrm flipV="1">
            <a:off x="4749419" y="3313129"/>
            <a:ext cx="466298" cy="340346"/>
          </a:xfrm>
          <a:prstGeom prst="straightConnector1">
            <a:avLst/>
          </a:prstGeom>
          <a:ln>
            <a:solidFill>
              <a:schemeClr val="tx2">
                <a:lumMod val="60000"/>
                <a:lumOff val="4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15" name="14 Conector recto de flecha"/>
          <p:cNvCxnSpPr/>
          <p:nvPr/>
        </p:nvCxnSpPr>
        <p:spPr>
          <a:xfrm flipH="1" flipV="1">
            <a:off x="3739487" y="3128463"/>
            <a:ext cx="259307" cy="184666"/>
          </a:xfrm>
          <a:prstGeom prst="straightConnector1">
            <a:avLst/>
          </a:prstGeom>
          <a:ln>
            <a:solidFill>
              <a:schemeClr val="tx2">
                <a:lumMod val="60000"/>
                <a:lumOff val="4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17" name="16 Conector recto de flecha"/>
          <p:cNvCxnSpPr/>
          <p:nvPr/>
        </p:nvCxnSpPr>
        <p:spPr>
          <a:xfrm flipH="1">
            <a:off x="3441512" y="4940490"/>
            <a:ext cx="427628" cy="291997"/>
          </a:xfrm>
          <a:prstGeom prst="straightConnector1">
            <a:avLst/>
          </a:prstGeom>
          <a:ln>
            <a:solidFill>
              <a:schemeClr val="tx2">
                <a:lumMod val="60000"/>
                <a:lumOff val="40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19" name="18 Conector recto de flecha"/>
          <p:cNvCxnSpPr/>
          <p:nvPr/>
        </p:nvCxnSpPr>
        <p:spPr>
          <a:xfrm>
            <a:off x="4618630" y="4572000"/>
            <a:ext cx="239973" cy="368490"/>
          </a:xfrm>
          <a:prstGeom prst="straightConnector1">
            <a:avLst/>
          </a:prstGeom>
          <a:ln>
            <a:solidFill>
              <a:schemeClr val="tx2">
                <a:lumMod val="60000"/>
                <a:lumOff val="40000"/>
              </a:schemeClr>
            </a:solidFill>
            <a:tailEnd type="arrow"/>
          </a:ln>
        </p:spPr>
        <p:style>
          <a:lnRef idx="2">
            <a:schemeClr val="accent1"/>
          </a:lnRef>
          <a:fillRef idx="0">
            <a:schemeClr val="accent1"/>
          </a:fillRef>
          <a:effectRef idx="1">
            <a:schemeClr val="accent1"/>
          </a:effectRef>
          <a:fontRef idx="minor">
            <a:schemeClr val="tx1"/>
          </a:fontRef>
        </p:style>
      </p:cxnSp>
      <p:sp>
        <p:nvSpPr>
          <p:cNvPr id="14" name="Subtítulo 2"/>
          <p:cNvSpPr txBox="1">
            <a:spLocks/>
          </p:cNvSpPr>
          <p:nvPr/>
        </p:nvSpPr>
        <p:spPr>
          <a:xfrm>
            <a:off x="4694590" y="6665099"/>
            <a:ext cx="3938953" cy="192901"/>
          </a:xfrm>
          <a:prstGeom prst="rect">
            <a:avLst/>
          </a:prstGeom>
        </p:spPr>
        <p:txBody>
          <a:bodyPr>
            <a:normAutofit fontScale="77500" lnSpcReduction="20000"/>
          </a:bodyPr>
          <a:lst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a:lstStyle>
          <a:p>
            <a:pPr marL="0" indent="0" algn="r">
              <a:buNone/>
            </a:pPr>
            <a:r>
              <a:rPr lang="es-ES" sz="1000" smtClean="0">
                <a:solidFill>
                  <a:schemeClr val="tx1"/>
                </a:solidFill>
                <a:latin typeface="Trajan Pro"/>
                <a:cs typeface="Trajan Pro"/>
              </a:rPr>
              <a:t>Área Académica de Computación y Electrónica</a:t>
            </a:r>
            <a:endParaRPr lang="es-ES" sz="1000" dirty="0">
              <a:solidFill>
                <a:schemeClr val="tx1"/>
              </a:solidFill>
              <a:latin typeface="Trajan Pro"/>
              <a:cs typeface="Trajan Pro"/>
            </a:endParaRPr>
          </a:p>
        </p:txBody>
      </p:sp>
    </p:spTree>
    <p:extLst>
      <p:ext uri="{BB962C8B-B14F-4D97-AF65-F5344CB8AC3E}">
        <p14:creationId xmlns:p14="http://schemas.microsoft.com/office/powerpoint/2010/main" val="35661185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68489" y="368485"/>
            <a:ext cx="5650173" cy="584775"/>
          </a:xfrm>
          <a:prstGeom prst="rect">
            <a:avLst/>
          </a:prstGeom>
          <a:noFill/>
        </p:spPr>
        <p:txBody>
          <a:bodyPr wrap="square" rtlCol="0">
            <a:spAutoFit/>
          </a:bodyPr>
          <a:lstStyle/>
          <a:p>
            <a:r>
              <a:rPr lang="es-ES" sz="3200" dirty="0" smtClean="0">
                <a:solidFill>
                  <a:schemeClr val="accent3">
                    <a:lumMod val="60000"/>
                    <a:lumOff val="40000"/>
                  </a:schemeClr>
                </a:solidFill>
                <a:latin typeface="Cambria" pitchFamily="18" charset="0"/>
              </a:rPr>
              <a:t>Clases de objetos</a:t>
            </a:r>
            <a:endParaRPr lang="es-MX" sz="3200" dirty="0">
              <a:solidFill>
                <a:schemeClr val="accent3">
                  <a:lumMod val="60000"/>
                  <a:lumOff val="40000"/>
                </a:schemeClr>
              </a:solidFill>
              <a:latin typeface="Cambria" pitchFamily="18" charset="0"/>
            </a:endParaRPr>
          </a:p>
        </p:txBody>
      </p:sp>
      <p:sp>
        <p:nvSpPr>
          <p:cNvPr id="3" name="2 CuadroTexto"/>
          <p:cNvSpPr txBox="1"/>
          <p:nvPr/>
        </p:nvSpPr>
        <p:spPr>
          <a:xfrm>
            <a:off x="368489" y="1240087"/>
            <a:ext cx="8393374" cy="2677656"/>
          </a:xfrm>
          <a:prstGeom prst="rect">
            <a:avLst/>
          </a:prstGeom>
          <a:noFill/>
        </p:spPr>
        <p:txBody>
          <a:bodyPr wrap="square" rtlCol="0">
            <a:spAutoFit/>
          </a:bodyPr>
          <a:lstStyle/>
          <a:p>
            <a:pPr algn="just"/>
            <a:r>
              <a:rPr lang="es-MX" sz="2400" dirty="0" smtClean="0">
                <a:latin typeface="Cambria" pitchFamily="18" charset="0"/>
              </a:rPr>
              <a:t>Las </a:t>
            </a:r>
            <a:r>
              <a:rPr lang="es-MX" sz="2400" dirty="0">
                <a:solidFill>
                  <a:srgbClr val="C00000"/>
                </a:solidFill>
                <a:latin typeface="Cambria" pitchFamily="18" charset="0"/>
              </a:rPr>
              <a:t>clases</a:t>
            </a:r>
            <a:r>
              <a:rPr lang="es-MX" sz="2400" dirty="0">
                <a:latin typeface="Cambria" pitchFamily="18" charset="0"/>
              </a:rPr>
              <a:t> tienen la propiedad de ocultar información, esto significa que aunque los objetos de una clase pueden saber como comunicarse entre </a:t>
            </a:r>
            <a:r>
              <a:rPr lang="es-MX" sz="2400" dirty="0" smtClean="0">
                <a:latin typeface="Cambria" pitchFamily="18" charset="0"/>
              </a:rPr>
              <a:t>sí </a:t>
            </a:r>
            <a:r>
              <a:rPr lang="es-MX" sz="2400" dirty="0">
                <a:latin typeface="Cambria" pitchFamily="18" charset="0"/>
              </a:rPr>
              <a:t>a través de interfaces bien definidas, por lo general a las clases no se les permite saber como se implementan otras clases, los detalles de implementación están ocultos dentro de las mismas </a:t>
            </a:r>
            <a:r>
              <a:rPr lang="es-MX" sz="2400" dirty="0" smtClean="0">
                <a:latin typeface="Cambria" pitchFamily="18" charset="0"/>
              </a:rPr>
              <a:t>clases [2].</a:t>
            </a:r>
            <a:endParaRPr lang="es-ES" sz="2400" dirty="0" smtClean="0">
              <a:latin typeface="Cambria" pitchFamily="18" charset="0"/>
            </a:endParaRPr>
          </a:p>
          <a:p>
            <a:pPr algn="just">
              <a:spcAft>
                <a:spcPts val="1200"/>
              </a:spcAft>
            </a:pPr>
            <a:endParaRPr lang="es-MX" sz="2400" dirty="0">
              <a:latin typeface="Trajan Pro"/>
            </a:endParaRPr>
          </a:p>
        </p:txBody>
      </p:sp>
      <p:grpSp>
        <p:nvGrpSpPr>
          <p:cNvPr id="9" name="8 Grupo"/>
          <p:cNvGrpSpPr/>
          <p:nvPr/>
        </p:nvGrpSpPr>
        <p:grpSpPr>
          <a:xfrm>
            <a:off x="1767382" y="3916902"/>
            <a:ext cx="5178192" cy="2095354"/>
            <a:chOff x="1671846" y="4107974"/>
            <a:chExt cx="5178192" cy="2095354"/>
          </a:xfrm>
        </p:grpSpPr>
        <p:sp>
          <p:nvSpPr>
            <p:cNvPr id="4" name="3 Elipse"/>
            <p:cNvSpPr/>
            <p:nvPr/>
          </p:nvSpPr>
          <p:spPr>
            <a:xfrm>
              <a:off x="3315269" y="4456414"/>
              <a:ext cx="3534769" cy="1746914"/>
            </a:xfrm>
            <a:prstGeom prst="ellipse">
              <a:avLst/>
            </a:prstGeom>
            <a:solidFill>
              <a:srgbClr val="92D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dirty="0"/>
            </a:p>
          </p:txBody>
        </p:sp>
        <p:sp>
          <p:nvSpPr>
            <p:cNvPr id="5" name="4 Elipse"/>
            <p:cNvSpPr/>
            <p:nvPr/>
          </p:nvSpPr>
          <p:spPr>
            <a:xfrm>
              <a:off x="4093189" y="4818079"/>
              <a:ext cx="2041479" cy="859809"/>
            </a:xfrm>
            <a:prstGeom prst="ellipse">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s-ES" dirty="0" smtClean="0">
                  <a:latin typeface="Cambria" pitchFamily="18" charset="0"/>
                </a:rPr>
                <a:t>atributos</a:t>
              </a:r>
              <a:endParaRPr lang="es-MX" dirty="0">
                <a:latin typeface="Cambria" pitchFamily="18" charset="0"/>
              </a:endParaRPr>
            </a:p>
          </p:txBody>
        </p:sp>
        <p:sp>
          <p:nvSpPr>
            <p:cNvPr id="6" name="5 CuadroTexto"/>
            <p:cNvSpPr txBox="1"/>
            <p:nvPr/>
          </p:nvSpPr>
          <p:spPr>
            <a:xfrm>
              <a:off x="4319515" y="5677889"/>
              <a:ext cx="1588825" cy="369332"/>
            </a:xfrm>
            <a:prstGeom prst="rect">
              <a:avLst/>
            </a:prstGeom>
            <a:noFill/>
          </p:spPr>
          <p:txBody>
            <a:bodyPr wrap="square" rtlCol="0">
              <a:spAutoFit/>
            </a:bodyPr>
            <a:lstStyle/>
            <a:p>
              <a:pPr algn="ctr"/>
              <a:r>
                <a:rPr lang="es-ES" dirty="0" smtClean="0">
                  <a:latin typeface="Cambria" pitchFamily="18" charset="0"/>
                </a:rPr>
                <a:t>métodos</a:t>
              </a:r>
              <a:endParaRPr lang="es-MX" dirty="0">
                <a:latin typeface="Cambria" pitchFamily="18" charset="0"/>
              </a:endParaRPr>
            </a:p>
          </p:txBody>
        </p:sp>
        <p:cxnSp>
          <p:nvCxnSpPr>
            <p:cNvPr id="8" name="7 Conector recto de flecha"/>
            <p:cNvCxnSpPr/>
            <p:nvPr/>
          </p:nvCxnSpPr>
          <p:spPr>
            <a:xfrm>
              <a:off x="2176818" y="5247983"/>
              <a:ext cx="1138451" cy="0"/>
            </a:xfrm>
            <a:prstGeom prst="straightConnector1">
              <a:avLst/>
            </a:prstGeom>
            <a:ln>
              <a:solidFill>
                <a:schemeClr val="bg1"/>
              </a:solidFill>
              <a:tailEnd type="arrow"/>
            </a:ln>
          </p:spPr>
          <p:style>
            <a:lnRef idx="2">
              <a:schemeClr val="accent1"/>
            </a:lnRef>
            <a:fillRef idx="0">
              <a:schemeClr val="accent1"/>
            </a:fillRef>
            <a:effectRef idx="1">
              <a:schemeClr val="accent1"/>
            </a:effectRef>
            <a:fontRef idx="minor">
              <a:schemeClr val="tx1"/>
            </a:fontRef>
          </p:style>
        </p:cxnSp>
        <p:cxnSp>
          <p:nvCxnSpPr>
            <p:cNvPr id="10" name="9 Conector recto de flecha"/>
            <p:cNvCxnSpPr/>
            <p:nvPr/>
          </p:nvCxnSpPr>
          <p:spPr>
            <a:xfrm flipH="1">
              <a:off x="2176818" y="5677888"/>
              <a:ext cx="1138451" cy="0"/>
            </a:xfrm>
            <a:prstGeom prst="straightConnector1">
              <a:avLst/>
            </a:prstGeom>
            <a:ln>
              <a:solidFill>
                <a:schemeClr val="bg1"/>
              </a:solidFill>
              <a:tailEnd type="arrow"/>
            </a:ln>
          </p:spPr>
          <p:style>
            <a:lnRef idx="2">
              <a:schemeClr val="accent1"/>
            </a:lnRef>
            <a:fillRef idx="0">
              <a:schemeClr val="accent1"/>
            </a:fillRef>
            <a:effectRef idx="1">
              <a:schemeClr val="accent1"/>
            </a:effectRef>
            <a:fontRef idx="minor">
              <a:schemeClr val="tx1"/>
            </a:fontRef>
          </p:style>
        </p:cxnSp>
        <p:sp>
          <p:nvSpPr>
            <p:cNvPr id="11" name="10 CuadroTexto"/>
            <p:cNvSpPr txBox="1"/>
            <p:nvPr/>
          </p:nvSpPr>
          <p:spPr>
            <a:xfrm>
              <a:off x="1671846" y="5261631"/>
              <a:ext cx="1371605" cy="369332"/>
            </a:xfrm>
            <a:prstGeom prst="rect">
              <a:avLst/>
            </a:prstGeom>
            <a:noFill/>
          </p:spPr>
          <p:txBody>
            <a:bodyPr wrap="square" rtlCol="0">
              <a:spAutoFit/>
            </a:bodyPr>
            <a:lstStyle/>
            <a:p>
              <a:r>
                <a:rPr lang="es-ES" dirty="0" smtClean="0">
                  <a:latin typeface="Cambria" pitchFamily="18" charset="0"/>
                </a:rPr>
                <a:t>mensajes</a:t>
              </a:r>
              <a:endParaRPr lang="es-MX" dirty="0">
                <a:latin typeface="Cambria" pitchFamily="18" charset="0"/>
              </a:endParaRPr>
            </a:p>
          </p:txBody>
        </p:sp>
        <p:sp>
          <p:nvSpPr>
            <p:cNvPr id="13" name="12 CuadroTexto"/>
            <p:cNvSpPr txBox="1"/>
            <p:nvPr/>
          </p:nvSpPr>
          <p:spPr>
            <a:xfrm>
              <a:off x="4012446" y="4107974"/>
              <a:ext cx="2265528" cy="369332"/>
            </a:xfrm>
            <a:prstGeom prst="rect">
              <a:avLst/>
            </a:prstGeom>
            <a:noFill/>
          </p:spPr>
          <p:txBody>
            <a:bodyPr wrap="square" rtlCol="0">
              <a:spAutoFit/>
            </a:bodyPr>
            <a:lstStyle/>
            <a:p>
              <a:pPr algn="ctr"/>
              <a:r>
                <a:rPr lang="es-ES" dirty="0" smtClean="0">
                  <a:solidFill>
                    <a:srgbClr val="FFFF00"/>
                  </a:solidFill>
                  <a:latin typeface="Cambria" pitchFamily="18" charset="0"/>
                </a:rPr>
                <a:t>OBJETO</a:t>
              </a:r>
              <a:endParaRPr lang="es-MX" dirty="0">
                <a:solidFill>
                  <a:srgbClr val="FFFF00"/>
                </a:solidFill>
                <a:latin typeface="Cambria" pitchFamily="18" charset="0"/>
              </a:endParaRPr>
            </a:p>
          </p:txBody>
        </p:sp>
      </p:grpSp>
      <p:sp>
        <p:nvSpPr>
          <p:cNvPr id="14" name="Subtítulo 2"/>
          <p:cNvSpPr txBox="1">
            <a:spLocks/>
          </p:cNvSpPr>
          <p:nvPr/>
        </p:nvSpPr>
        <p:spPr>
          <a:xfrm>
            <a:off x="4694590" y="6665099"/>
            <a:ext cx="3938953" cy="192901"/>
          </a:xfrm>
          <a:prstGeom prst="rect">
            <a:avLst/>
          </a:prstGeom>
        </p:spPr>
        <p:txBody>
          <a:bodyPr>
            <a:normAutofit fontScale="77500" lnSpcReduction="20000"/>
          </a:bodyPr>
          <a:lst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a:lstStyle>
          <a:p>
            <a:pPr marL="0" indent="0" algn="r">
              <a:buNone/>
            </a:pPr>
            <a:r>
              <a:rPr lang="es-ES" sz="1000" smtClean="0">
                <a:solidFill>
                  <a:schemeClr val="tx1"/>
                </a:solidFill>
                <a:latin typeface="Trajan Pro"/>
                <a:cs typeface="Trajan Pro"/>
              </a:rPr>
              <a:t>Área Académica de Computación y Electrónica</a:t>
            </a:r>
            <a:endParaRPr lang="es-ES" sz="1000" dirty="0">
              <a:solidFill>
                <a:schemeClr val="tx1"/>
              </a:solidFill>
              <a:latin typeface="Trajan Pro"/>
              <a:cs typeface="Trajan Pro"/>
            </a:endParaRPr>
          </a:p>
        </p:txBody>
      </p:sp>
    </p:spTree>
    <p:extLst>
      <p:ext uri="{BB962C8B-B14F-4D97-AF65-F5344CB8AC3E}">
        <p14:creationId xmlns:p14="http://schemas.microsoft.com/office/powerpoint/2010/main" val="34495576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89449" y="508717"/>
            <a:ext cx="8377892" cy="1384995"/>
          </a:xfrm>
          <a:prstGeom prst="rect">
            <a:avLst/>
          </a:prstGeom>
        </p:spPr>
        <p:txBody>
          <a:bodyPr wrap="square">
            <a:spAutoFit/>
          </a:bodyPr>
          <a:lstStyle/>
          <a:p>
            <a:pPr algn="just"/>
            <a:r>
              <a:rPr lang="es-MX" sz="2800" dirty="0">
                <a:latin typeface="Cambria" pitchFamily="18" charset="0"/>
              </a:rPr>
              <a:t>A partir de una </a:t>
            </a:r>
            <a:r>
              <a:rPr lang="es-MX" sz="2800" dirty="0">
                <a:solidFill>
                  <a:srgbClr val="C00000"/>
                </a:solidFill>
                <a:latin typeface="Cambria" pitchFamily="18" charset="0"/>
              </a:rPr>
              <a:t>clase</a:t>
            </a:r>
            <a:r>
              <a:rPr lang="es-MX" sz="2800" dirty="0">
                <a:latin typeface="Cambria" pitchFamily="18" charset="0"/>
              </a:rPr>
              <a:t> un programador puede crear un objeto. Una </a:t>
            </a:r>
            <a:r>
              <a:rPr lang="es-MX" sz="2800" dirty="0">
                <a:solidFill>
                  <a:srgbClr val="C00000"/>
                </a:solidFill>
                <a:latin typeface="Cambria" pitchFamily="18" charset="0"/>
              </a:rPr>
              <a:t>clase</a:t>
            </a:r>
            <a:r>
              <a:rPr lang="es-MX" sz="2800" dirty="0">
                <a:latin typeface="Cambria" pitchFamily="18" charset="0"/>
              </a:rPr>
              <a:t> se puede reutilizar muchas veces para hacer muchos objetos de la misma clase.</a:t>
            </a:r>
          </a:p>
        </p:txBody>
      </p:sp>
      <p:grpSp>
        <p:nvGrpSpPr>
          <p:cNvPr id="14" name="13 Grupo"/>
          <p:cNvGrpSpPr/>
          <p:nvPr/>
        </p:nvGrpSpPr>
        <p:grpSpPr>
          <a:xfrm>
            <a:off x="1188327" y="3483319"/>
            <a:ext cx="1815153" cy="1364777"/>
            <a:chOff x="1542197" y="3043451"/>
            <a:chExt cx="1815153" cy="1364777"/>
          </a:xfrm>
        </p:grpSpPr>
        <p:sp>
          <p:nvSpPr>
            <p:cNvPr id="3" name="2 Corazón"/>
            <p:cNvSpPr/>
            <p:nvPr/>
          </p:nvSpPr>
          <p:spPr>
            <a:xfrm>
              <a:off x="1542197" y="3043451"/>
              <a:ext cx="1815153" cy="1364777"/>
            </a:xfrm>
            <a:prstGeom prst="heart">
              <a:avLst/>
            </a:prstGeom>
            <a:noFill/>
            <a:ln>
              <a:solidFill>
                <a:schemeClr val="bg1"/>
              </a:solidFill>
              <a:prstDash val="lg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dirty="0"/>
            </a:p>
          </p:txBody>
        </p:sp>
        <p:sp>
          <p:nvSpPr>
            <p:cNvPr id="7" name="6 CuadroTexto"/>
            <p:cNvSpPr txBox="1"/>
            <p:nvPr/>
          </p:nvSpPr>
          <p:spPr>
            <a:xfrm rot="20659422">
              <a:off x="2088107" y="3525783"/>
              <a:ext cx="900753" cy="400110"/>
            </a:xfrm>
            <a:prstGeom prst="rect">
              <a:avLst/>
            </a:prstGeom>
            <a:noFill/>
          </p:spPr>
          <p:txBody>
            <a:bodyPr wrap="square" rtlCol="0">
              <a:spAutoFit/>
            </a:bodyPr>
            <a:lstStyle/>
            <a:p>
              <a:r>
                <a:rPr lang="es-ES" sz="2000" dirty="0" smtClean="0">
                  <a:solidFill>
                    <a:srgbClr val="FFFF00"/>
                  </a:solidFill>
                  <a:latin typeface="Cambria" pitchFamily="18" charset="0"/>
                </a:rPr>
                <a:t>Clase</a:t>
              </a:r>
              <a:endParaRPr lang="es-MX" sz="2000" dirty="0">
                <a:solidFill>
                  <a:srgbClr val="FFFF00"/>
                </a:solidFill>
                <a:latin typeface="Cambria" pitchFamily="18" charset="0"/>
              </a:endParaRPr>
            </a:p>
          </p:txBody>
        </p:sp>
      </p:grpSp>
      <p:grpSp>
        <p:nvGrpSpPr>
          <p:cNvPr id="12" name="11 Grupo"/>
          <p:cNvGrpSpPr/>
          <p:nvPr/>
        </p:nvGrpSpPr>
        <p:grpSpPr>
          <a:xfrm>
            <a:off x="3957422" y="2739600"/>
            <a:ext cx="1407121" cy="941695"/>
            <a:chOff x="4237631" y="2111654"/>
            <a:chExt cx="1407121" cy="941695"/>
          </a:xfrm>
        </p:grpSpPr>
        <p:sp>
          <p:nvSpPr>
            <p:cNvPr id="4" name="3 Corazón"/>
            <p:cNvSpPr/>
            <p:nvPr/>
          </p:nvSpPr>
          <p:spPr>
            <a:xfrm>
              <a:off x="4237631" y="2111654"/>
              <a:ext cx="1241946" cy="941695"/>
            </a:xfrm>
            <a:prstGeom prst="heart">
              <a:avLst/>
            </a:prstGeom>
            <a:solidFill>
              <a:schemeClr val="accent6">
                <a:lumMod val="20000"/>
                <a:lumOff val="80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dirty="0"/>
            </a:p>
          </p:txBody>
        </p:sp>
        <p:sp>
          <p:nvSpPr>
            <p:cNvPr id="8" name="7 CuadroTexto"/>
            <p:cNvSpPr txBox="1"/>
            <p:nvPr/>
          </p:nvSpPr>
          <p:spPr>
            <a:xfrm rot="20544673">
              <a:off x="4471046" y="2413223"/>
              <a:ext cx="1173706" cy="338554"/>
            </a:xfrm>
            <a:prstGeom prst="rect">
              <a:avLst/>
            </a:prstGeom>
            <a:noFill/>
          </p:spPr>
          <p:txBody>
            <a:bodyPr wrap="square" rtlCol="0">
              <a:spAutoFit/>
            </a:bodyPr>
            <a:lstStyle/>
            <a:p>
              <a:r>
                <a:rPr lang="es-ES" sz="1600" dirty="0" smtClean="0">
                  <a:latin typeface="Cambria" pitchFamily="18" charset="0"/>
                </a:rPr>
                <a:t>Objeto 1</a:t>
              </a:r>
              <a:endParaRPr lang="es-MX" sz="1600" dirty="0">
                <a:latin typeface="Cambria" pitchFamily="18" charset="0"/>
              </a:endParaRPr>
            </a:p>
          </p:txBody>
        </p:sp>
      </p:grpSp>
      <p:grpSp>
        <p:nvGrpSpPr>
          <p:cNvPr id="13" name="12 Grupo"/>
          <p:cNvGrpSpPr/>
          <p:nvPr/>
        </p:nvGrpSpPr>
        <p:grpSpPr>
          <a:xfrm>
            <a:off x="5383611" y="3468751"/>
            <a:ext cx="2033517" cy="1692322"/>
            <a:chOff x="5663820" y="3254991"/>
            <a:chExt cx="2033517" cy="1692322"/>
          </a:xfrm>
        </p:grpSpPr>
        <p:sp>
          <p:nvSpPr>
            <p:cNvPr id="5" name="4 Corazón"/>
            <p:cNvSpPr/>
            <p:nvPr/>
          </p:nvSpPr>
          <p:spPr>
            <a:xfrm>
              <a:off x="5663820" y="3254991"/>
              <a:ext cx="2033517" cy="1692322"/>
            </a:xfrm>
            <a:prstGeom prst="heart">
              <a:avLst/>
            </a:prstGeom>
            <a:solidFill>
              <a:srgbClr val="B4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dirty="0"/>
            </a:p>
          </p:txBody>
        </p:sp>
        <p:sp>
          <p:nvSpPr>
            <p:cNvPr id="9" name="8 CuadroTexto"/>
            <p:cNvSpPr txBox="1"/>
            <p:nvPr/>
          </p:nvSpPr>
          <p:spPr>
            <a:xfrm rot="20544673">
              <a:off x="6093725" y="3844997"/>
              <a:ext cx="1173706" cy="338554"/>
            </a:xfrm>
            <a:prstGeom prst="rect">
              <a:avLst/>
            </a:prstGeom>
            <a:noFill/>
          </p:spPr>
          <p:txBody>
            <a:bodyPr wrap="square" rtlCol="0">
              <a:spAutoFit/>
            </a:bodyPr>
            <a:lstStyle/>
            <a:p>
              <a:r>
                <a:rPr lang="es-ES" sz="1600" dirty="0" smtClean="0">
                  <a:solidFill>
                    <a:schemeClr val="bg1"/>
                  </a:solidFill>
                  <a:latin typeface="Cambria" pitchFamily="18" charset="0"/>
                </a:rPr>
                <a:t>Objeto 2</a:t>
              </a:r>
              <a:endParaRPr lang="es-MX" sz="1600" dirty="0">
                <a:solidFill>
                  <a:schemeClr val="bg1"/>
                </a:solidFill>
                <a:latin typeface="Cambria" pitchFamily="18" charset="0"/>
              </a:endParaRPr>
            </a:p>
          </p:txBody>
        </p:sp>
      </p:grpSp>
      <p:grpSp>
        <p:nvGrpSpPr>
          <p:cNvPr id="11" name="10 Grupo"/>
          <p:cNvGrpSpPr/>
          <p:nvPr/>
        </p:nvGrpSpPr>
        <p:grpSpPr>
          <a:xfrm>
            <a:off x="3930128" y="4787444"/>
            <a:ext cx="1247364" cy="887104"/>
            <a:chOff x="3985147" y="4503761"/>
            <a:chExt cx="1247364" cy="887104"/>
          </a:xfrm>
          <a:blipFill>
            <a:blip r:embed="rId2"/>
            <a:tile tx="0" ty="0" sx="100000" sy="100000" flip="none" algn="tl"/>
          </a:blipFill>
        </p:grpSpPr>
        <p:sp>
          <p:nvSpPr>
            <p:cNvPr id="6" name="5 Corazón"/>
            <p:cNvSpPr/>
            <p:nvPr/>
          </p:nvSpPr>
          <p:spPr>
            <a:xfrm>
              <a:off x="3985147" y="4503761"/>
              <a:ext cx="1009934" cy="887104"/>
            </a:xfrm>
            <a:prstGeom prst="heart">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MX" dirty="0"/>
            </a:p>
          </p:txBody>
        </p:sp>
        <p:sp>
          <p:nvSpPr>
            <p:cNvPr id="10" name="9 CuadroTexto"/>
            <p:cNvSpPr txBox="1"/>
            <p:nvPr/>
          </p:nvSpPr>
          <p:spPr>
            <a:xfrm rot="20544673">
              <a:off x="4058805" y="4723444"/>
              <a:ext cx="1173706" cy="338554"/>
            </a:xfrm>
            <a:prstGeom prst="rect">
              <a:avLst/>
            </a:prstGeom>
            <a:noFill/>
          </p:spPr>
          <p:txBody>
            <a:bodyPr wrap="square" rtlCol="0">
              <a:spAutoFit/>
            </a:bodyPr>
            <a:lstStyle/>
            <a:p>
              <a:r>
                <a:rPr lang="es-ES" sz="1600" dirty="0" smtClean="0">
                  <a:latin typeface="Cambria" pitchFamily="18" charset="0"/>
                </a:rPr>
                <a:t>Objeto 3</a:t>
              </a:r>
              <a:endParaRPr lang="es-MX" sz="1600" dirty="0">
                <a:latin typeface="Cambria" pitchFamily="18" charset="0"/>
              </a:endParaRPr>
            </a:p>
          </p:txBody>
        </p:sp>
      </p:grpSp>
      <p:cxnSp>
        <p:nvCxnSpPr>
          <p:cNvPr id="16" name="15 Conector recto de flecha"/>
          <p:cNvCxnSpPr/>
          <p:nvPr/>
        </p:nvCxnSpPr>
        <p:spPr>
          <a:xfrm flipV="1">
            <a:off x="3180901" y="3347604"/>
            <a:ext cx="803817" cy="333691"/>
          </a:xfrm>
          <a:prstGeom prst="straightConnector1">
            <a:avLst/>
          </a:prstGeom>
          <a:ln>
            <a:solidFill>
              <a:schemeClr val="bg1"/>
            </a:solidFill>
            <a:tailEnd type="arrow"/>
          </a:ln>
        </p:spPr>
        <p:style>
          <a:lnRef idx="2">
            <a:schemeClr val="accent1"/>
          </a:lnRef>
          <a:fillRef idx="0">
            <a:schemeClr val="accent1"/>
          </a:fillRef>
          <a:effectRef idx="1">
            <a:schemeClr val="accent1"/>
          </a:effectRef>
          <a:fontRef idx="minor">
            <a:schemeClr val="tx1"/>
          </a:fontRef>
        </p:style>
      </p:cxnSp>
      <p:cxnSp>
        <p:nvCxnSpPr>
          <p:cNvPr id="18" name="17 Conector recto de flecha"/>
          <p:cNvCxnSpPr/>
          <p:nvPr/>
        </p:nvCxnSpPr>
        <p:spPr>
          <a:xfrm>
            <a:off x="3180901" y="3904002"/>
            <a:ext cx="2018467" cy="324031"/>
          </a:xfrm>
          <a:prstGeom prst="straightConnector1">
            <a:avLst/>
          </a:prstGeom>
          <a:ln>
            <a:solidFill>
              <a:schemeClr val="bg1"/>
            </a:solidFill>
            <a:tailEnd type="arrow"/>
          </a:ln>
        </p:spPr>
        <p:style>
          <a:lnRef idx="2">
            <a:schemeClr val="accent1"/>
          </a:lnRef>
          <a:fillRef idx="0">
            <a:schemeClr val="accent1"/>
          </a:fillRef>
          <a:effectRef idx="1">
            <a:schemeClr val="accent1"/>
          </a:effectRef>
          <a:fontRef idx="minor">
            <a:schemeClr val="tx1"/>
          </a:fontRef>
        </p:style>
      </p:cxnSp>
      <p:cxnSp>
        <p:nvCxnSpPr>
          <p:cNvPr id="20" name="19 Conector recto de flecha"/>
          <p:cNvCxnSpPr/>
          <p:nvPr/>
        </p:nvCxnSpPr>
        <p:spPr>
          <a:xfrm>
            <a:off x="3003480" y="4465196"/>
            <a:ext cx="764275" cy="547435"/>
          </a:xfrm>
          <a:prstGeom prst="straightConnector1">
            <a:avLst/>
          </a:prstGeom>
          <a:ln>
            <a:solidFill>
              <a:schemeClr val="bg1"/>
            </a:solidFill>
            <a:tailEnd type="arrow"/>
          </a:ln>
        </p:spPr>
        <p:style>
          <a:lnRef idx="2">
            <a:schemeClr val="accent1"/>
          </a:lnRef>
          <a:fillRef idx="0">
            <a:schemeClr val="accent1"/>
          </a:fillRef>
          <a:effectRef idx="1">
            <a:schemeClr val="accent1"/>
          </a:effectRef>
          <a:fontRef idx="minor">
            <a:schemeClr val="tx1"/>
          </a:fontRef>
        </p:style>
      </p:cxnSp>
      <p:sp>
        <p:nvSpPr>
          <p:cNvPr id="19" name="Subtítulo 2"/>
          <p:cNvSpPr txBox="1">
            <a:spLocks/>
          </p:cNvSpPr>
          <p:nvPr/>
        </p:nvSpPr>
        <p:spPr>
          <a:xfrm>
            <a:off x="4694590" y="6665099"/>
            <a:ext cx="3938953" cy="192901"/>
          </a:xfrm>
          <a:prstGeom prst="rect">
            <a:avLst/>
          </a:prstGeom>
        </p:spPr>
        <p:txBody>
          <a:bodyPr>
            <a:normAutofit fontScale="77500" lnSpcReduction="20000"/>
          </a:bodyPr>
          <a:lst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a:lstStyle>
          <a:p>
            <a:pPr marL="0" indent="0" algn="r">
              <a:buNone/>
            </a:pPr>
            <a:r>
              <a:rPr lang="es-ES" sz="1000" smtClean="0">
                <a:solidFill>
                  <a:schemeClr val="tx1"/>
                </a:solidFill>
                <a:latin typeface="Trajan Pro"/>
                <a:cs typeface="Trajan Pro"/>
              </a:rPr>
              <a:t>Área Académica de Computación y Electrónica</a:t>
            </a:r>
            <a:endParaRPr lang="es-ES" sz="1000" dirty="0">
              <a:solidFill>
                <a:schemeClr val="tx1"/>
              </a:solidFill>
              <a:latin typeface="Trajan Pro"/>
              <a:cs typeface="Trajan Pro"/>
            </a:endParaRPr>
          </a:p>
        </p:txBody>
      </p:sp>
    </p:spTree>
    <p:extLst>
      <p:ext uri="{BB962C8B-B14F-4D97-AF65-F5344CB8AC3E}">
        <p14:creationId xmlns:p14="http://schemas.microsoft.com/office/powerpoint/2010/main" val="3798491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09431" y="442750"/>
            <a:ext cx="8297840" cy="1938992"/>
          </a:xfrm>
          <a:prstGeom prst="rect">
            <a:avLst/>
          </a:prstGeom>
        </p:spPr>
        <p:txBody>
          <a:bodyPr wrap="square">
            <a:spAutoFit/>
          </a:bodyPr>
          <a:lstStyle/>
          <a:p>
            <a:pPr algn="just"/>
            <a:r>
              <a:rPr lang="es-MX" sz="2400" dirty="0">
                <a:latin typeface="Cambria" pitchFamily="18" charset="0"/>
              </a:rPr>
              <a:t>Las clases contienen datos así como un conjunto de funciones que manipulan esos datos. A los datos que componen una clase se les llama </a:t>
            </a:r>
            <a:r>
              <a:rPr lang="es-MX" sz="2400" i="1" dirty="0">
                <a:solidFill>
                  <a:srgbClr val="1A11CD"/>
                </a:solidFill>
                <a:latin typeface="Cambria" pitchFamily="18" charset="0"/>
              </a:rPr>
              <a:t>datos miembro</a:t>
            </a:r>
            <a:r>
              <a:rPr lang="es-MX" sz="2400" dirty="0">
                <a:latin typeface="Cambria" pitchFamily="18" charset="0"/>
              </a:rPr>
              <a:t>. A las funciones que componen una clase se les llama </a:t>
            </a:r>
            <a:r>
              <a:rPr lang="es-MX" sz="2400" i="1" dirty="0">
                <a:solidFill>
                  <a:srgbClr val="1A11CD"/>
                </a:solidFill>
                <a:latin typeface="Cambria" pitchFamily="18" charset="0"/>
              </a:rPr>
              <a:t>funciones miembro</a:t>
            </a:r>
            <a:r>
              <a:rPr lang="es-MX" sz="2400" dirty="0">
                <a:latin typeface="Cambria" pitchFamily="18" charset="0"/>
              </a:rPr>
              <a:t> (métodos).</a:t>
            </a:r>
          </a:p>
        </p:txBody>
      </p:sp>
      <p:graphicFrame>
        <p:nvGraphicFramePr>
          <p:cNvPr id="3" name="2 Tabla"/>
          <p:cNvGraphicFramePr>
            <a:graphicFrameLocks noGrp="1"/>
          </p:cNvGraphicFramePr>
          <p:nvPr>
            <p:extLst>
              <p:ext uri="{D42A27DB-BD31-4B8C-83A1-F6EECF244321}">
                <p14:modId xmlns:p14="http://schemas.microsoft.com/office/powerpoint/2010/main" val="217175809"/>
              </p:ext>
            </p:extLst>
          </p:nvPr>
        </p:nvGraphicFramePr>
        <p:xfrm>
          <a:off x="2964434" y="2659579"/>
          <a:ext cx="1703101" cy="3236253"/>
        </p:xfrm>
        <a:graphic>
          <a:graphicData uri="http://schemas.openxmlformats.org/drawingml/2006/table">
            <a:tbl>
              <a:tblPr firstRow="1" firstCol="1" bandRow="1">
                <a:tableStyleId>{5C22544A-7EE6-4342-B048-85BDC9FD1C3A}</a:tableStyleId>
              </a:tblPr>
              <a:tblGrid>
                <a:gridCol w="1703101"/>
              </a:tblGrid>
              <a:tr h="333939">
                <a:tc>
                  <a:txBody>
                    <a:bodyPr/>
                    <a:lstStyle/>
                    <a:p>
                      <a:pPr algn="ctr">
                        <a:spcAft>
                          <a:spcPts val="0"/>
                        </a:spcAft>
                      </a:pPr>
                      <a:r>
                        <a:rPr lang="es-MX" sz="1800" b="0" dirty="0">
                          <a:effectLst/>
                          <a:latin typeface="Cambria" pitchFamily="18" charset="0"/>
                        </a:rPr>
                        <a:t>Automóvil</a:t>
                      </a:r>
                      <a:endParaRPr lang="es-MX" sz="1800" b="0" dirty="0">
                        <a:effectLst/>
                        <a:latin typeface="Cambria" pitchFamily="18" charset="0"/>
                        <a:ea typeface="Calibri"/>
                        <a:cs typeface="Times New Roman"/>
                      </a:endParaRPr>
                    </a:p>
                  </a:txBody>
                  <a:tcPr marL="68580" marR="68580" marT="0" marB="0">
                    <a:solidFill>
                      <a:schemeClr val="accent3">
                        <a:lumMod val="75000"/>
                      </a:schemeClr>
                    </a:solidFill>
                  </a:tcPr>
                </a:tc>
              </a:tr>
              <a:tr h="1451157">
                <a:tc>
                  <a:txBody>
                    <a:bodyPr/>
                    <a:lstStyle/>
                    <a:p>
                      <a:pPr>
                        <a:spcAft>
                          <a:spcPts val="0"/>
                        </a:spcAft>
                      </a:pPr>
                      <a:r>
                        <a:rPr lang="es-MX" sz="1800" b="0" dirty="0" smtClean="0">
                          <a:effectLst/>
                          <a:latin typeface="Cambria" pitchFamily="18" charset="0"/>
                        </a:rPr>
                        <a:t>velocidad</a:t>
                      </a:r>
                      <a:endParaRPr lang="es-MX" sz="1800" b="0" dirty="0">
                        <a:effectLst/>
                        <a:latin typeface="Cambria" pitchFamily="18" charset="0"/>
                      </a:endParaRPr>
                    </a:p>
                    <a:p>
                      <a:pPr>
                        <a:spcAft>
                          <a:spcPts val="0"/>
                        </a:spcAft>
                      </a:pPr>
                      <a:r>
                        <a:rPr lang="es-MX" sz="1800" b="0" dirty="0" smtClean="0">
                          <a:effectLst/>
                          <a:latin typeface="Cambria" pitchFamily="18" charset="0"/>
                        </a:rPr>
                        <a:t>motor</a:t>
                      </a:r>
                      <a:endParaRPr lang="es-MX" sz="1800" b="0" dirty="0">
                        <a:effectLst/>
                        <a:latin typeface="Cambria" pitchFamily="18" charset="0"/>
                      </a:endParaRPr>
                    </a:p>
                    <a:p>
                      <a:pPr>
                        <a:spcAft>
                          <a:spcPts val="0"/>
                        </a:spcAft>
                      </a:pPr>
                      <a:r>
                        <a:rPr lang="es-MX" sz="1800" b="0" dirty="0" smtClean="0">
                          <a:effectLst/>
                          <a:latin typeface="Cambria" pitchFamily="18" charset="0"/>
                        </a:rPr>
                        <a:t>transmisión</a:t>
                      </a:r>
                      <a:endParaRPr lang="es-MX" sz="1800" b="0" dirty="0">
                        <a:effectLst/>
                        <a:latin typeface="Cambria" pitchFamily="18" charset="0"/>
                      </a:endParaRPr>
                    </a:p>
                    <a:p>
                      <a:pPr>
                        <a:spcAft>
                          <a:spcPts val="0"/>
                        </a:spcAft>
                      </a:pPr>
                      <a:r>
                        <a:rPr lang="es-MX" sz="1800" b="0" dirty="0" smtClean="0">
                          <a:effectLst/>
                          <a:latin typeface="Cambria" pitchFamily="18" charset="0"/>
                        </a:rPr>
                        <a:t>velocimetro</a:t>
                      </a:r>
                      <a:endParaRPr lang="es-MX" sz="1800" b="0" dirty="0">
                        <a:effectLst/>
                        <a:latin typeface="Cambria" pitchFamily="18" charset="0"/>
                      </a:endParaRPr>
                    </a:p>
                    <a:p>
                      <a:pPr>
                        <a:spcAft>
                          <a:spcPts val="0"/>
                        </a:spcAft>
                      </a:pPr>
                      <a:r>
                        <a:rPr lang="es-MX" sz="1800" b="0" dirty="0" smtClean="0">
                          <a:effectLst/>
                          <a:latin typeface="Cambria" pitchFamily="18" charset="0"/>
                        </a:rPr>
                        <a:t>nivel_gasolina</a:t>
                      </a:r>
                      <a:endParaRPr lang="es-MX" sz="1800" b="0" dirty="0">
                        <a:effectLst/>
                        <a:latin typeface="Cambria" pitchFamily="18" charset="0"/>
                        <a:ea typeface="Calibri"/>
                        <a:cs typeface="Times New Roman"/>
                      </a:endParaRPr>
                    </a:p>
                  </a:txBody>
                  <a:tcPr marL="68580" marR="68580" marT="0" marB="0">
                    <a:solidFill>
                      <a:schemeClr val="accent3">
                        <a:lumMod val="75000"/>
                      </a:schemeClr>
                    </a:solidFill>
                  </a:tcPr>
                </a:tc>
              </a:tr>
              <a:tr h="1451157">
                <a:tc>
                  <a:txBody>
                    <a:bodyPr/>
                    <a:lstStyle/>
                    <a:p>
                      <a:pPr>
                        <a:spcAft>
                          <a:spcPts val="0"/>
                        </a:spcAft>
                      </a:pPr>
                      <a:r>
                        <a:rPr lang="es-MX" sz="1800" b="0" dirty="0">
                          <a:effectLst/>
                          <a:latin typeface="Cambria" pitchFamily="18" charset="0"/>
                        </a:rPr>
                        <a:t>Encender</a:t>
                      </a:r>
                      <a:r>
                        <a:rPr lang="es-MX" sz="1800" b="0" dirty="0" smtClean="0">
                          <a:effectLst/>
                          <a:latin typeface="Cambria" pitchFamily="18" charset="0"/>
                        </a:rPr>
                        <a:t>( )</a:t>
                      </a:r>
                      <a:endParaRPr lang="es-MX" sz="1800" b="0" dirty="0">
                        <a:effectLst/>
                        <a:latin typeface="Cambria" pitchFamily="18" charset="0"/>
                      </a:endParaRPr>
                    </a:p>
                    <a:p>
                      <a:pPr>
                        <a:spcAft>
                          <a:spcPts val="0"/>
                        </a:spcAft>
                      </a:pPr>
                      <a:r>
                        <a:rPr lang="es-MX" sz="1800" b="0" dirty="0">
                          <a:effectLst/>
                          <a:latin typeface="Cambria" pitchFamily="18" charset="0"/>
                        </a:rPr>
                        <a:t>Apagar</a:t>
                      </a:r>
                      <a:r>
                        <a:rPr lang="es-MX" sz="1800" b="0" dirty="0" smtClean="0">
                          <a:effectLst/>
                          <a:latin typeface="Cambria" pitchFamily="18" charset="0"/>
                        </a:rPr>
                        <a:t>( )</a:t>
                      </a:r>
                      <a:endParaRPr lang="es-MX" sz="1800" b="0" dirty="0">
                        <a:effectLst/>
                        <a:latin typeface="Cambria" pitchFamily="18" charset="0"/>
                      </a:endParaRPr>
                    </a:p>
                    <a:p>
                      <a:pPr>
                        <a:spcAft>
                          <a:spcPts val="0"/>
                        </a:spcAft>
                      </a:pPr>
                      <a:r>
                        <a:rPr lang="es-MX" sz="1800" b="0" dirty="0">
                          <a:effectLst/>
                          <a:latin typeface="Cambria" pitchFamily="18" charset="0"/>
                        </a:rPr>
                        <a:t>Avanzar</a:t>
                      </a:r>
                      <a:r>
                        <a:rPr lang="es-MX" sz="1800" b="0" dirty="0" smtClean="0">
                          <a:effectLst/>
                          <a:latin typeface="Cambria" pitchFamily="18" charset="0"/>
                        </a:rPr>
                        <a:t>( )</a:t>
                      </a:r>
                      <a:endParaRPr lang="es-MX" sz="1800" b="0" dirty="0">
                        <a:effectLst/>
                        <a:latin typeface="Cambria" pitchFamily="18" charset="0"/>
                      </a:endParaRPr>
                    </a:p>
                    <a:p>
                      <a:pPr>
                        <a:spcAft>
                          <a:spcPts val="0"/>
                        </a:spcAft>
                      </a:pPr>
                      <a:r>
                        <a:rPr lang="es-MX" sz="1800" b="0" dirty="0">
                          <a:effectLst/>
                          <a:latin typeface="Cambria" pitchFamily="18" charset="0"/>
                        </a:rPr>
                        <a:t>Frenar</a:t>
                      </a:r>
                      <a:r>
                        <a:rPr lang="es-MX" sz="1800" b="0" dirty="0" smtClean="0">
                          <a:effectLst/>
                          <a:latin typeface="Cambria" pitchFamily="18" charset="0"/>
                        </a:rPr>
                        <a:t>( )</a:t>
                      </a:r>
                      <a:endParaRPr lang="es-MX" sz="1800" b="0" dirty="0">
                        <a:effectLst/>
                        <a:latin typeface="Cambria" pitchFamily="18" charset="0"/>
                      </a:endParaRPr>
                    </a:p>
                    <a:p>
                      <a:pPr>
                        <a:spcAft>
                          <a:spcPts val="0"/>
                        </a:spcAft>
                      </a:pPr>
                      <a:r>
                        <a:rPr lang="es-MX" sz="1800" b="0" dirty="0">
                          <a:effectLst/>
                          <a:latin typeface="Cambria" pitchFamily="18" charset="0"/>
                        </a:rPr>
                        <a:t>Acelerar</a:t>
                      </a:r>
                      <a:r>
                        <a:rPr lang="es-MX" sz="1800" b="0" dirty="0" smtClean="0">
                          <a:effectLst/>
                          <a:latin typeface="Cambria" pitchFamily="18" charset="0"/>
                        </a:rPr>
                        <a:t>( )</a:t>
                      </a:r>
                      <a:endParaRPr lang="es-MX" sz="1800" b="0" dirty="0">
                        <a:effectLst/>
                        <a:latin typeface="Cambria" pitchFamily="18" charset="0"/>
                        <a:ea typeface="Calibri"/>
                        <a:cs typeface="Times New Roman"/>
                      </a:endParaRPr>
                    </a:p>
                  </a:txBody>
                  <a:tcPr marL="68580" marR="68580" marT="0" marB="0">
                    <a:solidFill>
                      <a:schemeClr val="accent3">
                        <a:lumMod val="75000"/>
                      </a:schemeClr>
                    </a:solidFill>
                  </a:tcPr>
                </a:tc>
              </a:tr>
            </a:tbl>
          </a:graphicData>
        </a:graphic>
      </p:graphicFrame>
      <p:sp>
        <p:nvSpPr>
          <p:cNvPr id="4" name="3 CuadroTexto"/>
          <p:cNvSpPr txBox="1"/>
          <p:nvPr/>
        </p:nvSpPr>
        <p:spPr>
          <a:xfrm>
            <a:off x="5513695" y="2501318"/>
            <a:ext cx="1310185" cy="646331"/>
          </a:xfrm>
          <a:prstGeom prst="rect">
            <a:avLst/>
          </a:prstGeom>
          <a:noFill/>
        </p:spPr>
        <p:txBody>
          <a:bodyPr wrap="square" rtlCol="0">
            <a:spAutoFit/>
          </a:bodyPr>
          <a:lstStyle/>
          <a:p>
            <a:r>
              <a:rPr lang="es-ES" dirty="0">
                <a:solidFill>
                  <a:schemeClr val="lt1"/>
                </a:solidFill>
                <a:latin typeface="Cambria" pitchFamily="18" charset="0"/>
              </a:rPr>
              <a:t>Nombre de la clase</a:t>
            </a:r>
            <a:endParaRPr lang="es-MX" dirty="0">
              <a:solidFill>
                <a:schemeClr val="lt1"/>
              </a:solidFill>
              <a:latin typeface="Cambria" pitchFamily="18" charset="0"/>
            </a:endParaRPr>
          </a:p>
        </p:txBody>
      </p:sp>
      <p:sp>
        <p:nvSpPr>
          <p:cNvPr id="6" name="5 CuadroTexto"/>
          <p:cNvSpPr txBox="1"/>
          <p:nvPr/>
        </p:nvSpPr>
        <p:spPr>
          <a:xfrm>
            <a:off x="5838970" y="4853289"/>
            <a:ext cx="1273792" cy="646331"/>
          </a:xfrm>
          <a:prstGeom prst="rect">
            <a:avLst/>
          </a:prstGeom>
          <a:noFill/>
        </p:spPr>
        <p:txBody>
          <a:bodyPr wrap="square" rtlCol="0">
            <a:spAutoFit/>
          </a:bodyPr>
          <a:lstStyle/>
          <a:p>
            <a:r>
              <a:rPr lang="es-ES" dirty="0" smtClean="0">
                <a:solidFill>
                  <a:schemeClr val="lt1"/>
                </a:solidFill>
                <a:latin typeface="Cambria" pitchFamily="18" charset="0"/>
              </a:rPr>
              <a:t>Funciones </a:t>
            </a:r>
          </a:p>
          <a:p>
            <a:r>
              <a:rPr lang="es-ES" dirty="0" smtClean="0">
                <a:solidFill>
                  <a:schemeClr val="lt1"/>
                </a:solidFill>
                <a:latin typeface="Cambria" pitchFamily="18" charset="0"/>
              </a:rPr>
              <a:t>miembro</a:t>
            </a:r>
            <a:endParaRPr lang="es-MX" dirty="0">
              <a:solidFill>
                <a:schemeClr val="lt1"/>
              </a:solidFill>
              <a:latin typeface="Cambria" pitchFamily="18" charset="0"/>
            </a:endParaRPr>
          </a:p>
        </p:txBody>
      </p:sp>
      <p:sp>
        <p:nvSpPr>
          <p:cNvPr id="7" name="6 CuadroTexto"/>
          <p:cNvSpPr txBox="1"/>
          <p:nvPr/>
        </p:nvSpPr>
        <p:spPr>
          <a:xfrm>
            <a:off x="5554639" y="3395250"/>
            <a:ext cx="1125940" cy="646331"/>
          </a:xfrm>
          <a:prstGeom prst="rect">
            <a:avLst/>
          </a:prstGeom>
          <a:noFill/>
        </p:spPr>
        <p:txBody>
          <a:bodyPr wrap="square" rtlCol="0">
            <a:spAutoFit/>
          </a:bodyPr>
          <a:lstStyle/>
          <a:p>
            <a:r>
              <a:rPr lang="es-ES" dirty="0" smtClean="0">
                <a:solidFill>
                  <a:schemeClr val="lt1"/>
                </a:solidFill>
                <a:latin typeface="Cambria" pitchFamily="18" charset="0"/>
              </a:rPr>
              <a:t>Datos miembro</a:t>
            </a:r>
            <a:endParaRPr lang="es-MX" dirty="0">
              <a:solidFill>
                <a:schemeClr val="lt1"/>
              </a:solidFill>
              <a:latin typeface="Cambria" pitchFamily="18" charset="0"/>
            </a:endParaRPr>
          </a:p>
        </p:txBody>
      </p:sp>
      <p:cxnSp>
        <p:nvCxnSpPr>
          <p:cNvPr id="9" name="8 Conector recto de flecha"/>
          <p:cNvCxnSpPr/>
          <p:nvPr/>
        </p:nvCxnSpPr>
        <p:spPr>
          <a:xfrm>
            <a:off x="4694831" y="2818628"/>
            <a:ext cx="846160" cy="1"/>
          </a:xfrm>
          <a:prstGeom prst="straightConnector1">
            <a:avLst/>
          </a:prstGeom>
          <a:ln>
            <a:solidFill>
              <a:schemeClr val="bg1"/>
            </a:solidFill>
            <a:tailEnd type="arrow"/>
          </a:ln>
        </p:spPr>
        <p:style>
          <a:lnRef idx="2">
            <a:schemeClr val="accent1"/>
          </a:lnRef>
          <a:fillRef idx="0">
            <a:schemeClr val="accent1"/>
          </a:fillRef>
          <a:effectRef idx="1">
            <a:schemeClr val="accent1"/>
          </a:effectRef>
          <a:fontRef idx="minor">
            <a:schemeClr val="tx1"/>
          </a:fontRef>
        </p:style>
      </p:cxnSp>
      <p:sp>
        <p:nvSpPr>
          <p:cNvPr id="10" name="9 Cerrar llave"/>
          <p:cNvSpPr/>
          <p:nvPr/>
        </p:nvSpPr>
        <p:spPr>
          <a:xfrm>
            <a:off x="4831307" y="3002506"/>
            <a:ext cx="682388" cy="1433016"/>
          </a:xfrm>
          <a:prstGeom prst="rightBrace">
            <a:avLst/>
          </a:prstGeom>
          <a:ln>
            <a:solidFill>
              <a:schemeClr val="bg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s-MX" dirty="0">
              <a:latin typeface="Cambria" pitchFamily="18" charset="0"/>
            </a:endParaRPr>
          </a:p>
        </p:txBody>
      </p:sp>
      <p:sp>
        <p:nvSpPr>
          <p:cNvPr id="12" name="11 Cerrar llave"/>
          <p:cNvSpPr/>
          <p:nvPr/>
        </p:nvSpPr>
        <p:spPr>
          <a:xfrm>
            <a:off x="4831307" y="4476466"/>
            <a:ext cx="982639" cy="1419366"/>
          </a:xfrm>
          <a:prstGeom prst="rightBrace">
            <a:avLst/>
          </a:prstGeom>
          <a:ln>
            <a:solidFill>
              <a:schemeClr val="bg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s-MX" dirty="0">
              <a:latin typeface="Cambria" pitchFamily="18" charset="0"/>
            </a:endParaRPr>
          </a:p>
        </p:txBody>
      </p:sp>
      <p:sp>
        <p:nvSpPr>
          <p:cNvPr id="11" name="Subtítulo 2"/>
          <p:cNvSpPr txBox="1">
            <a:spLocks/>
          </p:cNvSpPr>
          <p:nvPr/>
        </p:nvSpPr>
        <p:spPr>
          <a:xfrm>
            <a:off x="4694590" y="6665099"/>
            <a:ext cx="3938953" cy="192901"/>
          </a:xfrm>
          <a:prstGeom prst="rect">
            <a:avLst/>
          </a:prstGeom>
        </p:spPr>
        <p:txBody>
          <a:bodyPr>
            <a:normAutofit fontScale="77500" lnSpcReduction="20000"/>
          </a:bodyPr>
          <a:lst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a:lstStyle>
          <a:p>
            <a:pPr marL="0" indent="0" algn="r">
              <a:buNone/>
            </a:pPr>
            <a:r>
              <a:rPr lang="es-ES" sz="1000" smtClean="0">
                <a:solidFill>
                  <a:schemeClr val="tx1"/>
                </a:solidFill>
                <a:latin typeface="Trajan Pro"/>
                <a:cs typeface="Trajan Pro"/>
              </a:rPr>
              <a:t>Área Académica de Computación y Electrónica</a:t>
            </a:r>
            <a:endParaRPr lang="es-ES" sz="1000" dirty="0">
              <a:solidFill>
                <a:schemeClr val="tx1"/>
              </a:solidFill>
              <a:latin typeface="Trajan Pro"/>
              <a:cs typeface="Trajan Pro"/>
            </a:endParaRPr>
          </a:p>
        </p:txBody>
      </p:sp>
    </p:spTree>
    <p:extLst>
      <p:ext uri="{BB962C8B-B14F-4D97-AF65-F5344CB8AC3E}">
        <p14:creationId xmlns:p14="http://schemas.microsoft.com/office/powerpoint/2010/main" val="1188437216"/>
      </p:ext>
    </p:extLst>
  </p:cSld>
  <p:clrMapOvr>
    <a:masterClrMapping/>
  </p:clrMapOvr>
</p:sld>
</file>

<file path=ppt/theme/theme1.xml><?xml version="1.0" encoding="utf-8"?>
<a:theme xmlns:a="http://schemas.openxmlformats.org/drawingml/2006/main" name="Revolució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majorFont>
      <a:minorFont>
        <a:latin typeface="Trebuchet MS"/>
        <a:ea typeface=""/>
        <a:cs typeface=""/>
        <a:font script="Jpan" typeface="ＭＳ ゴシック"/>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Revolución.thmx</Template>
  <TotalTime>765</TotalTime>
  <Words>1325</Words>
  <Application>Microsoft Office PowerPoint</Application>
  <PresentationFormat>Presentación en pantalla (4:3)</PresentationFormat>
  <Paragraphs>161</Paragraphs>
  <Slides>17</Slides>
  <Notes>1</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Revolución</vt:lpstr>
      <vt:lpstr>Universidad Autónoma del Estado de Hidalgo Instituto de Ciencias  Básicas e Ingeniería Área Académica de Computación y Electrónica</vt:lpstr>
      <vt:lpstr>Abstract:</vt:lpstr>
      <vt:lpstr>Resumen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Referencias:</vt:lpstr>
    </vt:vector>
  </TitlesOfParts>
  <Company>UAEH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Universidad Autónoma del Estado de Hidalgo Instituto de Ciencias Básicas e Ingeniería Área Académica de Computación</dc:title>
  <dc:creator>Alberto Suarez</dc:creator>
  <cp:lastModifiedBy>Iliana</cp:lastModifiedBy>
  <cp:revision>55</cp:revision>
  <dcterms:created xsi:type="dcterms:W3CDTF">2013-03-12T19:43:56Z</dcterms:created>
  <dcterms:modified xsi:type="dcterms:W3CDTF">2014-02-10T20:17:40Z</dcterms:modified>
</cp:coreProperties>
</file>