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310" r:id="rId3"/>
    <p:sldId id="311" r:id="rId4"/>
    <p:sldId id="287" r:id="rId5"/>
    <p:sldId id="312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7" r:id="rId15"/>
    <p:sldId id="309" r:id="rId16"/>
    <p:sldId id="296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1429" autoAdjust="0"/>
  </p:normalViewPr>
  <p:slideViewPr>
    <p:cSldViewPr>
      <p:cViewPr>
        <p:scale>
          <a:sx n="77" d="100"/>
          <a:sy n="77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2924944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TEACHER:</a:t>
            </a: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MTE. HEIDI ZAMORA NAVA</a:t>
            </a:r>
          </a:p>
          <a:p>
            <a:pPr algn="r"/>
            <a:endParaRPr lang="es-MX" sz="2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SEMESTER:</a:t>
            </a:r>
          </a:p>
          <a:p>
            <a:pPr algn="r"/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January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r"/>
            <a:endParaRPr lang="es-MX" sz="2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83568" y="1268760"/>
            <a:ext cx="8280920" cy="218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ÁREA ACADÉMICA:Expresi</a:t>
            </a:r>
            <a:r>
              <a:rPr kumimoji="0" lang="es-E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ón</a:t>
            </a: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Gráfica 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TEMA:</a:t>
            </a:r>
            <a:r>
              <a:rPr kumimoji="0" lang="es-MX" sz="3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</a:t>
            </a: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La plástica en</a:t>
            </a:r>
            <a:r>
              <a:rPr kumimoji="0" lang="es-ES" sz="3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el antiguo México</a:t>
            </a: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(Unidad </a:t>
            </a:r>
            <a:r>
              <a:rPr lang="es-ES" sz="3100" dirty="0">
                <a:solidFill>
                  <a:schemeClr val="bg1"/>
                </a:solidFill>
                <a:latin typeface="Bell MT" panose="02020503060305020303" pitchFamily="18" charset="0"/>
                <a:ea typeface="+mj-ea"/>
                <a:cs typeface="+mj-cs"/>
              </a:rPr>
              <a:t>V</a:t>
            </a: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)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/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PROFESOR: L.D.G. Vanessa Ahide Madrid Tapia.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PERIODO: Enero </a:t>
            </a:r>
            <a:r>
              <a:rPr kumimoji="0" lang="mr-I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–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Junio 2017 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518" y="94918"/>
            <a:ext cx="8804744" cy="41981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000" b="1" dirty="0"/>
              <a:t>PIRÁMIDE DE </a:t>
            </a:r>
            <a:r>
              <a:rPr lang="es-ES" sz="3000" b="1"/>
              <a:t>LA </a:t>
            </a:r>
            <a:r>
              <a:rPr lang="es-ES" sz="3000" b="1" smtClean="0"/>
              <a:t>VENTA</a:t>
            </a:r>
          </a:p>
          <a:p>
            <a:pPr marL="0" indent="0" algn="just">
              <a:buNone/>
            </a:pPr>
            <a:endParaRPr lang="es-ES" sz="3000" b="1" dirty="0"/>
          </a:p>
          <a:p>
            <a:pPr algn="just"/>
            <a:r>
              <a:rPr lang="es-ES" sz="3000" dirty="0"/>
              <a:t>Es una de las pirámides más antiguas conocidas en Mesoamérica, la Gran Pirámide tiene 33 metros de altura y se estima que contiene un volumen de 100.000 metros cúbicos de tierra de relleno.</a:t>
            </a:r>
            <a:endParaRPr lang="es-ES_tradnl" sz="3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" b="7296"/>
          <a:stretch/>
        </p:blipFill>
        <p:spPr>
          <a:xfrm>
            <a:off x="2445804" y="3224252"/>
            <a:ext cx="4220172" cy="27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62011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053" y="44624"/>
            <a:ext cx="8804744" cy="41981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000" b="1" dirty="0"/>
              <a:t>TEOTIHUACAN (200 A.C - 650A.C</a:t>
            </a:r>
            <a:r>
              <a:rPr lang="es-ES" sz="3000" b="1" dirty="0" smtClean="0"/>
              <a:t>)</a:t>
            </a:r>
          </a:p>
          <a:p>
            <a:pPr marL="0" indent="0" algn="just">
              <a:buNone/>
            </a:pPr>
            <a:endParaRPr lang="es-ES" sz="3000" b="1" dirty="0"/>
          </a:p>
          <a:p>
            <a:pPr algn="just"/>
            <a:r>
              <a:rPr lang="es-ES" sz="3000" dirty="0"/>
              <a:t>Conocida como la ciudad de los Dioses.</a:t>
            </a:r>
          </a:p>
          <a:p>
            <a:pPr algn="just"/>
            <a:r>
              <a:rPr lang="es-ES" sz="3000" dirty="0"/>
              <a:t>Escultura, murales y arquitectura sus principales  manifestaciones</a:t>
            </a:r>
            <a:r>
              <a:rPr lang="es-ES" sz="3000" dirty="0" smtClean="0"/>
              <a:t>. </a:t>
            </a:r>
            <a:endParaRPr lang="es-ES" sz="3000" dirty="0"/>
          </a:p>
          <a:p>
            <a:pPr algn="just"/>
            <a:endParaRPr lang="es-ES_tradnl" sz="3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96" y="2907151"/>
            <a:ext cx="5766482" cy="29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6373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80" y="3265935"/>
            <a:ext cx="5152768" cy="2617279"/>
          </a:xfrm>
        </p:spPr>
      </p:pic>
      <p:sp>
        <p:nvSpPr>
          <p:cNvPr id="5" name="Rectángulo 4"/>
          <p:cNvSpPr/>
          <p:nvPr/>
        </p:nvSpPr>
        <p:spPr>
          <a:xfrm>
            <a:off x="178307" y="27571"/>
            <a:ext cx="87115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latin typeface="Calibri" charset="0"/>
                <a:ea typeface="Calibri" charset="0"/>
                <a:cs typeface="Calibri" charset="0"/>
              </a:rPr>
              <a:t>MURAL EN EL PALACIO DE </a:t>
            </a:r>
            <a:r>
              <a:rPr lang="es-ES_tradnl" sz="2800" b="1" dirty="0" smtClean="0">
                <a:latin typeface="Calibri" charset="0"/>
                <a:ea typeface="Calibri" charset="0"/>
                <a:cs typeface="Calibri" charset="0"/>
              </a:rPr>
              <a:t>TEPANTITLA</a:t>
            </a:r>
          </a:p>
          <a:p>
            <a:endParaRPr lang="es-ES_tradnl" sz="2800" b="1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s-ES_tradnl" sz="2800" dirty="0">
                <a:latin typeface="Calibri" charset="0"/>
                <a:ea typeface="Calibri" charset="0"/>
                <a:cs typeface="Calibri" charset="0"/>
              </a:rPr>
              <a:t>Murales de gran riqueza técnica y simbólica.</a:t>
            </a:r>
          </a:p>
          <a:p>
            <a:pPr marL="342900" indent="-342900">
              <a:buFont typeface="Arial" charset="0"/>
              <a:buChar char="•"/>
            </a:pPr>
            <a:r>
              <a:rPr lang="es-ES_tradnl" sz="2800" dirty="0">
                <a:latin typeface="Calibri" charset="0"/>
                <a:ea typeface="Calibri" charset="0"/>
                <a:cs typeface="Calibri" charset="0"/>
              </a:rPr>
              <a:t>Los teotihuacanos pintaron en todo espacio público.</a:t>
            </a:r>
          </a:p>
          <a:p>
            <a:pPr marL="342900" indent="-342900">
              <a:buFont typeface="Arial" charset="0"/>
              <a:buChar char="•"/>
            </a:pPr>
            <a:r>
              <a:rPr lang="es-ES_tradnl" sz="2800" dirty="0">
                <a:latin typeface="Calibri" charset="0"/>
                <a:ea typeface="Calibri" charset="0"/>
                <a:cs typeface="Calibri" charset="0"/>
              </a:rPr>
              <a:t>El color predominante es el rojo.</a:t>
            </a:r>
          </a:p>
          <a:p>
            <a:pPr marL="342900" indent="-342900">
              <a:buFont typeface="Arial" charset="0"/>
              <a:buChar char="•"/>
            </a:pPr>
            <a:r>
              <a:rPr lang="es-ES_tradnl" sz="2800" dirty="0">
                <a:latin typeface="Calibri" charset="0"/>
                <a:ea typeface="Calibri" charset="0"/>
                <a:cs typeface="Calibri" charset="0"/>
              </a:rPr>
              <a:t>Los pigmentos eran naturales y se combinaban con baba de nopal para poder tener una mejor adherencia.</a:t>
            </a:r>
          </a:p>
        </p:txBody>
      </p:sp>
    </p:spTree>
    <p:extLst>
      <p:ext uri="{BB962C8B-B14F-4D97-AF65-F5344CB8AC3E}">
        <p14:creationId xmlns:p14="http://schemas.microsoft.com/office/powerpoint/2010/main" val="1998240998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159744" y="0"/>
            <a:ext cx="8804744" cy="522011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000" b="1" dirty="0"/>
              <a:t>PIRÁMIDE DEL </a:t>
            </a:r>
            <a:r>
              <a:rPr lang="es-ES" sz="3000" b="1" dirty="0" smtClean="0"/>
              <a:t>SOL</a:t>
            </a:r>
            <a:endParaRPr lang="es-ES" sz="3000" b="1" dirty="0"/>
          </a:p>
          <a:p>
            <a:pPr algn="just"/>
            <a:r>
              <a:rPr lang="es-ES" sz="3000" dirty="0"/>
              <a:t>La pirámide del sol mide 222 metros de base de oriente a poniente y 225 metros de norte a sur por 64 metros de altura</a:t>
            </a:r>
            <a:r>
              <a:rPr lang="es-ES" sz="3000" dirty="0" smtClean="0"/>
              <a:t>.</a:t>
            </a:r>
            <a:endParaRPr lang="es-ES" sz="3000" dirty="0"/>
          </a:p>
          <a:p>
            <a:pPr algn="just"/>
            <a:r>
              <a:rPr lang="es-ES" sz="3000" dirty="0"/>
              <a:t>El arte Teotihuacano se caracterizó desde un principio por una tendencia a la monumentalidad y por una gran simplicidad geométrica, en rara armonía.</a:t>
            </a:r>
          </a:p>
          <a:p>
            <a:pPr algn="just"/>
            <a:r>
              <a:rPr lang="es-ES" sz="3000" dirty="0"/>
              <a:t> </a:t>
            </a:r>
          </a:p>
          <a:p>
            <a:pPr algn="just"/>
            <a:endParaRPr lang="es-ES_tradnl" sz="3000" b="1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4" b="7538"/>
          <a:stretch/>
        </p:blipFill>
        <p:spPr>
          <a:xfrm>
            <a:off x="2149848" y="3356992"/>
            <a:ext cx="4824536" cy="2932107"/>
          </a:xfrm>
        </p:spPr>
      </p:pic>
    </p:spTree>
    <p:extLst>
      <p:ext uri="{BB962C8B-B14F-4D97-AF65-F5344CB8AC3E}">
        <p14:creationId xmlns:p14="http://schemas.microsoft.com/office/powerpoint/2010/main" val="2087181600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107504" y="-27384"/>
            <a:ext cx="8804744" cy="522011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000" b="1" dirty="0"/>
              <a:t>PIRÁMIDE DE LA LUNA</a:t>
            </a:r>
          </a:p>
          <a:p>
            <a:pPr algn="just"/>
            <a:endParaRPr lang="es-ES" sz="3000" b="1" dirty="0"/>
          </a:p>
          <a:p>
            <a:pPr algn="just"/>
            <a:r>
              <a:rPr lang="es-ES" sz="3000" dirty="0"/>
              <a:t>La pirámide de la luna mide 150 metros de oriente a poniente y 130 metros de norte a sur y cuenta con amplia escalinata. </a:t>
            </a:r>
          </a:p>
          <a:p>
            <a:pPr algn="just"/>
            <a:r>
              <a:rPr lang="es-ES" sz="3000" dirty="0"/>
              <a:t>La plaza de la Luna cobra forma mediante la erección de una serie de pirámides secundarias casi rigurosamente simétricas entre sí.</a:t>
            </a:r>
            <a:endParaRPr lang="es-ES_tradnl" sz="3000" b="1" dirty="0"/>
          </a:p>
        </p:txBody>
      </p:sp>
      <p:pic>
        <p:nvPicPr>
          <p:cNvPr id="3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3915185"/>
            <a:ext cx="3672408" cy="2466143"/>
          </a:xfrm>
        </p:spPr>
      </p:pic>
    </p:spTree>
    <p:extLst>
      <p:ext uri="{BB962C8B-B14F-4D97-AF65-F5344CB8AC3E}">
        <p14:creationId xmlns:p14="http://schemas.microsoft.com/office/powerpoint/2010/main" val="251502003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4885945" cy="3659743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87736" y="260648"/>
            <a:ext cx="8804744" cy="522011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3000" b="1" dirty="0"/>
              <a:t>PIRÁMIDE DE QUETZALCÓATL.</a:t>
            </a:r>
            <a:endParaRPr lang="es-ES" sz="3000" b="1" dirty="0"/>
          </a:p>
          <a:p>
            <a:pPr algn="just"/>
            <a:r>
              <a:rPr lang="es-ES" sz="3000" dirty="0"/>
              <a:t>Es un caso único en la arquitectura teotihuacana, es la forma tan notable en que la escultura se integra a la arquitectura.</a:t>
            </a:r>
            <a:endParaRPr lang="es-ES_tradnl" sz="3000" dirty="0"/>
          </a:p>
        </p:txBody>
      </p:sp>
    </p:spTree>
    <p:extLst>
      <p:ext uri="{BB962C8B-B14F-4D97-AF65-F5344CB8AC3E}">
        <p14:creationId xmlns:p14="http://schemas.microsoft.com/office/powerpoint/2010/main" val="404147748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Referencias.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r>
              <a:rPr lang="es-MX" smtClean="0"/>
              <a:t>ACHA</a:t>
            </a:r>
            <a:r>
              <a:rPr lang="es-MX" dirty="0"/>
              <a:t>, </a:t>
            </a:r>
            <a:r>
              <a:rPr lang="es-MX" dirty="0" smtClean="0"/>
              <a:t>Juan. </a:t>
            </a:r>
            <a:r>
              <a:rPr lang="es-MX" dirty="0"/>
              <a:t>Expresión y Apreciación Artística. Artes </a:t>
            </a:r>
            <a:r>
              <a:rPr lang="es-MX" dirty="0" smtClean="0"/>
              <a:t>plásticas</a:t>
            </a:r>
            <a:r>
              <a:rPr lang="es-ES_tradnl" dirty="0" smtClean="0"/>
              <a:t>. </a:t>
            </a:r>
            <a:r>
              <a:rPr lang="es-MX" dirty="0" smtClean="0"/>
              <a:t>México</a:t>
            </a:r>
            <a:r>
              <a:rPr lang="es-MX" dirty="0"/>
              <a:t>: Edit. Trillas, 2007.</a:t>
            </a:r>
            <a:endParaRPr lang="es-ES_tradnl" dirty="0"/>
          </a:p>
          <a:p>
            <a:r>
              <a:rPr lang="es-MX" dirty="0" smtClean="0"/>
              <a:t>RUIZ </a:t>
            </a:r>
            <a:r>
              <a:rPr lang="es-MX" dirty="0"/>
              <a:t>Ramírez, Luis </a:t>
            </a:r>
            <a:r>
              <a:rPr lang="es-MX" dirty="0" smtClean="0"/>
              <a:t>Alberto</a:t>
            </a:r>
            <a:r>
              <a:rPr lang="es-ES_tradnl" dirty="0" smtClean="0"/>
              <a:t>.</a:t>
            </a:r>
            <a:r>
              <a:rPr lang="es-MX" dirty="0" smtClean="0"/>
              <a:t>Expresión Gráfica.  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Editorial. </a:t>
            </a:r>
            <a:r>
              <a:rPr lang="es-MX" dirty="0"/>
              <a:t>Book Mart, 2013.</a:t>
            </a:r>
            <a:r>
              <a:rPr lang="es-ES_tradnl" dirty="0"/>
              <a:t> </a:t>
            </a:r>
            <a:endParaRPr lang="es-ES" altLang="es-ES" dirty="0"/>
          </a:p>
          <a:p>
            <a:r>
              <a:rPr lang="es-ES" altLang="es-ES" dirty="0"/>
              <a:t>Imágenes tomadas de la web.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5501913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algn="just"/>
            <a:r>
              <a:rPr lang="es-ES" dirty="0" smtClean="0"/>
              <a:t>Conoce cada una de las aportaciones que dejaron nuestros antepasados en México antiguo, y así poder participar en el rescate de el arte </a:t>
            </a:r>
            <a:r>
              <a:rPr lang="es-ES" smtClean="0"/>
              <a:t>en México.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8216420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COMPETENCIA A DESARROLLAR	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b="1" dirty="0" smtClean="0"/>
              <a:t>CIUDADANIA</a:t>
            </a:r>
            <a:endParaRPr lang="es-ES_tradnl" b="1" dirty="0" smtClean="0"/>
          </a:p>
          <a:p>
            <a:pPr marL="0" indent="0" algn="just">
              <a:buNone/>
            </a:pPr>
            <a:r>
              <a:rPr lang="es-ES_tradnl" b="1" dirty="0" smtClean="0"/>
              <a:t>ATRIBUTO: </a:t>
            </a:r>
          </a:p>
          <a:p>
            <a:pPr marL="0" indent="0" algn="just">
              <a:buNone/>
            </a:pPr>
            <a:r>
              <a:rPr lang="es-ES" dirty="0"/>
              <a:t>9.- Participa con una conciencia cívica y ética en la vida de su comunidad, región, México y el mundo.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68525310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941168"/>
            <a:ext cx="8617952" cy="1143000"/>
          </a:xfrm>
        </p:spPr>
        <p:txBody>
          <a:bodyPr>
            <a:normAutofit fontScale="90000"/>
          </a:bodyPr>
          <a:lstStyle/>
          <a:p>
            <a:r>
              <a:rPr lang="es-ES_tradnl" dirty="0" err="1" smtClean="0"/>
              <a:t>Keywords</a:t>
            </a:r>
            <a:r>
              <a:rPr lang="es-ES_tradnl" dirty="0" smtClean="0">
                <a:latin typeface="+mn-lt"/>
              </a:rPr>
              <a:t>: </a:t>
            </a:r>
            <a:r>
              <a:rPr lang="es-ES_tradnl" sz="3600" dirty="0" smtClean="0">
                <a:latin typeface="+mn-lt"/>
              </a:rPr>
              <a:t>Art, Olmecas, </a:t>
            </a:r>
            <a:r>
              <a:rPr lang="es-ES_tradnl" sz="3600" dirty="0" err="1" smtClean="0">
                <a:latin typeface="+mn-lt"/>
              </a:rPr>
              <a:t>Tehotihuacan</a:t>
            </a:r>
            <a:r>
              <a:rPr lang="es-ES_tradnl" sz="3600" dirty="0" smtClean="0">
                <a:latin typeface="+mn-lt"/>
              </a:rPr>
              <a:t>, M</a:t>
            </a:r>
            <a:r>
              <a:rPr lang="es-ES" sz="3600" dirty="0" err="1" smtClean="0">
                <a:latin typeface="+mn-lt"/>
              </a:rPr>
              <a:t>éxico</a:t>
            </a:r>
            <a:r>
              <a:rPr lang="es-ES" sz="3600" dirty="0" smtClean="0">
                <a:latin typeface="+mn-lt"/>
              </a:rPr>
              <a:t>,</a:t>
            </a:r>
            <a:br>
              <a:rPr lang="es-ES" sz="3600" dirty="0" smtClean="0">
                <a:latin typeface="+mn-lt"/>
              </a:rPr>
            </a:br>
            <a:r>
              <a:rPr lang="es-ES" sz="3600" dirty="0" smtClean="0">
                <a:latin typeface="+mn-lt"/>
              </a:rPr>
              <a:t>plástica.</a:t>
            </a:r>
            <a:endParaRPr lang="es-ES_tradnl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544" y="1598066"/>
            <a:ext cx="8229600" cy="32710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dirty="0" err="1"/>
              <a:t>Over</a:t>
            </a:r>
            <a:r>
              <a:rPr lang="es-ES_tradnl" dirty="0"/>
              <a:t> time, </a:t>
            </a:r>
            <a:r>
              <a:rPr lang="es-ES_tradnl" dirty="0" err="1"/>
              <a:t>man</a:t>
            </a:r>
            <a:r>
              <a:rPr lang="es-ES_tradnl" dirty="0"/>
              <a:t> has </a:t>
            </a:r>
            <a:r>
              <a:rPr lang="es-ES_tradnl" dirty="0" err="1"/>
              <a:t>sought</a:t>
            </a:r>
            <a:r>
              <a:rPr lang="es-ES_tradnl" dirty="0"/>
              <a:t> </a:t>
            </a:r>
            <a:r>
              <a:rPr lang="es-ES_tradnl" dirty="0" err="1"/>
              <a:t>ways</a:t>
            </a:r>
            <a:r>
              <a:rPr lang="es-ES_tradnl" dirty="0"/>
              <a:t> to </a:t>
            </a:r>
            <a:r>
              <a:rPr lang="es-ES_tradnl" dirty="0" err="1"/>
              <a:t>express</a:t>
            </a:r>
            <a:r>
              <a:rPr lang="es-ES_tradnl" dirty="0"/>
              <a:t> </a:t>
            </a:r>
            <a:r>
              <a:rPr lang="es-ES_tradnl" dirty="0" err="1"/>
              <a:t>what</a:t>
            </a:r>
            <a:r>
              <a:rPr lang="es-ES_tradnl" dirty="0"/>
              <a:t> he </a:t>
            </a:r>
            <a:r>
              <a:rPr lang="es-ES_tradnl" dirty="0" err="1"/>
              <a:t>feels</a:t>
            </a:r>
            <a:r>
              <a:rPr lang="es-ES_tradnl" dirty="0"/>
              <a:t>, </a:t>
            </a:r>
            <a:r>
              <a:rPr lang="es-ES_tradnl" dirty="0" err="1"/>
              <a:t>what</a:t>
            </a:r>
            <a:r>
              <a:rPr lang="es-ES_tradnl" dirty="0"/>
              <a:t> he </a:t>
            </a:r>
            <a:r>
              <a:rPr lang="es-ES_tradnl" dirty="0" err="1"/>
              <a:t>sees</a:t>
            </a:r>
            <a:r>
              <a:rPr lang="es-ES_tradnl" dirty="0"/>
              <a:t>, </a:t>
            </a:r>
            <a:r>
              <a:rPr lang="es-ES_tradnl" dirty="0" err="1"/>
              <a:t>what</a:t>
            </a:r>
            <a:r>
              <a:rPr lang="es-ES_tradnl" dirty="0"/>
              <a:t> he </a:t>
            </a:r>
            <a:r>
              <a:rPr lang="es-ES_tradnl" dirty="0" err="1"/>
              <a:t>hears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what</a:t>
            </a:r>
            <a:r>
              <a:rPr lang="es-ES_tradnl" dirty="0"/>
              <a:t> he imagines; As a </a:t>
            </a:r>
            <a:r>
              <a:rPr lang="es-ES_tradnl" dirty="0" err="1"/>
              <a:t>result</a:t>
            </a:r>
            <a:r>
              <a:rPr lang="es-ES_tradnl" dirty="0"/>
              <a:t> </a:t>
            </a:r>
            <a:r>
              <a:rPr lang="es-ES_tradnl" dirty="0" err="1"/>
              <a:t>there</a:t>
            </a:r>
            <a:r>
              <a:rPr lang="es-ES_tradnl" dirty="0"/>
              <a:t> are </a:t>
            </a:r>
            <a:r>
              <a:rPr lang="es-ES_tradnl" dirty="0" err="1"/>
              <a:t>different</a:t>
            </a:r>
            <a:r>
              <a:rPr lang="es-ES_tradnl" dirty="0"/>
              <a:t> </a:t>
            </a:r>
            <a:r>
              <a:rPr lang="es-ES_tradnl" dirty="0" err="1"/>
              <a:t>methods</a:t>
            </a:r>
            <a:r>
              <a:rPr lang="es-ES_tradnl" dirty="0"/>
              <a:t> to </a:t>
            </a:r>
            <a:r>
              <a:rPr lang="es-ES_tradnl" dirty="0" err="1"/>
              <a:t>achieve</a:t>
            </a:r>
            <a:r>
              <a:rPr lang="es-ES_tradnl" dirty="0"/>
              <a:t> </a:t>
            </a:r>
            <a:r>
              <a:rPr lang="es-ES_tradnl" dirty="0" err="1"/>
              <a:t>this</a:t>
            </a:r>
            <a:r>
              <a:rPr lang="es-ES_tradnl" dirty="0"/>
              <a:t>, in </a:t>
            </a:r>
            <a:r>
              <a:rPr lang="es-ES_tradnl" dirty="0" err="1"/>
              <a:t>Mexico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different</a:t>
            </a:r>
            <a:r>
              <a:rPr lang="es-ES_tradnl" dirty="0"/>
              <a:t> cultures </a:t>
            </a:r>
            <a:r>
              <a:rPr lang="es-ES_tradnl" dirty="0" err="1"/>
              <a:t>left</a:t>
            </a:r>
            <a:r>
              <a:rPr lang="es-ES_tradnl" dirty="0"/>
              <a:t> </a:t>
            </a:r>
            <a:r>
              <a:rPr lang="es-ES_tradnl" dirty="0" err="1"/>
              <a:t>their</a:t>
            </a:r>
            <a:r>
              <a:rPr lang="es-ES_tradnl" dirty="0"/>
              <a:t> </a:t>
            </a:r>
            <a:r>
              <a:rPr lang="es-ES_tradnl" dirty="0" err="1"/>
              <a:t>contributions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plastic</a:t>
            </a:r>
            <a:r>
              <a:rPr lang="es-ES_tradnl" dirty="0"/>
              <a:t> and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beauty</a:t>
            </a:r>
            <a:r>
              <a:rPr lang="es-ES_tradnl" dirty="0"/>
              <a:t> and </a:t>
            </a:r>
            <a:r>
              <a:rPr lang="es-ES_tradnl" dirty="0" err="1"/>
              <a:t>feeling</a:t>
            </a:r>
            <a:r>
              <a:rPr lang="es-ES_tradnl" dirty="0"/>
              <a:t> </a:t>
            </a:r>
            <a:r>
              <a:rPr lang="es-ES_tradnl" dirty="0" err="1"/>
              <a:t>they</a:t>
            </a:r>
            <a:r>
              <a:rPr lang="es-ES_tradnl" dirty="0"/>
              <a:t> </a:t>
            </a:r>
            <a:r>
              <a:rPr lang="es-ES_tradnl" dirty="0" err="1"/>
              <a:t>convey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very</a:t>
            </a:r>
            <a:r>
              <a:rPr lang="es-ES_tradnl" dirty="0"/>
              <a:t> </a:t>
            </a:r>
            <a:r>
              <a:rPr lang="es-ES_tradnl" dirty="0" err="1"/>
              <a:t>important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art.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Abstract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5587024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941168"/>
            <a:ext cx="8617952" cy="11430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Palabras clave: </a:t>
            </a:r>
            <a:r>
              <a:rPr lang="es-ES_tradnl" sz="3600" dirty="0"/>
              <a:t>Arte, Olmecas, </a:t>
            </a:r>
            <a:r>
              <a:rPr lang="es-ES_tradnl" sz="3600" dirty="0" smtClean="0"/>
              <a:t>Teotihuacán, México, Plástica.</a:t>
            </a:r>
            <a:endParaRPr lang="es-ES_tradnl" sz="360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544" y="1598066"/>
            <a:ext cx="8229600" cy="32710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dirty="0"/>
              <a:t>Con el tiempo, el hombre ha buscado formas de expresar lo que siente, lo que ve, lo que oye o lo que imagina; Como resultado hay diferentes métodos para lograrlo, en México las diferentes culturas dejaron sus aportes en el plástico y la belleza y sentimiento que transmiten es muy importante para el arte.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RESUMEN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51218714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548680"/>
            <a:ext cx="8804744" cy="176102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sz="3000" dirty="0"/>
              <a:t>La palabra M</a:t>
            </a:r>
            <a:r>
              <a:rPr lang="es-ES" sz="3000" dirty="0" err="1"/>
              <a:t>éxico</a:t>
            </a:r>
            <a:r>
              <a:rPr lang="es-ES" sz="3000" dirty="0"/>
              <a:t> es de origen Náhuatl que significa “En el ombligo de la luna” , México surge de la unión de dos culturas, de la conquista de los españoles  a los originarios de nuestro país.</a:t>
            </a:r>
            <a:endParaRPr lang="es-ES_tradnl" sz="3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4807"/>
            <a:ext cx="9144000" cy="283779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216798" y="5610225"/>
            <a:ext cx="35878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350" b="1">
                <a:solidFill>
                  <a:srgbClr val="363636"/>
                </a:solidFill>
                <a:latin typeface="Tahoma" charset="0"/>
              </a:rPr>
              <a:t>La nueva democracia, Siqueiros (1945)</a:t>
            </a:r>
            <a:endParaRPr lang="es-ES_tradnl" sz="1350"/>
          </a:p>
        </p:txBody>
      </p:sp>
    </p:spTree>
    <p:extLst>
      <p:ext uri="{BB962C8B-B14F-4D97-AF65-F5344CB8AC3E}">
        <p14:creationId xmlns:p14="http://schemas.microsoft.com/office/powerpoint/2010/main" val="252487488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b="1" dirty="0" smtClean="0"/>
              <a:t>LA PL</a:t>
            </a:r>
            <a:r>
              <a:rPr lang="es-ES" b="1" dirty="0" smtClean="0"/>
              <a:t>ÁSTICA EN EL MÉXICO ANTIGUO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3000" dirty="0"/>
              <a:t>Los pueblos mesoamericanos han sido capaces de desarrollar las m</a:t>
            </a:r>
            <a:r>
              <a:rPr lang="es-ES" sz="3000" dirty="0" err="1"/>
              <a:t>ás</a:t>
            </a:r>
            <a:r>
              <a:rPr lang="es-ES" sz="3000" dirty="0"/>
              <a:t> variadas técnicas de cultivo, de crear grandes </a:t>
            </a:r>
            <a:r>
              <a:rPr lang="es-ES" sz="3000" b="1" dirty="0"/>
              <a:t>edificios monumentales</a:t>
            </a:r>
            <a:r>
              <a:rPr lang="es-ES" sz="3000" dirty="0"/>
              <a:t>, un sistema calendárico complejo para medir el tiempo, </a:t>
            </a:r>
            <a:r>
              <a:rPr lang="es-ES" sz="3000" b="1" dirty="0"/>
              <a:t>artesanías </a:t>
            </a:r>
            <a:r>
              <a:rPr lang="es-ES" sz="3000" dirty="0"/>
              <a:t>y muchos descubrimientos más.</a:t>
            </a:r>
            <a:endParaRPr lang="es-ES_tradnl" sz="3000" dirty="0"/>
          </a:p>
        </p:txBody>
      </p:sp>
    </p:spTree>
    <p:extLst>
      <p:ext uri="{BB962C8B-B14F-4D97-AF65-F5344CB8AC3E}">
        <p14:creationId xmlns:p14="http://schemas.microsoft.com/office/powerpoint/2010/main" val="129524344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971" y="0"/>
            <a:ext cx="5863181" cy="41981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000" b="1" dirty="0"/>
              <a:t>OLMECAS (1300 A 2000 A.C</a:t>
            </a:r>
            <a:r>
              <a:rPr lang="es-ES" sz="3000" b="1" dirty="0" smtClean="0"/>
              <a:t>)</a:t>
            </a:r>
          </a:p>
          <a:p>
            <a:pPr algn="just"/>
            <a:endParaRPr lang="es-ES" sz="3000" b="1" dirty="0"/>
          </a:p>
          <a:p>
            <a:pPr algn="just"/>
            <a:r>
              <a:rPr lang="es-ES" sz="3000" dirty="0"/>
              <a:t>Dentro del arte, se distinguen por:</a:t>
            </a:r>
          </a:p>
          <a:p>
            <a:pPr algn="just"/>
            <a:r>
              <a:rPr lang="es-ES" sz="3000" dirty="0"/>
              <a:t>Esculturas (figuras de jaguar-hombre)</a:t>
            </a:r>
          </a:p>
          <a:p>
            <a:pPr algn="just"/>
            <a:r>
              <a:rPr lang="es-ES" sz="3000" dirty="0"/>
              <a:t>Arquitectura pirámide de La Venta</a:t>
            </a:r>
            <a:r>
              <a:rPr lang="es-ES" sz="3000" dirty="0" smtClean="0"/>
              <a:t>. </a:t>
            </a:r>
            <a:endParaRPr lang="es-ES" sz="3000" dirty="0"/>
          </a:p>
          <a:p>
            <a:pPr algn="just"/>
            <a:endParaRPr lang="es-ES_tradnl" sz="3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90" y="3662668"/>
            <a:ext cx="3249268" cy="21408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6"/>
          <a:stretch/>
        </p:blipFill>
        <p:spPr>
          <a:xfrm>
            <a:off x="6351365" y="3414643"/>
            <a:ext cx="2414643" cy="23255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3" y="3648951"/>
            <a:ext cx="1521962" cy="22649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07" y="621702"/>
            <a:ext cx="2782957" cy="20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15197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16632"/>
            <a:ext cx="8804744" cy="41981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000" b="1" dirty="0"/>
              <a:t>CABEZAS </a:t>
            </a:r>
            <a:r>
              <a:rPr lang="es-ES" sz="3000" b="1"/>
              <a:t>COLOSALES</a:t>
            </a:r>
            <a:r>
              <a:rPr lang="es-ES" sz="3000" b="1" smtClean="0"/>
              <a:t>.</a:t>
            </a:r>
          </a:p>
          <a:p>
            <a:pPr marL="0" indent="0" algn="just">
              <a:buNone/>
            </a:pPr>
            <a:endParaRPr lang="es-ES" sz="3000" dirty="0"/>
          </a:p>
          <a:p>
            <a:pPr algn="just"/>
            <a:r>
              <a:rPr lang="es-ES" sz="3000" dirty="0"/>
              <a:t>Cabezas gigantes (2.5 m) tenía rasgos negroides, labios anchos y nariz chata y parecía que llevaban un casco. </a:t>
            </a:r>
          </a:p>
          <a:p>
            <a:pPr algn="just"/>
            <a:endParaRPr lang="es-ES_tradnl" sz="3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52" y="2547747"/>
            <a:ext cx="4347972" cy="326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64441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PLANTILLA-BACHILLERATO aceptada</Template>
  <TotalTime>1151</TotalTime>
  <Words>634</Words>
  <Application>Microsoft Office PowerPoint</Application>
  <PresentationFormat>Presentación en pantalla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PLANTILLA-BACHILLERATO aceptada</vt:lpstr>
      <vt:lpstr>Presentación de PowerPoint</vt:lpstr>
      <vt:lpstr>OBJETIVO</vt:lpstr>
      <vt:lpstr>COMPETENCIA A DESARROLLAR </vt:lpstr>
      <vt:lpstr>Keywords: Art, Olmecas, Tehotihuacan, México, plástica.</vt:lpstr>
      <vt:lpstr>Palabras clave: Arte, Olmecas, Teotihuacán, México, Plástica.</vt:lpstr>
      <vt:lpstr>Presentación de PowerPoint</vt:lpstr>
      <vt:lpstr>LA PLÁSTICA EN EL MÉXICO ANTIGUO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THE NUMBERS</dc:title>
  <dc:creator>Heidi Zamora</dc:creator>
  <cp:lastModifiedBy>DELL</cp:lastModifiedBy>
  <cp:revision>116</cp:revision>
  <dcterms:created xsi:type="dcterms:W3CDTF">2014-06-01T21:01:51Z</dcterms:created>
  <dcterms:modified xsi:type="dcterms:W3CDTF">2017-03-24T14:00:09Z</dcterms:modified>
</cp:coreProperties>
</file>