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5" r:id="rId2"/>
    <p:sldId id="286" r:id="rId3"/>
    <p:sldId id="287" r:id="rId4"/>
    <p:sldId id="288"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599" autoAdjust="0"/>
  </p:normalViewPr>
  <p:slideViewPr>
    <p:cSldViewPr>
      <p:cViewPr>
        <p:scale>
          <a:sx n="60" d="100"/>
          <a:sy n="60" d="100"/>
        </p:scale>
        <p:origin x="-1560" y="-318"/>
      </p:cViewPr>
      <p:guideLst>
        <p:guide orient="horz" pos="2160"/>
        <p:guide pos="2880"/>
      </p:guideLst>
    </p:cSldViewPr>
  </p:slideViewPr>
  <p:outlineViewPr>
    <p:cViewPr>
      <p:scale>
        <a:sx n="33" d="100"/>
        <a:sy n="33" d="100"/>
      </p:scale>
      <p:origin x="0" y="1003"/>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609068697"/>
      </p:ext>
    </p:extLst>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423426067"/>
      </p:ext>
    </p:extLst>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2204405887"/>
      </p:ext>
    </p:extLst>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831659030"/>
      </p:ext>
    </p:extLst>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176952700"/>
      </p:ext>
    </p:extLst>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1485197842"/>
      </p:ext>
    </p:extLst>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2566138623"/>
      </p:ext>
    </p:extLst>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1951558074"/>
      </p:ext>
    </p:extLst>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613588102"/>
      </p:ext>
    </p:extLst>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661211050"/>
      </p:ext>
    </p:extLst>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318B0DC-DF66-4C43-8A5A-A2F05475C7EC}" type="datetimeFigureOut">
              <a:rPr lang="es-MX" smtClean="0"/>
              <a:pPr/>
              <a:t>18/03/2017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B98F905-A9FD-4300-8D26-CB69A112B17D}" type="slidenum">
              <a:rPr lang="es-MX" smtClean="0"/>
              <a:pPr/>
              <a:t>‹Nº›</a:t>
            </a:fld>
            <a:endParaRPr lang="es-MX"/>
          </a:p>
        </p:txBody>
      </p:sp>
    </p:spTree>
    <p:extLst>
      <p:ext uri="{BB962C8B-B14F-4D97-AF65-F5344CB8AC3E}">
        <p14:creationId xmlns:p14="http://schemas.microsoft.com/office/powerpoint/2010/main" val="3197403857"/>
      </p:ext>
    </p:extLst>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18B0DC-DF66-4C43-8A5A-A2F05475C7EC}" type="datetimeFigureOut">
              <a:rPr lang="es-MX" smtClean="0"/>
              <a:pPr/>
              <a:t>18/03/2017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8F905-A9FD-4300-8D26-CB69A112B17D}" type="slidenum">
              <a:rPr lang="es-MX" smtClean="0"/>
              <a:pPr/>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dissolv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4499992" y="2924944"/>
            <a:ext cx="3995936" cy="2246769"/>
          </a:xfrm>
          <a:prstGeom prst="rect">
            <a:avLst/>
          </a:prstGeom>
          <a:noFill/>
        </p:spPr>
        <p:txBody>
          <a:bodyPr wrap="square" rtlCol="0">
            <a:spAutoFit/>
          </a:bodyPr>
          <a:lstStyle/>
          <a:p>
            <a:pPr algn="r"/>
            <a:r>
              <a:rPr lang="es-MX" sz="2400" b="1" i="1" dirty="0" smtClean="0">
                <a:solidFill>
                  <a:schemeClr val="accent6">
                    <a:lumMod val="20000"/>
                    <a:lumOff val="80000"/>
                  </a:schemeClr>
                </a:solidFill>
              </a:rPr>
              <a:t>TEACHER:</a:t>
            </a:r>
          </a:p>
          <a:p>
            <a:pPr algn="r"/>
            <a:r>
              <a:rPr lang="es-MX" sz="2400" b="1" i="1" dirty="0" smtClean="0">
                <a:solidFill>
                  <a:schemeClr val="accent6">
                    <a:lumMod val="20000"/>
                    <a:lumOff val="80000"/>
                  </a:schemeClr>
                </a:solidFill>
              </a:rPr>
              <a:t>MTE. HEIDI ZAMORA NAVA</a:t>
            </a:r>
          </a:p>
          <a:p>
            <a:pPr algn="r"/>
            <a:endParaRPr lang="es-MX" sz="2400" b="1" i="1" dirty="0" smtClean="0">
              <a:solidFill>
                <a:schemeClr val="accent6">
                  <a:lumMod val="20000"/>
                  <a:lumOff val="80000"/>
                </a:schemeClr>
              </a:solidFill>
            </a:endParaRPr>
          </a:p>
          <a:p>
            <a:pPr algn="r"/>
            <a:r>
              <a:rPr lang="es-MX" sz="2400" b="1" i="1" dirty="0" smtClean="0">
                <a:solidFill>
                  <a:schemeClr val="accent6">
                    <a:lumMod val="20000"/>
                    <a:lumOff val="80000"/>
                  </a:schemeClr>
                </a:solidFill>
              </a:rPr>
              <a:t>SEMESTER:</a:t>
            </a:r>
          </a:p>
          <a:p>
            <a:pPr algn="r"/>
            <a:r>
              <a:rPr lang="es-MX" sz="2400" b="1" i="1" dirty="0" err="1" smtClean="0">
                <a:solidFill>
                  <a:schemeClr val="accent6">
                    <a:lumMod val="20000"/>
                    <a:lumOff val="80000"/>
                  </a:schemeClr>
                </a:solidFill>
              </a:rPr>
              <a:t>January</a:t>
            </a:r>
            <a:r>
              <a:rPr lang="es-MX" sz="2400" b="1" i="1" dirty="0" smtClean="0">
                <a:solidFill>
                  <a:schemeClr val="accent6">
                    <a:lumMod val="20000"/>
                    <a:lumOff val="80000"/>
                  </a:schemeClr>
                </a:solidFill>
              </a:rPr>
              <a:t> – </a:t>
            </a:r>
            <a:r>
              <a:rPr lang="es-MX" sz="2400" b="1" i="1" dirty="0" err="1" smtClean="0">
                <a:solidFill>
                  <a:schemeClr val="accent6">
                    <a:lumMod val="20000"/>
                    <a:lumOff val="80000"/>
                  </a:schemeClr>
                </a:solidFill>
              </a:rPr>
              <a:t>May</a:t>
            </a:r>
            <a:r>
              <a:rPr lang="es-MX" sz="2400" b="1" i="1" dirty="0" smtClean="0">
                <a:solidFill>
                  <a:schemeClr val="accent6">
                    <a:lumMod val="20000"/>
                    <a:lumOff val="80000"/>
                  </a:schemeClr>
                </a:solidFill>
              </a:rPr>
              <a:t>, 2015</a:t>
            </a:r>
          </a:p>
          <a:p>
            <a:pPr algn="r"/>
            <a:endParaRPr lang="es-MX" sz="2000" i="1" dirty="0">
              <a:solidFill>
                <a:schemeClr val="accent6">
                  <a:lumMod val="20000"/>
                  <a:lumOff val="80000"/>
                </a:schemeClr>
              </a:solidFill>
            </a:endParaRPr>
          </a:p>
        </p:txBody>
      </p:sp>
      <p:pic>
        <p:nvPicPr>
          <p:cNvPr id="7" name="Picture 2" descr="C:\Users\hp\Desktop\PORTADA3.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36415" b="22072"/>
          <a:stretch/>
        </p:blipFill>
        <p:spPr bwMode="auto">
          <a:xfrm>
            <a:off x="0" y="-99392"/>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8" name="1 Título"/>
          <p:cNvSpPr txBox="1">
            <a:spLocks/>
          </p:cNvSpPr>
          <p:nvPr/>
        </p:nvSpPr>
        <p:spPr>
          <a:xfrm>
            <a:off x="683568" y="1268760"/>
            <a:ext cx="7128792" cy="2187674"/>
          </a:xfrm>
          <a:prstGeom prst="rect">
            <a:avLst/>
          </a:prstGeom>
        </p:spPr>
        <p:txBody>
          <a:bodyPr vert="horz" lIns="91440" tIns="45720" rIns="91440" bIns="45720"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ÁREA ACADÉMICA: Matemáticas </a:t>
            </a:r>
            <a:b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TEMA:</a:t>
            </a:r>
            <a:r>
              <a:rPr kumimoji="0" lang="es-MX" sz="3100" b="0" i="0" u="none" strike="noStrike" kern="1200" cap="none" spc="0" normalizeH="0" noProof="0" dirty="0" smtClean="0">
                <a:ln>
                  <a:noFill/>
                </a:ln>
                <a:solidFill>
                  <a:schemeClr val="bg1"/>
                </a:solidFill>
                <a:effectLst/>
                <a:uLnTx/>
                <a:uFillTx/>
                <a:latin typeface="Bell MT" panose="02020503060305020303" pitchFamily="18" charset="0"/>
                <a:ea typeface="+mj-ea"/>
                <a:cs typeface="+mj-cs"/>
              </a:rPr>
              <a:t> Ley de senos</a:t>
            </a:r>
            <a:endPar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PROFESOR: Mtra. Diana A. Romero Fuentes</a:t>
            </a:r>
            <a:b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br>
            <a:r>
              <a:rPr kumimoji="0" lang="es-MX" sz="3100" b="0" i="0" u="none" strike="noStrike" kern="1200" cap="none" spc="0" normalizeH="0" baseline="0" noProof="0" dirty="0" smtClean="0">
                <a:ln>
                  <a:noFill/>
                </a:ln>
                <a:solidFill>
                  <a:schemeClr val="bg1"/>
                </a:solidFill>
                <a:effectLst/>
                <a:uLnTx/>
                <a:uFillTx/>
                <a:latin typeface="Bell MT" panose="02020503060305020303" pitchFamily="18" charset="0"/>
                <a:ea typeface="+mj-ea"/>
                <a:cs typeface="+mj-cs"/>
              </a:rPr>
              <a:t>PERIODO: Enero – Junio 2017</a:t>
            </a:r>
            <a:r>
              <a:rPr kumimoji="0" lang="es-MX" sz="4400" b="0" i="0" u="none" strike="noStrike" kern="1200" cap="none" spc="0" normalizeH="0" baseline="0" noProof="0" dirty="0" smtClean="0">
                <a:ln>
                  <a:noFill/>
                </a:ln>
                <a:solidFill>
                  <a:schemeClr val="tx1"/>
                </a:solidFill>
                <a:effectLst/>
                <a:uLnTx/>
                <a:uFillTx/>
                <a:latin typeface="+mj-lt"/>
                <a:ea typeface="+mj-ea"/>
                <a:cs typeface="+mj-cs"/>
              </a:rPr>
              <a:t/>
            </a:r>
            <a:br>
              <a:rPr kumimoji="0" lang="es-MX" sz="4400" b="0" i="0" u="none" strike="noStrike" kern="1200" cap="none" spc="0" normalizeH="0" baseline="0" noProof="0" dirty="0" smtClean="0">
                <a:ln>
                  <a:noFill/>
                </a:ln>
                <a:solidFill>
                  <a:schemeClr val="tx1"/>
                </a:solidFill>
                <a:effectLst/>
                <a:uLnTx/>
                <a:uFillTx/>
                <a:latin typeface="+mj-lt"/>
                <a:ea typeface="+mj-ea"/>
                <a:cs typeface="+mj-cs"/>
              </a:rPr>
            </a:br>
            <a:endParaRPr kumimoji="0" lang="es-MX"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23149" y="1268760"/>
            <a:ext cx="7128792" cy="1015663"/>
          </a:xfrm>
          <a:prstGeom prst="rect">
            <a:avLst/>
          </a:prstGeom>
          <a:noFill/>
        </p:spPr>
        <p:txBody>
          <a:bodyPr wrap="square" rtlCol="0">
            <a:spAutoFit/>
          </a:bodyPr>
          <a:lstStyle/>
          <a:p>
            <a:pPr algn="ctr"/>
            <a:r>
              <a:rPr lang="es-MX" sz="6000" dirty="0" smtClean="0">
                <a:latin typeface="Cooper Black" panose="0208090404030B020404" pitchFamily="18" charset="0"/>
              </a:rPr>
              <a:t>Ley se senos</a:t>
            </a:r>
            <a:endParaRPr lang="es-MX" sz="6000" dirty="0">
              <a:latin typeface="Cooper Black" panose="0208090404030B020404" pitchFamily="18" charset="0"/>
            </a:endParaRPr>
          </a:p>
        </p:txBody>
      </p:sp>
      <p:sp>
        <p:nvSpPr>
          <p:cNvPr id="5" name="4 CuadroTexto"/>
          <p:cNvSpPr txBox="1"/>
          <p:nvPr/>
        </p:nvSpPr>
        <p:spPr>
          <a:xfrm>
            <a:off x="643684" y="3356992"/>
            <a:ext cx="8496944" cy="954107"/>
          </a:xfrm>
          <a:prstGeom prst="rect">
            <a:avLst/>
          </a:prstGeom>
          <a:noFill/>
        </p:spPr>
        <p:txBody>
          <a:bodyPr wrap="square" rtlCol="0">
            <a:spAutoFit/>
          </a:bodyPr>
          <a:lstStyle/>
          <a:p>
            <a:r>
              <a:rPr lang="es-MX" sz="2000" b="1" dirty="0" smtClean="0"/>
              <a:t>Competencia Disciplina</a:t>
            </a:r>
          </a:p>
          <a:p>
            <a:endParaRPr lang="es-MX" sz="1600" dirty="0"/>
          </a:p>
          <a:p>
            <a:r>
              <a:rPr lang="es-MX" sz="2000" dirty="0" smtClean="0"/>
              <a:t>Formula y resuelve problemas matemáticos , aplicando diferentes enfoques.</a:t>
            </a:r>
            <a:endParaRPr lang="es-MX" sz="2000" dirty="0"/>
          </a:p>
        </p:txBody>
      </p:sp>
    </p:spTree>
    <p:extLst>
      <p:ext uri="{BB962C8B-B14F-4D97-AF65-F5344CB8AC3E}">
        <p14:creationId xmlns:p14="http://schemas.microsoft.com/office/powerpoint/2010/main" val="4153244056"/>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241484"/>
            <a:ext cx="3384376" cy="523220"/>
          </a:xfrm>
          <a:prstGeom prst="rect">
            <a:avLst/>
          </a:prstGeom>
          <a:noFill/>
        </p:spPr>
        <p:txBody>
          <a:bodyPr wrap="square" rtlCol="0">
            <a:spAutoFit/>
          </a:bodyPr>
          <a:lstStyle/>
          <a:p>
            <a:pPr algn="ctr"/>
            <a:r>
              <a:rPr lang="es-MX" sz="2800" b="1" dirty="0" err="1" smtClean="0"/>
              <a:t>Abstrac</a:t>
            </a:r>
            <a:endParaRPr lang="es-MX" sz="2800" b="1" dirty="0"/>
          </a:p>
        </p:txBody>
      </p:sp>
      <p:sp>
        <p:nvSpPr>
          <p:cNvPr id="3" name="2 CuadroTexto"/>
          <p:cNvSpPr txBox="1"/>
          <p:nvPr/>
        </p:nvSpPr>
        <p:spPr>
          <a:xfrm>
            <a:off x="5230043" y="241484"/>
            <a:ext cx="3384376" cy="523220"/>
          </a:xfrm>
          <a:prstGeom prst="rect">
            <a:avLst/>
          </a:prstGeom>
          <a:noFill/>
        </p:spPr>
        <p:txBody>
          <a:bodyPr wrap="square" rtlCol="0">
            <a:spAutoFit/>
          </a:bodyPr>
          <a:lstStyle/>
          <a:p>
            <a:pPr algn="ctr"/>
            <a:r>
              <a:rPr lang="es-MX" sz="2800" b="1" dirty="0" smtClean="0"/>
              <a:t>Resumen</a:t>
            </a:r>
            <a:endParaRPr lang="es-MX" sz="2800" b="1" dirty="0"/>
          </a:p>
        </p:txBody>
      </p:sp>
      <p:sp>
        <p:nvSpPr>
          <p:cNvPr id="4" name="3 Rectángulo"/>
          <p:cNvSpPr/>
          <p:nvPr/>
        </p:nvSpPr>
        <p:spPr>
          <a:xfrm>
            <a:off x="4906007" y="1268760"/>
            <a:ext cx="4032448" cy="4662815"/>
          </a:xfrm>
          <a:prstGeom prst="rect">
            <a:avLst/>
          </a:prstGeom>
        </p:spPr>
        <p:txBody>
          <a:bodyPr wrap="square">
            <a:spAutoFit/>
          </a:bodyPr>
          <a:lstStyle/>
          <a:p>
            <a:pPr algn="just">
              <a:lnSpc>
                <a:spcPct val="150000"/>
              </a:lnSpc>
            </a:pPr>
            <a:r>
              <a:rPr lang="es-MX" dirty="0"/>
              <a:t>La ley de seno es una relación de tres igualdades que siempre se cumplen entre los lados y ángulos de un triángulo cualquiera.  En ocasiones necesitarás resolver ejercicios que envuelven triángulos que no son rectángulos.  La ley del Seno y la del coseno son muy convenientes para resolver problemas de triángulos en los que no hay ningún ángulo rectángulo como los discutidos en la sección </a:t>
            </a:r>
            <a:r>
              <a:rPr lang="es-MX" dirty="0" smtClean="0"/>
              <a:t>de trigonometría básica.</a:t>
            </a:r>
            <a:endParaRPr lang="es-MX" dirty="0"/>
          </a:p>
        </p:txBody>
      </p:sp>
      <p:sp>
        <p:nvSpPr>
          <p:cNvPr id="6" name="5 Rectángulo"/>
          <p:cNvSpPr/>
          <p:nvPr/>
        </p:nvSpPr>
        <p:spPr>
          <a:xfrm>
            <a:off x="377788" y="1365461"/>
            <a:ext cx="4266220" cy="4204356"/>
          </a:xfrm>
          <a:prstGeom prst="rect">
            <a:avLst/>
          </a:prstGeom>
        </p:spPr>
        <p:txBody>
          <a:bodyPr wrap="square">
            <a:spAutoFit/>
          </a:bodyPr>
          <a:lstStyle/>
          <a:p>
            <a:pPr algn="just">
              <a:lnSpc>
                <a:spcPct val="150000"/>
              </a:lnSpc>
            </a:pPr>
            <a:r>
              <a:rPr lang="en-US" dirty="0"/>
              <a:t>The law of sine is a relation of three equalities that always are fulfilled between the sides and angles of any triangle. Sometimes you will need to work out exercises that involve triangles that are not rectangles. The law of the Sine and the cosine are very convenient to solve problems of triangles in which there is no rectangle angle as discussed in the basic trigonometry section.</a:t>
            </a:r>
            <a:endParaRPr lang="es-MX" dirty="0"/>
          </a:p>
        </p:txBody>
      </p:sp>
    </p:spTree>
    <p:extLst>
      <p:ext uri="{BB962C8B-B14F-4D97-AF65-F5344CB8AC3E}">
        <p14:creationId xmlns:p14="http://schemas.microsoft.com/office/powerpoint/2010/main" val="4259841948"/>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54460" y="199284"/>
            <a:ext cx="7272808" cy="830997"/>
          </a:xfrm>
          <a:prstGeom prst="rect">
            <a:avLst/>
          </a:prstGeom>
          <a:noFill/>
        </p:spPr>
        <p:txBody>
          <a:bodyPr wrap="square" rtlCol="0">
            <a:spAutoFit/>
          </a:bodyPr>
          <a:lstStyle/>
          <a:p>
            <a:pPr algn="ctr"/>
            <a:r>
              <a:rPr lang="es-MX" sz="4800" b="1" dirty="0" smtClean="0">
                <a:latin typeface="Cooper Black" panose="0208090404030B020404" pitchFamily="18" charset="0"/>
              </a:rPr>
              <a:t>Ley de Senos</a:t>
            </a:r>
            <a:endParaRPr lang="es-MX" sz="4800" b="1" dirty="0">
              <a:latin typeface="Cooper Black" panose="0208090404030B020404" pitchFamily="18" charset="0"/>
            </a:endParaRPr>
          </a:p>
        </p:txBody>
      </p:sp>
      <p:sp>
        <p:nvSpPr>
          <p:cNvPr id="3" name="2 CuadroTexto"/>
          <p:cNvSpPr txBox="1"/>
          <p:nvPr/>
        </p:nvSpPr>
        <p:spPr>
          <a:xfrm>
            <a:off x="323528" y="1484784"/>
            <a:ext cx="8496944" cy="923330"/>
          </a:xfrm>
          <a:prstGeom prst="rect">
            <a:avLst/>
          </a:prstGeom>
          <a:noFill/>
        </p:spPr>
        <p:txBody>
          <a:bodyPr wrap="square" rtlCol="0">
            <a:spAutoFit/>
          </a:bodyPr>
          <a:lstStyle/>
          <a:p>
            <a:pPr algn="just"/>
            <a:r>
              <a:rPr lang="es-MX" dirty="0" smtClean="0"/>
              <a:t>La razón que existen entre un lado de un triángulo oblicuángulo  y el seno del ángulo  opuesto  a dicho lado es proporcional a la misma razón  entre  los lados y los ángulos restantes.</a:t>
            </a:r>
            <a:endParaRPr lang="es-MX" dirty="0"/>
          </a:p>
        </p:txBody>
      </p:sp>
      <p:grpSp>
        <p:nvGrpSpPr>
          <p:cNvPr id="19" name="18 Grupo"/>
          <p:cNvGrpSpPr/>
          <p:nvPr/>
        </p:nvGrpSpPr>
        <p:grpSpPr>
          <a:xfrm>
            <a:off x="323528" y="2924944"/>
            <a:ext cx="3961685" cy="2434590"/>
            <a:chOff x="1690435" y="2627620"/>
            <a:chExt cx="3961685" cy="2434590"/>
          </a:xfrm>
        </p:grpSpPr>
        <p:grpSp>
          <p:nvGrpSpPr>
            <p:cNvPr id="12" name="11 Grupo"/>
            <p:cNvGrpSpPr/>
            <p:nvPr/>
          </p:nvGrpSpPr>
          <p:grpSpPr>
            <a:xfrm>
              <a:off x="2123728" y="2924944"/>
              <a:ext cx="3096344" cy="1800200"/>
              <a:chOff x="2123728" y="2924944"/>
              <a:chExt cx="3096344" cy="1800200"/>
            </a:xfrm>
          </p:grpSpPr>
          <p:cxnSp>
            <p:nvCxnSpPr>
              <p:cNvPr id="5" name="4 Conector recto"/>
              <p:cNvCxnSpPr/>
              <p:nvPr/>
            </p:nvCxnSpPr>
            <p:spPr>
              <a:xfrm flipH="1">
                <a:off x="2123728" y="2924944"/>
                <a:ext cx="1080120" cy="1800200"/>
              </a:xfrm>
              <a:prstGeom prst="line">
                <a:avLst/>
              </a:prstGeom>
            </p:spPr>
            <p:style>
              <a:lnRef idx="3">
                <a:schemeClr val="accent2"/>
              </a:lnRef>
              <a:fillRef idx="0">
                <a:schemeClr val="accent2"/>
              </a:fillRef>
              <a:effectRef idx="2">
                <a:schemeClr val="accent2"/>
              </a:effectRef>
              <a:fontRef idx="minor">
                <a:schemeClr val="tx1"/>
              </a:fontRef>
            </p:style>
          </p:cxnSp>
          <p:cxnSp>
            <p:nvCxnSpPr>
              <p:cNvPr id="7" name="6 Conector recto"/>
              <p:cNvCxnSpPr/>
              <p:nvPr/>
            </p:nvCxnSpPr>
            <p:spPr>
              <a:xfrm>
                <a:off x="2123728" y="4725144"/>
                <a:ext cx="3096344"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10 Conector recto"/>
              <p:cNvCxnSpPr/>
              <p:nvPr/>
            </p:nvCxnSpPr>
            <p:spPr>
              <a:xfrm>
                <a:off x="3203848" y="2924944"/>
                <a:ext cx="2016224" cy="1800200"/>
              </a:xfrm>
              <a:prstGeom prst="line">
                <a:avLst/>
              </a:prstGeom>
            </p:spPr>
            <p:style>
              <a:lnRef idx="3">
                <a:schemeClr val="accent2"/>
              </a:lnRef>
              <a:fillRef idx="0">
                <a:schemeClr val="accent2"/>
              </a:fillRef>
              <a:effectRef idx="2">
                <a:schemeClr val="accent2"/>
              </a:effectRef>
              <a:fontRef idx="minor">
                <a:schemeClr val="tx1"/>
              </a:fontRef>
            </p:style>
          </p:cxnSp>
        </p:grpSp>
        <p:sp>
          <p:nvSpPr>
            <p:cNvPr id="13" name="12 CuadroTexto"/>
            <p:cNvSpPr txBox="1"/>
            <p:nvPr/>
          </p:nvSpPr>
          <p:spPr>
            <a:xfrm>
              <a:off x="2987824" y="2627620"/>
              <a:ext cx="432048" cy="369332"/>
            </a:xfrm>
            <a:prstGeom prst="rect">
              <a:avLst/>
            </a:prstGeom>
            <a:noFill/>
          </p:spPr>
          <p:txBody>
            <a:bodyPr wrap="square" rtlCol="0">
              <a:spAutoFit/>
            </a:bodyPr>
            <a:lstStyle/>
            <a:p>
              <a:r>
                <a:rPr lang="es-MX" dirty="0" smtClean="0"/>
                <a:t>C</a:t>
              </a:r>
              <a:endParaRPr lang="es-MX" dirty="0"/>
            </a:p>
          </p:txBody>
        </p:sp>
        <p:sp>
          <p:nvSpPr>
            <p:cNvPr id="14" name="13 CuadroTexto"/>
            <p:cNvSpPr txBox="1"/>
            <p:nvPr/>
          </p:nvSpPr>
          <p:spPr>
            <a:xfrm>
              <a:off x="2231740" y="3448160"/>
              <a:ext cx="432048" cy="369332"/>
            </a:xfrm>
            <a:prstGeom prst="rect">
              <a:avLst/>
            </a:prstGeom>
            <a:noFill/>
          </p:spPr>
          <p:txBody>
            <a:bodyPr wrap="square" rtlCol="0">
              <a:spAutoFit/>
            </a:bodyPr>
            <a:lstStyle/>
            <a:p>
              <a:pPr algn="r"/>
              <a:r>
                <a:rPr lang="es-MX" dirty="0"/>
                <a:t>b</a:t>
              </a:r>
              <a:endParaRPr lang="es-MX" dirty="0"/>
            </a:p>
          </p:txBody>
        </p:sp>
        <p:sp>
          <p:nvSpPr>
            <p:cNvPr id="15" name="14 CuadroTexto"/>
            <p:cNvSpPr txBox="1"/>
            <p:nvPr/>
          </p:nvSpPr>
          <p:spPr>
            <a:xfrm>
              <a:off x="5220072" y="4573488"/>
              <a:ext cx="432048" cy="369332"/>
            </a:xfrm>
            <a:prstGeom prst="rect">
              <a:avLst/>
            </a:prstGeom>
            <a:noFill/>
          </p:spPr>
          <p:txBody>
            <a:bodyPr wrap="square" rtlCol="0">
              <a:spAutoFit/>
            </a:bodyPr>
            <a:lstStyle/>
            <a:p>
              <a:r>
                <a:rPr lang="es-MX" dirty="0" smtClean="0"/>
                <a:t>B</a:t>
              </a:r>
              <a:endParaRPr lang="es-MX" dirty="0"/>
            </a:p>
          </p:txBody>
        </p:sp>
        <p:sp>
          <p:nvSpPr>
            <p:cNvPr id="16" name="15 CuadroTexto"/>
            <p:cNvSpPr txBox="1"/>
            <p:nvPr/>
          </p:nvSpPr>
          <p:spPr>
            <a:xfrm>
              <a:off x="4067944" y="3573016"/>
              <a:ext cx="432048" cy="369332"/>
            </a:xfrm>
            <a:prstGeom prst="rect">
              <a:avLst/>
            </a:prstGeom>
            <a:noFill/>
          </p:spPr>
          <p:txBody>
            <a:bodyPr wrap="square" rtlCol="0">
              <a:spAutoFit/>
            </a:bodyPr>
            <a:lstStyle/>
            <a:p>
              <a:pPr algn="r"/>
              <a:r>
                <a:rPr lang="es-MX" dirty="0" smtClean="0"/>
                <a:t>a</a:t>
              </a:r>
              <a:endParaRPr lang="es-MX" dirty="0"/>
            </a:p>
          </p:txBody>
        </p:sp>
        <p:sp>
          <p:nvSpPr>
            <p:cNvPr id="17" name="16 CuadroTexto"/>
            <p:cNvSpPr txBox="1"/>
            <p:nvPr/>
          </p:nvSpPr>
          <p:spPr>
            <a:xfrm>
              <a:off x="1690435" y="4540478"/>
              <a:ext cx="432048" cy="369332"/>
            </a:xfrm>
            <a:prstGeom prst="rect">
              <a:avLst/>
            </a:prstGeom>
            <a:noFill/>
          </p:spPr>
          <p:txBody>
            <a:bodyPr wrap="square" rtlCol="0">
              <a:spAutoFit/>
            </a:bodyPr>
            <a:lstStyle/>
            <a:p>
              <a:pPr algn="r"/>
              <a:r>
                <a:rPr lang="es-MX" dirty="0"/>
                <a:t>A</a:t>
              </a:r>
              <a:endParaRPr lang="es-MX" dirty="0"/>
            </a:p>
          </p:txBody>
        </p:sp>
        <p:sp>
          <p:nvSpPr>
            <p:cNvPr id="18" name="17 CuadroTexto"/>
            <p:cNvSpPr txBox="1"/>
            <p:nvPr/>
          </p:nvSpPr>
          <p:spPr>
            <a:xfrm>
              <a:off x="3239852" y="4692878"/>
              <a:ext cx="432048" cy="369332"/>
            </a:xfrm>
            <a:prstGeom prst="rect">
              <a:avLst/>
            </a:prstGeom>
            <a:noFill/>
          </p:spPr>
          <p:txBody>
            <a:bodyPr wrap="square" rtlCol="0">
              <a:spAutoFit/>
            </a:bodyPr>
            <a:lstStyle/>
            <a:p>
              <a:pPr algn="r"/>
              <a:r>
                <a:rPr lang="es-MX" dirty="0" smtClean="0"/>
                <a:t>c</a:t>
              </a:r>
              <a:endParaRPr lang="es-MX" dirty="0"/>
            </a:p>
          </p:txBody>
        </p:sp>
      </p:grpSp>
      <mc:AlternateContent xmlns:mc="http://schemas.openxmlformats.org/markup-compatibility/2006">
        <mc:Choice xmlns:a14="http://schemas.microsoft.com/office/drawing/2010/main" Requires="a14">
          <p:sp>
            <p:nvSpPr>
              <p:cNvPr id="21" name="20 Rectángulo"/>
              <p:cNvSpPr/>
              <p:nvPr/>
            </p:nvSpPr>
            <p:spPr>
              <a:xfrm>
                <a:off x="4932040" y="2603957"/>
                <a:ext cx="2536271" cy="618311"/>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f>
                        <m:fPr>
                          <m:ctrlPr>
                            <a:rPr lang="es-MX" i="1"/>
                          </m:ctrlPr>
                        </m:fPr>
                        <m:num>
                          <m:r>
                            <a:rPr lang="es-MX" i="1"/>
                            <m:t>𝑎</m:t>
                          </m:r>
                        </m:num>
                        <m:den>
                          <m:r>
                            <a:rPr lang="es-MX" i="1"/>
                            <m:t>𝑆𝑒𝑛</m:t>
                          </m:r>
                          <m:r>
                            <a:rPr lang="es-MX" i="1"/>
                            <m:t> </m:t>
                          </m:r>
                          <m:r>
                            <a:rPr lang="es-MX" i="1"/>
                            <m:t>𝐴</m:t>
                          </m:r>
                        </m:den>
                      </m:f>
                      <m:r>
                        <a:rPr lang="es-MX" i="1"/>
                        <m:t>=</m:t>
                      </m:r>
                      <m:f>
                        <m:fPr>
                          <m:ctrlPr>
                            <a:rPr lang="es-MX" i="1"/>
                          </m:ctrlPr>
                        </m:fPr>
                        <m:num>
                          <m:r>
                            <a:rPr lang="es-MX" i="1"/>
                            <m:t>𝑏</m:t>
                          </m:r>
                        </m:num>
                        <m:den>
                          <m:r>
                            <a:rPr lang="es-MX" i="1"/>
                            <m:t>𝑆𝑒𝑛</m:t>
                          </m:r>
                          <m:r>
                            <a:rPr lang="es-MX" i="1"/>
                            <m:t> </m:t>
                          </m:r>
                          <m:r>
                            <a:rPr lang="es-MX" i="1"/>
                            <m:t>𝐵</m:t>
                          </m:r>
                        </m:den>
                      </m:f>
                      <m:r>
                        <a:rPr lang="es-MX" i="1"/>
                        <m:t>=</m:t>
                      </m:r>
                      <m:f>
                        <m:fPr>
                          <m:ctrlPr>
                            <a:rPr lang="es-MX" i="1"/>
                          </m:ctrlPr>
                        </m:fPr>
                        <m:num>
                          <m:r>
                            <a:rPr lang="es-MX" i="1"/>
                            <m:t>𝑐</m:t>
                          </m:r>
                        </m:num>
                        <m:den>
                          <m:r>
                            <a:rPr lang="es-MX" i="1"/>
                            <m:t>𝑆𝑒𝑛</m:t>
                          </m:r>
                          <m:r>
                            <a:rPr lang="es-MX" i="1"/>
                            <m:t> </m:t>
                          </m:r>
                          <m:r>
                            <a:rPr lang="es-MX" i="1"/>
                            <m:t>𝐶</m:t>
                          </m:r>
                        </m:den>
                      </m:f>
                    </m:oMath>
                  </m:oMathPara>
                </a14:m>
                <a:endParaRPr lang="es-MX" dirty="0"/>
              </a:p>
            </p:txBody>
          </p:sp>
        </mc:Choice>
        <mc:Fallback>
          <p:sp>
            <p:nvSpPr>
              <p:cNvPr id="21" name="20 Rectángulo"/>
              <p:cNvSpPr>
                <a:spLocks noRot="1" noChangeAspect="1" noMove="1" noResize="1" noEditPoints="1" noAdjustHandles="1" noChangeArrowheads="1" noChangeShapeType="1" noTextEdit="1"/>
              </p:cNvSpPr>
              <p:nvPr/>
            </p:nvSpPr>
            <p:spPr>
              <a:xfrm>
                <a:off x="4932040" y="2603957"/>
                <a:ext cx="2536271" cy="618311"/>
              </a:xfrm>
              <a:prstGeom prst="rect">
                <a:avLst/>
              </a:prstGeom>
              <a:blipFill rotWithShape="1">
                <a:blip r:embed="rId2"/>
                <a:stretch>
                  <a:fillRect/>
                </a:stretch>
              </a:blipFill>
            </p:spPr>
            <p:txBody>
              <a:bodyPr/>
              <a:lstStyle/>
              <a:p>
                <a:r>
                  <a:rPr lang="es-MX">
                    <a:noFill/>
                  </a:rPr>
                  <a:t> </a:t>
                </a:r>
              </a:p>
            </p:txBody>
          </p:sp>
        </mc:Fallback>
      </mc:AlternateContent>
      <p:sp>
        <p:nvSpPr>
          <p:cNvPr id="22" name="21 CuadroTexto"/>
          <p:cNvSpPr txBox="1"/>
          <p:nvPr/>
        </p:nvSpPr>
        <p:spPr>
          <a:xfrm>
            <a:off x="4069189" y="3639507"/>
            <a:ext cx="4535259" cy="461665"/>
          </a:xfrm>
          <a:prstGeom prst="rect">
            <a:avLst/>
          </a:prstGeom>
          <a:noFill/>
        </p:spPr>
        <p:txBody>
          <a:bodyPr wrap="square" rtlCol="0">
            <a:spAutoFit/>
          </a:bodyPr>
          <a:lstStyle/>
          <a:p>
            <a:r>
              <a:rPr lang="es-MX" sz="2400" b="1" dirty="0" smtClean="0"/>
              <a:t>La ley de senos se  utiliza cuando:</a:t>
            </a:r>
            <a:endParaRPr lang="es-MX" sz="2400" b="1" dirty="0"/>
          </a:p>
        </p:txBody>
      </p:sp>
      <p:sp>
        <p:nvSpPr>
          <p:cNvPr id="23" name="22 CuadroTexto"/>
          <p:cNvSpPr txBox="1"/>
          <p:nvPr/>
        </p:nvSpPr>
        <p:spPr>
          <a:xfrm>
            <a:off x="4572000" y="4437112"/>
            <a:ext cx="4248472" cy="1477328"/>
          </a:xfrm>
          <a:prstGeom prst="rect">
            <a:avLst/>
          </a:prstGeom>
          <a:noFill/>
        </p:spPr>
        <p:txBody>
          <a:bodyPr wrap="square" rtlCol="0">
            <a:spAutoFit/>
          </a:bodyPr>
          <a:lstStyle/>
          <a:p>
            <a:pPr marL="285750" indent="-285750" algn="just">
              <a:buFont typeface="Arial" panose="020B0604020202020204" pitchFamily="34" charset="0"/>
              <a:buChar char="•"/>
            </a:pPr>
            <a:r>
              <a:rPr lang="es-MX" dirty="0" smtClean="0"/>
              <a:t>Los datos conocidos son 2 lados  y el ángulo opuesto a uno de ellos.</a:t>
            </a:r>
          </a:p>
          <a:p>
            <a:pPr marL="285750" indent="-285750" algn="just">
              <a:buFont typeface="Arial" panose="020B0604020202020204" pitchFamily="34" charset="0"/>
              <a:buChar char="•"/>
            </a:pPr>
            <a:endParaRPr lang="es-MX" dirty="0" smtClean="0"/>
          </a:p>
          <a:p>
            <a:pPr marL="285750" indent="-285750" algn="just">
              <a:buFont typeface="Arial" panose="020B0604020202020204" pitchFamily="34" charset="0"/>
              <a:buChar char="•"/>
            </a:pPr>
            <a:r>
              <a:rPr lang="es-MX" dirty="0" smtClean="0"/>
              <a:t>Los datos conocidos son 2 ángulos y cualquier  lado.</a:t>
            </a:r>
            <a:endParaRPr lang="es-MX" dirty="0"/>
          </a:p>
        </p:txBody>
      </p:sp>
    </p:spTree>
    <p:extLst>
      <p:ext uri="{BB962C8B-B14F-4D97-AF65-F5344CB8AC3E}">
        <p14:creationId xmlns:p14="http://schemas.microsoft.com/office/powerpoint/2010/main" val="90273575"/>
      </p:ext>
    </p:extLst>
  </p:cSld>
  <p:clrMapOvr>
    <a:masterClrMapping/>
  </p:clrMapOvr>
  <p:transition>
    <p:dissolve/>
  </p:transition>
</p:sld>
</file>

<file path=ppt/theme/theme1.xml><?xml version="1.0" encoding="utf-8"?>
<a:theme xmlns:a="http://schemas.openxmlformats.org/drawingml/2006/main" name="PLANTILLA-BACHILLERATO aceptad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PLANTILLA-BACHILLERATO aceptada</Template>
  <TotalTime>1197</TotalTime>
  <Words>221</Words>
  <Application>Microsoft Office PowerPoint</Application>
  <PresentationFormat>Presentación en pantalla (4:3)</PresentationFormat>
  <Paragraphs>28</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PLANTILLA-BACHILLERATO aceptada</vt:lpstr>
      <vt:lpstr>Presentación de PowerPoint</vt:lpstr>
      <vt:lpstr>Presentación de PowerPoint</vt:lpstr>
      <vt:lpstr>Presentación de PowerPoint</vt:lpstr>
      <vt:lpstr>Presentación de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THE NUMBERS</dc:title>
  <dc:creator>Heidi Zamora</dc:creator>
  <cp:lastModifiedBy>Diana</cp:lastModifiedBy>
  <cp:revision>107</cp:revision>
  <dcterms:created xsi:type="dcterms:W3CDTF">2014-06-01T21:01:51Z</dcterms:created>
  <dcterms:modified xsi:type="dcterms:W3CDTF">2017-03-18T18:19:20Z</dcterms:modified>
</cp:coreProperties>
</file>