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87" r:id="rId3"/>
    <p:sldId id="290" r:id="rId4"/>
    <p:sldId id="286" r:id="rId5"/>
    <p:sldId id="288" r:id="rId6"/>
    <p:sldId id="289" r:id="rId7"/>
    <p:sldId id="29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>
        <p:scale>
          <a:sx n="63" d="100"/>
          <a:sy n="63" d="100"/>
        </p:scale>
        <p:origin x="-150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12/03/2017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7128792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 Matemáticas 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 Formulario Derivadas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Mtra. Diana A. Romero Fuentes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Enero – Junio 2017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548680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Cooper Black" panose="0208090404030B020404" pitchFamily="18" charset="0"/>
              </a:rPr>
              <a:t>Formulario  </a:t>
            </a:r>
          </a:p>
          <a:p>
            <a:pPr algn="ctr"/>
            <a:r>
              <a:rPr lang="es-MX" sz="6000" dirty="0" smtClean="0">
                <a:latin typeface="Cooper Black" panose="0208090404030B020404" pitchFamily="18" charset="0"/>
              </a:rPr>
              <a:t>Derivadas</a:t>
            </a:r>
            <a:endParaRPr lang="es-MX" sz="6000" dirty="0">
              <a:latin typeface="Cooper Black" panose="0208090404030B020404" pitchFamily="18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33480" y="3356992"/>
            <a:ext cx="7765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/>
              <a:t>Competencia específica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Comprender el concepto de derivada para aplicarlo como la herramienta que estudia y analiza la variación de una variable con respecto a otra.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048973331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25105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err="1" smtClean="0">
                <a:latin typeface="Cooper Black" panose="0208090404030B020404" pitchFamily="18" charset="0"/>
              </a:rPr>
              <a:t>Abstrac</a:t>
            </a:r>
            <a:endParaRPr lang="es-MX" sz="6000" dirty="0">
              <a:latin typeface="Cooper Black" panose="0208090404030B0204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1340768"/>
            <a:ext cx="38164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The differential calculus investigates the properties of the comparative reasons of change of that are linked by means of equations.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The main target to study differential calculus consists of comprising what sound the change reasons and like writing distinguishing equations.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4932040" y="1340768"/>
            <a:ext cx="3946728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/>
              <a:t>El cálculo diferencial investiga las propiedades de las razones comparativas de cambio de las que están vinculadas por medio de ecuaciones.</a:t>
            </a:r>
          </a:p>
          <a:p>
            <a:pPr algn="just">
              <a:lnSpc>
                <a:spcPct val="150000"/>
              </a:lnSpc>
            </a:pPr>
            <a:r>
              <a:rPr lang="es-MX" sz="2000" dirty="0"/>
              <a:t>El objetivo principal para estudiar el cálculo diferencial consiste en comprender qué sonido las razones del cambio y como escribir ecuaciones distintivas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932040" y="325105"/>
            <a:ext cx="4086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Cooper Black" panose="0208090404030B020404" pitchFamily="18" charset="0"/>
              </a:rPr>
              <a:t>Resumen</a:t>
            </a:r>
            <a:endParaRPr lang="es-MX" sz="60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741523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782296" y="1441337"/>
            <a:ext cx="7502801" cy="854081"/>
            <a:chOff x="782296" y="1441337"/>
            <a:chExt cx="7502801" cy="854081"/>
          </a:xfrm>
        </p:grpSpPr>
        <p:grpSp>
          <p:nvGrpSpPr>
            <p:cNvPr id="13" name="12 Grupo"/>
            <p:cNvGrpSpPr/>
            <p:nvPr/>
          </p:nvGrpSpPr>
          <p:grpSpPr>
            <a:xfrm>
              <a:off x="782296" y="1441337"/>
              <a:ext cx="2107144" cy="854081"/>
              <a:chOff x="683568" y="980728"/>
              <a:chExt cx="2107144" cy="85408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4 Rectángulo"/>
                  <p:cNvSpPr/>
                  <p:nvPr/>
                </p:nvSpPr>
                <p:spPr>
                  <a:xfrm>
                    <a:off x="1116792" y="1040937"/>
                    <a:ext cx="1673920" cy="79387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s-MX" sz="24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sz="2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s-MX" sz="2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𝒅𝒙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s-MX" sz="24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dPr>
                            <m:e>
                              <m:r>
                                <a:rPr lang="es-MX" sz="24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𝑪</m:t>
                              </m:r>
                            </m:e>
                          </m:d>
                          <m:r>
                            <a:rPr lang="es-MX" sz="24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=</m:t>
                          </m:r>
                          <m:r>
                            <a:rPr lang="es-MX" sz="24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𝟎</m:t>
                          </m:r>
                        </m:oMath>
                      </m:oMathPara>
                    </a14:m>
                    <a:endParaRPr lang="es-MX" sz="2400" b="1" dirty="0"/>
                  </a:p>
                </p:txBody>
              </p:sp>
            </mc:Choice>
            <mc:Fallback xmlns="">
              <p:sp>
                <p:nvSpPr>
                  <p:cNvPr id="5" name="4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6792" y="1040937"/>
                    <a:ext cx="1673920" cy="79387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" name="5 CuadroTexto"/>
              <p:cNvSpPr txBox="1"/>
              <p:nvPr/>
            </p:nvSpPr>
            <p:spPr>
              <a:xfrm>
                <a:off x="683568" y="98072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 smtClean="0"/>
                  <a:t>1.-</a:t>
                </a:r>
                <a:endParaRPr lang="es-MX" sz="2000" b="1" dirty="0"/>
              </a:p>
            </p:txBody>
          </p:sp>
        </p:grpSp>
        <p:sp>
          <p:nvSpPr>
            <p:cNvPr id="17" name="16 CuadroTexto"/>
            <p:cNvSpPr txBox="1"/>
            <p:nvPr/>
          </p:nvSpPr>
          <p:spPr>
            <a:xfrm>
              <a:off x="3851920" y="1726869"/>
              <a:ext cx="443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La derivada de una constante es igual a cero.</a:t>
              </a:r>
              <a:endParaRPr lang="es-MX" dirty="0"/>
            </a:p>
          </p:txBody>
        </p:sp>
        <p:sp>
          <p:nvSpPr>
            <p:cNvPr id="20" name="19 Flecha derecha"/>
            <p:cNvSpPr/>
            <p:nvPr/>
          </p:nvSpPr>
          <p:spPr>
            <a:xfrm>
              <a:off x="2915816" y="1726869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512872" y="2803965"/>
            <a:ext cx="7604494" cy="861775"/>
            <a:chOff x="680603" y="1912846"/>
            <a:chExt cx="7604494" cy="861775"/>
          </a:xfrm>
        </p:grpSpPr>
        <p:grpSp>
          <p:nvGrpSpPr>
            <p:cNvPr id="12" name="11 Grupo"/>
            <p:cNvGrpSpPr/>
            <p:nvPr/>
          </p:nvGrpSpPr>
          <p:grpSpPr>
            <a:xfrm>
              <a:off x="680603" y="1912846"/>
              <a:ext cx="2208837" cy="793872"/>
              <a:chOff x="494264" y="2276872"/>
              <a:chExt cx="2208837" cy="79387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6 Rectángulo"/>
                  <p:cNvSpPr/>
                  <p:nvPr/>
                </p:nvSpPr>
                <p:spPr>
                  <a:xfrm>
                    <a:off x="1043608" y="2276872"/>
                    <a:ext cx="1659493" cy="79387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s-MX" sz="24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sz="2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s-MX" sz="2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𝒅𝒙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s-MX" sz="24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dPr>
                            <m:e>
                              <m:r>
                                <a:rPr lang="es-MX" sz="2400" b="1" i="1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𝒙</m:t>
                              </m:r>
                            </m:e>
                          </m:d>
                          <m:r>
                            <a:rPr lang="es-MX" sz="24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=</m:t>
                          </m:r>
                          <m:r>
                            <a:rPr lang="es-MX" sz="2400" b="1" i="1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</m:t>
                          </m:r>
                        </m:oMath>
                      </m:oMathPara>
                    </a14:m>
                    <a:endParaRPr lang="es-MX" sz="2400" b="1" dirty="0"/>
                  </a:p>
                </p:txBody>
              </p:sp>
            </mc:Choice>
            <mc:Fallback xmlns="">
              <p:sp>
                <p:nvSpPr>
                  <p:cNvPr id="7" name="6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3608" y="2276872"/>
                    <a:ext cx="1659493" cy="793872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7 CuadroTexto"/>
              <p:cNvSpPr txBox="1"/>
              <p:nvPr/>
            </p:nvSpPr>
            <p:spPr>
              <a:xfrm>
                <a:off x="494264" y="2276872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/>
                  <a:t>2</a:t>
                </a:r>
                <a:r>
                  <a:rPr lang="es-MX" sz="2000" b="1" dirty="0" smtClean="0"/>
                  <a:t>.-</a:t>
                </a:r>
                <a:endParaRPr lang="es-MX" sz="2000" b="1" dirty="0"/>
              </a:p>
            </p:txBody>
          </p:sp>
        </p:grpSp>
        <p:sp>
          <p:nvSpPr>
            <p:cNvPr id="18" name="17 CuadroTexto"/>
            <p:cNvSpPr txBox="1"/>
            <p:nvPr/>
          </p:nvSpPr>
          <p:spPr>
            <a:xfrm>
              <a:off x="3851920" y="2128290"/>
              <a:ext cx="4433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La derivada de una variable con respeto así misma es igual a 1.</a:t>
              </a:r>
              <a:endParaRPr lang="es-MX" dirty="0"/>
            </a:p>
          </p:txBody>
        </p:sp>
        <p:sp>
          <p:nvSpPr>
            <p:cNvPr id="21" name="20 Flecha derecha"/>
            <p:cNvSpPr/>
            <p:nvPr/>
          </p:nvSpPr>
          <p:spPr>
            <a:xfrm>
              <a:off x="2954984" y="2133227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493480" y="4077072"/>
            <a:ext cx="8287696" cy="1477328"/>
            <a:chOff x="493480" y="3061754"/>
            <a:chExt cx="8287696" cy="1477328"/>
          </a:xfrm>
        </p:grpSpPr>
        <p:grpSp>
          <p:nvGrpSpPr>
            <p:cNvPr id="11" name="10 Grupo"/>
            <p:cNvGrpSpPr/>
            <p:nvPr/>
          </p:nvGrpSpPr>
          <p:grpSpPr>
            <a:xfrm>
              <a:off x="493480" y="3285985"/>
              <a:ext cx="5123334" cy="634565"/>
              <a:chOff x="467544" y="3501008"/>
              <a:chExt cx="5123334" cy="634565"/>
            </a:xfrm>
          </p:grpSpPr>
          <p:sp>
            <p:nvSpPr>
              <p:cNvPr id="9" name="8 CuadroTexto"/>
              <p:cNvSpPr txBox="1"/>
              <p:nvPr/>
            </p:nvSpPr>
            <p:spPr>
              <a:xfrm>
                <a:off x="467544" y="350100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/>
                  <a:t>3</a:t>
                </a:r>
                <a:r>
                  <a:rPr lang="es-MX" sz="2000" b="1" dirty="0" smtClean="0"/>
                  <a:t>.-</a:t>
                </a:r>
                <a:endParaRPr lang="es-MX" sz="2000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9 Rectángulo"/>
                  <p:cNvSpPr/>
                  <p:nvPr/>
                </p:nvSpPr>
                <p:spPr>
                  <a:xfrm>
                    <a:off x="971600" y="3504182"/>
                    <a:ext cx="4619278" cy="63139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MX" sz="24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𝒖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+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𝒗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+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𝒘</m:t>
                            </m:r>
                          </m:e>
                        </m:d>
                        <m:r>
                          <a:rPr lang="es-MX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=</m:t>
                        </m:r>
                      </m:oMath>
                    </a14:m>
                    <a:r>
                      <a:rPr lang="es-MX" sz="2400" b="1" dirty="0" smtClean="0"/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 smtClean="0"/>
                      <a:t> u +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/>
                      <a:t> </a:t>
                    </a:r>
                    <a:r>
                      <a:rPr lang="es-MX" sz="2400" b="1" dirty="0" smtClean="0"/>
                      <a:t>v </a:t>
                    </a:r>
                    <a:r>
                      <a:rPr lang="es-MX" sz="2400" b="1" dirty="0"/>
                      <a:t>+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/>
                      <a:t> w</a:t>
                    </a:r>
                  </a:p>
                </p:txBody>
              </p:sp>
            </mc:Choice>
            <mc:Fallback xmlns="">
              <p:sp>
                <p:nvSpPr>
                  <p:cNvPr id="10" name="9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1600" y="3504182"/>
                    <a:ext cx="4619278" cy="631391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r="-1189" b="-8654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9" name="18 CuadroTexto"/>
            <p:cNvSpPr txBox="1"/>
            <p:nvPr/>
          </p:nvSpPr>
          <p:spPr>
            <a:xfrm>
              <a:off x="6448902" y="3061754"/>
              <a:ext cx="233227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dirty="0" smtClean="0"/>
                <a:t>La derivada de la suma de sus funciones es igual a la suma de las derivadas de las funciones.</a:t>
              </a:r>
              <a:endParaRPr lang="es-MX" dirty="0"/>
            </a:p>
          </p:txBody>
        </p:sp>
        <p:sp>
          <p:nvSpPr>
            <p:cNvPr id="22" name="21 Flecha derecha"/>
            <p:cNvSpPr/>
            <p:nvPr/>
          </p:nvSpPr>
          <p:spPr>
            <a:xfrm>
              <a:off x="5616814" y="3444160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782296" y="188640"/>
            <a:ext cx="7678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oper Black" panose="0208090404030B020404" pitchFamily="18" charset="0"/>
              </a:rPr>
              <a:t>Formulas de derivadas algebraicas</a:t>
            </a:r>
            <a:endParaRPr lang="es-MX" sz="28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49369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497320" y="908720"/>
            <a:ext cx="8435849" cy="1000274"/>
            <a:chOff x="497320" y="908720"/>
            <a:chExt cx="8435849" cy="1000274"/>
          </a:xfrm>
        </p:grpSpPr>
        <p:grpSp>
          <p:nvGrpSpPr>
            <p:cNvPr id="2" name="1 Grupo"/>
            <p:cNvGrpSpPr/>
            <p:nvPr/>
          </p:nvGrpSpPr>
          <p:grpSpPr>
            <a:xfrm>
              <a:off x="497320" y="908720"/>
              <a:ext cx="2672791" cy="634565"/>
              <a:chOff x="467544" y="3501008"/>
              <a:chExt cx="2672791" cy="634565"/>
            </a:xfrm>
          </p:grpSpPr>
          <p:sp>
            <p:nvSpPr>
              <p:cNvPr id="3" name="2 CuadroTexto"/>
              <p:cNvSpPr txBox="1"/>
              <p:nvPr/>
            </p:nvSpPr>
            <p:spPr>
              <a:xfrm>
                <a:off x="467544" y="350100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 smtClean="0"/>
                  <a:t>4.-</a:t>
                </a:r>
                <a:endParaRPr lang="es-MX" sz="2000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3 Rectángulo"/>
                  <p:cNvSpPr/>
                  <p:nvPr/>
                </p:nvSpPr>
                <p:spPr>
                  <a:xfrm>
                    <a:off x="971600" y="3504182"/>
                    <a:ext cx="2168735" cy="63139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MX" sz="24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𝒄𝒖</m:t>
                            </m:r>
                          </m:e>
                        </m:d>
                        <m:r>
                          <a:rPr lang="es-MX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=</m:t>
                        </m:r>
                      </m:oMath>
                    </a14:m>
                    <a:r>
                      <a:rPr lang="es-MX" sz="2400" b="1" dirty="0" smtClean="0"/>
                      <a:t> c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 smtClean="0"/>
                      <a:t> u</a:t>
                    </a:r>
                    <a:endParaRPr lang="es-MX" sz="2400" b="1" dirty="0"/>
                  </a:p>
                </p:txBody>
              </p:sp>
            </mc:Choice>
            <mc:Fallback xmlns="">
              <p:sp>
                <p:nvSpPr>
                  <p:cNvPr id="4" name="3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1600" y="3504182"/>
                    <a:ext cx="2168735" cy="631391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r="-3652" b="-9709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" name="4 Flecha derecha"/>
            <p:cNvSpPr/>
            <p:nvPr/>
          </p:nvSpPr>
          <p:spPr>
            <a:xfrm>
              <a:off x="3459716" y="1108775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4499992" y="985664"/>
              <a:ext cx="443317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dirty="0" smtClean="0"/>
                <a:t>La derivada del producto de una constante por una función es igual a la constante por la derivada de la función.</a:t>
              </a:r>
              <a:endParaRPr lang="es-MX" dirty="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330451" y="2255234"/>
            <a:ext cx="8272401" cy="1754326"/>
            <a:chOff x="497320" y="431667"/>
            <a:chExt cx="827240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497320" y="908720"/>
              <a:ext cx="4088820" cy="634565"/>
              <a:chOff x="467544" y="3501008"/>
              <a:chExt cx="4088820" cy="634565"/>
            </a:xfrm>
          </p:grpSpPr>
          <p:sp>
            <p:nvSpPr>
              <p:cNvPr id="12" name="11 CuadroTexto"/>
              <p:cNvSpPr txBox="1"/>
              <p:nvPr/>
            </p:nvSpPr>
            <p:spPr>
              <a:xfrm>
                <a:off x="467544" y="350100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/>
                  <a:t>5</a:t>
                </a:r>
                <a:r>
                  <a:rPr lang="es-MX" sz="2000" b="1" dirty="0" smtClean="0"/>
                  <a:t>-</a:t>
                </a:r>
                <a:endParaRPr lang="es-MX" sz="2000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12 Rectángulo"/>
                  <p:cNvSpPr/>
                  <p:nvPr/>
                </p:nvSpPr>
                <p:spPr>
                  <a:xfrm>
                    <a:off x="971600" y="3504182"/>
                    <a:ext cx="3584764" cy="63139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MX" sz="24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𝒖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∗</m:t>
                            </m:r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𝒗</m:t>
                            </m:r>
                          </m:e>
                        </m:d>
                        <m:r>
                          <a:rPr lang="es-MX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=</m:t>
                        </m:r>
                      </m:oMath>
                    </a14:m>
                    <a:r>
                      <a:rPr lang="es-MX" sz="2400" b="1" dirty="0" smtClean="0"/>
                      <a:t> u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 smtClean="0"/>
                      <a:t> v + v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 smtClean="0"/>
                      <a:t> u </a:t>
                    </a:r>
                    <a:endParaRPr lang="es-MX" sz="2400" b="1" dirty="0"/>
                  </a:p>
                </p:txBody>
              </p:sp>
            </mc:Choice>
            <mc:Fallback xmlns="">
              <p:sp>
                <p:nvSpPr>
                  <p:cNvPr id="13" name="12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1600" y="3504182"/>
                    <a:ext cx="3584764" cy="631391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r="-1871" b="-9709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" name="9 Flecha derecha"/>
            <p:cNvSpPr/>
            <p:nvPr/>
          </p:nvSpPr>
          <p:spPr>
            <a:xfrm>
              <a:off x="4499992" y="1108775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631917" y="431667"/>
              <a:ext cx="313780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dirty="0" smtClean="0"/>
                <a:t>La derivada del producto de dos funciones es igual a la primera función por la derivada de la segunda función más la segunda función  por la derivada de la primera función.</a:t>
              </a:r>
              <a:endParaRPr lang="es-MX" dirty="0"/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330451" y="4381073"/>
            <a:ext cx="8435848" cy="1200329"/>
            <a:chOff x="497320" y="708665"/>
            <a:chExt cx="8435848" cy="1200329"/>
          </a:xfrm>
        </p:grpSpPr>
        <p:grpSp>
          <p:nvGrpSpPr>
            <p:cNvPr id="15" name="14 Grupo"/>
            <p:cNvGrpSpPr/>
            <p:nvPr/>
          </p:nvGrpSpPr>
          <p:grpSpPr>
            <a:xfrm>
              <a:off x="497320" y="908720"/>
              <a:ext cx="2576611" cy="634565"/>
              <a:chOff x="467544" y="3501008"/>
              <a:chExt cx="2576611" cy="634565"/>
            </a:xfrm>
          </p:grpSpPr>
          <p:sp>
            <p:nvSpPr>
              <p:cNvPr id="18" name="17 CuadroTexto"/>
              <p:cNvSpPr txBox="1"/>
              <p:nvPr/>
            </p:nvSpPr>
            <p:spPr>
              <a:xfrm>
                <a:off x="467544" y="350100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/>
                  <a:t>6</a:t>
                </a:r>
                <a:r>
                  <a:rPr lang="es-MX" sz="2000" b="1" dirty="0" smtClean="0"/>
                  <a:t>.-</a:t>
                </a:r>
                <a:endParaRPr lang="es-MX" sz="2000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18 Rectángulo"/>
                  <p:cNvSpPr/>
                  <p:nvPr/>
                </p:nvSpPr>
                <p:spPr>
                  <a:xfrm>
                    <a:off x="971600" y="3504182"/>
                    <a:ext cx="2072555" cy="63139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s-MX" sz="24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s-MX" sz="2400" b="1" i="1" smtClean="0">
                                <a:effectLst/>
                                <a:latin typeface="Cambria Math"/>
                                <a:ea typeface="Times New Roman"/>
                              </a:rPr>
                              <m:t>𝒙</m:t>
                            </m:r>
                            <m:r>
                              <a:rPr lang="es-MX" sz="2400" b="1" i="1" baseline="30000" smtClean="0">
                                <a:effectLst/>
                                <a:latin typeface="Cambria Math"/>
                                <a:ea typeface="Times New Roman"/>
                              </a:rPr>
                              <m:t>𝒏</m:t>
                            </m:r>
                          </m:e>
                        </m:d>
                        <m:r>
                          <a:rPr lang="es-MX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=</m:t>
                        </m:r>
                      </m:oMath>
                    </a14:m>
                    <a:r>
                      <a:rPr lang="es-MX" sz="2400" b="1" dirty="0" smtClean="0"/>
                      <a:t> n x</a:t>
                    </a:r>
                    <a:r>
                      <a:rPr lang="es-MX" sz="2400" b="1" baseline="30000" dirty="0" smtClean="0"/>
                      <a:t>n-1</a:t>
                    </a:r>
                    <a:endParaRPr lang="es-MX" sz="2400" b="1" baseline="30000" dirty="0"/>
                  </a:p>
                </p:txBody>
              </p:sp>
            </mc:Choice>
            <mc:Fallback xmlns="">
              <p:sp>
                <p:nvSpPr>
                  <p:cNvPr id="19" name="18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1600" y="3504182"/>
                    <a:ext cx="2072555" cy="631391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r="-588" b="-8654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6" name="15 Flecha derecha"/>
            <p:cNvSpPr/>
            <p:nvPr/>
          </p:nvSpPr>
          <p:spPr>
            <a:xfrm>
              <a:off x="3459716" y="1108775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499991" y="708665"/>
              <a:ext cx="44331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dirty="0" smtClean="0"/>
                <a:t>La derivada a una variable elevada a un exponente es igual al exponente por la variable elevada al mismo exponente menos uno. </a:t>
              </a:r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1248887883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611560" y="248702"/>
            <a:ext cx="8177593" cy="1477328"/>
            <a:chOff x="782296" y="1102783"/>
            <a:chExt cx="8177593" cy="1477328"/>
          </a:xfrm>
        </p:grpSpPr>
        <p:grpSp>
          <p:nvGrpSpPr>
            <p:cNvPr id="3" name="2 Grupo"/>
            <p:cNvGrpSpPr/>
            <p:nvPr/>
          </p:nvGrpSpPr>
          <p:grpSpPr>
            <a:xfrm>
              <a:off x="782296" y="1441337"/>
              <a:ext cx="3031436" cy="691600"/>
              <a:chOff x="683568" y="980728"/>
              <a:chExt cx="3031436" cy="6916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5 Rectángulo"/>
                  <p:cNvSpPr/>
                  <p:nvPr/>
                </p:nvSpPr>
                <p:spPr>
                  <a:xfrm>
                    <a:off x="1116792" y="1040937"/>
                    <a:ext cx="2598212" cy="63139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s-MX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  <m:r>
                          <a:rPr lang="es-MX" sz="2400" b="1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𝒖</m:t>
                        </m:r>
                        <m:r>
                          <a:rPr lang="es-MX" sz="2400" b="1" i="1" baseline="30000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𝒏</m:t>
                        </m:r>
                        <m:r>
                          <a:rPr lang="es-MX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=</m:t>
                        </m:r>
                        <m:r>
                          <a:rPr lang="es-MX" sz="24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𝒏𝒖</m:t>
                        </m:r>
                        <m:r>
                          <a:rPr lang="es-MX" sz="24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es-MX" sz="2400" b="1" i="1" baseline="30000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  <m:r>
                          <a:rPr lang="es-MX" sz="2400" b="1" i="1" baseline="30000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_</m:t>
                        </m:r>
                        <m:r>
                          <a:rPr lang="es-MX" sz="2400" b="1" i="1" baseline="30000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  <m:f>
                          <m:fPr>
                            <m:ctrlPr>
                              <a:rPr lang="es-MX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</m:t>
                            </m:r>
                          </m:num>
                          <m:den>
                            <m:r>
                              <a:rPr lang="es-MX" sz="2400" b="1" i="1">
                                <a:latin typeface="Cambria Math"/>
                                <a:ea typeface="Calibri"/>
                                <a:cs typeface="Times New Roman"/>
                              </a:rPr>
                              <m:t>𝒅𝒙</m:t>
                            </m:r>
                          </m:den>
                        </m:f>
                      </m:oMath>
                    </a14:m>
                    <a:r>
                      <a:rPr lang="es-MX" sz="2400" b="1" dirty="0" smtClean="0"/>
                      <a:t> u</a:t>
                    </a:r>
                    <a:endParaRPr lang="es-MX" sz="2400" b="1" dirty="0"/>
                  </a:p>
                </p:txBody>
              </p:sp>
            </mc:Choice>
            <mc:Fallback xmlns="">
              <p:sp>
                <p:nvSpPr>
                  <p:cNvPr id="6" name="5 Rectángulo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6792" y="1040937"/>
                    <a:ext cx="2598212" cy="631391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r="-2576" b="-8654"/>
                    </a:stretch>
                  </a:blipFill>
                </p:spPr>
                <p:txBody>
                  <a:bodyPr/>
                  <a:lstStyle/>
                  <a:p>
                    <a:r>
                      <a:rPr lang="es-MX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" name="6 CuadroTexto"/>
              <p:cNvSpPr txBox="1"/>
              <p:nvPr/>
            </p:nvSpPr>
            <p:spPr>
              <a:xfrm>
                <a:off x="683568" y="98072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000" b="1" dirty="0"/>
                  <a:t>7</a:t>
                </a:r>
                <a:r>
                  <a:rPr lang="es-MX" sz="2000" b="1" dirty="0" smtClean="0"/>
                  <a:t>.-</a:t>
                </a:r>
                <a:endParaRPr lang="es-MX" sz="2000" b="1" dirty="0"/>
              </a:p>
            </p:txBody>
          </p:sp>
        </p:grpSp>
        <p:sp>
          <p:nvSpPr>
            <p:cNvPr id="4" name="3 CuadroTexto"/>
            <p:cNvSpPr txBox="1"/>
            <p:nvPr/>
          </p:nvSpPr>
          <p:spPr>
            <a:xfrm>
              <a:off x="5102776" y="1102783"/>
              <a:ext cx="385711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dirty="0" smtClean="0"/>
                <a:t>La derivada de una función elevada a un exponente es igual al exponente por la función elevada al mismo exponente menos uno por la derivada  de la función.</a:t>
              </a:r>
              <a:endParaRPr lang="es-MX" dirty="0"/>
            </a:p>
          </p:txBody>
        </p:sp>
        <p:sp>
          <p:nvSpPr>
            <p:cNvPr id="5" name="4 Flecha derecha"/>
            <p:cNvSpPr/>
            <p:nvPr/>
          </p:nvSpPr>
          <p:spPr>
            <a:xfrm>
              <a:off x="3823056" y="1615020"/>
              <a:ext cx="792088" cy="369332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02080" y="26283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8</a:t>
            </a:r>
            <a:r>
              <a:rPr lang="es-MX" sz="2000" b="1" dirty="0" smtClean="0"/>
              <a:t>.-</a:t>
            </a:r>
            <a:endParaRPr lang="es-MX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280545" y="2198022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La derivada del cociente de dos funciones es igual al denominador  por la derivada del numerador menos el numerador pro la derivada del denominador  todo dividendo por el denominador al cuadrado.</a:t>
            </a:r>
            <a:endParaRPr lang="es-MX" dirty="0"/>
          </a:p>
        </p:txBody>
      </p:sp>
      <p:sp>
        <p:nvSpPr>
          <p:cNvPr id="11" name="10 Flecha derecha"/>
          <p:cNvSpPr/>
          <p:nvPr/>
        </p:nvSpPr>
        <p:spPr>
          <a:xfrm>
            <a:off x="4199047" y="2844353"/>
            <a:ext cx="792088" cy="3693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"/>
              <p:cNvSpPr/>
              <p:nvPr/>
            </p:nvSpPr>
            <p:spPr>
              <a:xfrm>
                <a:off x="1149494" y="2628300"/>
                <a:ext cx="3049553" cy="801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1" i="1">
                              <a:latin typeface="Cambria Math"/>
                            </a:rPr>
                            <m:t>𝒅</m:t>
                          </m:r>
                        </m:num>
                        <m:den>
                          <m:r>
                            <a:rPr lang="es-MX" b="1" i="1">
                              <a:latin typeface="Cambria Math"/>
                            </a:rPr>
                            <m:t>𝒅𝒙</m:t>
                          </m:r>
                        </m:den>
                      </m:f>
                      <m:d>
                        <m:dPr>
                          <m:ctrlPr>
                            <a:rPr lang="es-MX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b="1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s-MX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b="1" i="1">
                                  <a:latin typeface="Cambria Math"/>
                                </a:rPr>
                                <m:t>𝒖</m:t>
                              </m:r>
                            </m:num>
                            <m:den>
                              <m:r>
                                <a:rPr lang="es-MX" b="1" i="1">
                                  <a:latin typeface="Cambria Math"/>
                                </a:rPr>
                                <m:t>𝒗</m:t>
                              </m:r>
                            </m:den>
                          </m:f>
                        </m:e>
                      </m:d>
                      <m:r>
                        <a:rPr lang="es-MX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1" i="1">
                              <a:latin typeface="Cambria Math"/>
                            </a:rPr>
                            <m:t>𝒗</m:t>
                          </m:r>
                          <m:r>
                            <a:rPr lang="es-MX" b="1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s-MX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b="1" i="1">
                                  <a:latin typeface="Cambria Math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s-MX" b="1" i="1">
                                  <a:latin typeface="Cambria Math"/>
                                </a:rPr>
                                <m:t>𝒅𝒙</m:t>
                              </m:r>
                              <m:r>
                                <a:rPr lang="es-MX" b="1" i="1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es-MX" b="1" i="1">
                              <a:latin typeface="Cambria Math"/>
                            </a:rPr>
                            <m:t>𝒖</m:t>
                          </m:r>
                          <m:r>
                            <a:rPr lang="es-MX" b="1" i="1">
                              <a:latin typeface="Cambria Math"/>
                            </a:rPr>
                            <m:t>∗</m:t>
                          </m:r>
                          <m:r>
                            <a:rPr lang="es-MX" b="1" i="1">
                              <a:latin typeface="Cambria Math"/>
                            </a:rPr>
                            <m:t>𝒖</m:t>
                          </m:r>
                          <m:r>
                            <a:rPr lang="es-MX" b="1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s-MX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b="1" i="1">
                                  <a:latin typeface="Cambria Math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s-MX" b="1" i="1">
                                  <a:latin typeface="Cambria Math"/>
                                </a:rPr>
                                <m:t>𝒅𝒙</m:t>
                              </m:r>
                              <m:r>
                                <a:rPr lang="es-MX" b="1" i="1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es-MX" b="1" i="1">
                              <a:latin typeface="Cambria Math"/>
                            </a:rPr>
                            <m:t>𝒗</m:t>
                          </m:r>
                          <m:r>
                            <a:rPr lang="es-MX" b="1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s-MX" b="1" i="1">
                              <a:latin typeface="Cambria Math"/>
                            </a:rPr>
                            <m:t>𝐕</m:t>
                          </m:r>
                          <m:r>
                            <a:rPr lang="es-MX" b="1" i="1" baseline="30000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494" y="2628300"/>
                <a:ext cx="3049553" cy="80143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Rectángulo"/>
              <p:cNvSpPr/>
              <p:nvPr/>
            </p:nvSpPr>
            <p:spPr>
              <a:xfrm>
                <a:off x="1115616" y="4365104"/>
                <a:ext cx="2000804" cy="1124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b="1" i="1"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s-MX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𝒅</m:t>
                          </m:r>
                        </m:num>
                        <m:den>
                          <m:r>
                            <a:rPr lang="es-MX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𝒅𝒙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MX" sz="20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s-MX" sz="20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𝒖</m:t>
                          </m:r>
                        </m:e>
                      </m:rad>
                      <m:r>
                        <a:rPr lang="es-MX" sz="20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s-MX" sz="20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MX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s-MX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s-MX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𝒅𝒙</m:t>
                              </m:r>
                            </m:den>
                          </m:f>
                          <m:r>
                            <a:rPr lang="es-MX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 (</m:t>
                          </m:r>
                          <m:r>
                            <a:rPr lang="es-MX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𝒖</m:t>
                          </m:r>
                          <m:r>
                            <a:rPr lang="es-MX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)</m:t>
                          </m:r>
                        </m:num>
                        <m:den>
                          <m:r>
                            <a:rPr lang="es-MX" sz="20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s-MX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𝒖</m:t>
                              </m:r>
                            </m:e>
                          </m:rad>
                        </m:den>
                      </m:f>
                      <m:r>
                        <a:rPr lang="es-MX" sz="20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s-MX" b="1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365104"/>
                <a:ext cx="2000804" cy="11240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CuadroTexto"/>
          <p:cNvSpPr txBox="1"/>
          <p:nvPr/>
        </p:nvSpPr>
        <p:spPr>
          <a:xfrm>
            <a:off x="572334" y="436510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9.-</a:t>
            </a:r>
            <a:endParaRPr lang="es-MX" sz="2000" b="1" dirty="0"/>
          </a:p>
        </p:txBody>
      </p:sp>
      <p:sp>
        <p:nvSpPr>
          <p:cNvPr id="17" name="16 Flecha derecha"/>
          <p:cNvSpPr/>
          <p:nvPr/>
        </p:nvSpPr>
        <p:spPr>
          <a:xfrm>
            <a:off x="3139511" y="4778498"/>
            <a:ext cx="792088" cy="3693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4214247" y="4565159"/>
            <a:ext cx="4574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La derivada de un radical es igual a la derivada del radical entre dos veces el mismo radical.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9644626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552" y="2228673"/>
            <a:ext cx="8064896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Carvajal, J. A. (2012).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IV.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Trucios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S. F., &amp; Velázquez, I. R. (2013).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Cálculo Diferencial.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Zill</a:t>
            </a:r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, D. G., &amp; Wright, W. S. (2011).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Matemáticas 1 Cálculo diferencial.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México D.F: Mc Graw Hill.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33265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Arial Black" panose="020B0A04020102020204" pitchFamily="34" charset="0"/>
              </a:rPr>
              <a:t>Bibliografía</a:t>
            </a:r>
            <a:endParaRPr lang="es-MX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34735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1106</TotalTime>
  <Words>587</Words>
  <Application>Microsoft Office PowerPoint</Application>
  <PresentationFormat>Presentación en pantalla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PLANTILLA-BACHILLERATO aceptada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Diana</cp:lastModifiedBy>
  <cp:revision>105</cp:revision>
  <dcterms:created xsi:type="dcterms:W3CDTF">2014-06-01T21:01:51Z</dcterms:created>
  <dcterms:modified xsi:type="dcterms:W3CDTF">2017-03-13T01:01:27Z</dcterms:modified>
</cp:coreProperties>
</file>