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5" r:id="rId2"/>
    <p:sldId id="286" r:id="rId3"/>
    <p:sldId id="292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>
        <p:scale>
          <a:sx n="60" d="100"/>
          <a:sy n="60" d="100"/>
        </p:scale>
        <p:origin x="-1560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83568" y="1268760"/>
            <a:ext cx="7128792" cy="2187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ÁREA ACADÉMICA: Matemáticas </a:t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TEMA: Limites</a:t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PROFESOR: Mtra. Diana A. </a:t>
            </a:r>
            <a:r>
              <a:rPr lang="es-MX" sz="2400" dirty="0" smtClean="0">
                <a:solidFill>
                  <a:schemeClr val="bg1"/>
                </a:solidFill>
                <a:latin typeface="Bell MT" panose="02020503060305020303" pitchFamily="18" charset="0"/>
                <a:ea typeface="+mj-ea"/>
                <a:cs typeface="+mj-cs"/>
              </a:rPr>
              <a:t>Romero Fuentes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/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PERIODO: Enero</a:t>
            </a:r>
            <a:r>
              <a:rPr kumimoji="0" lang="es-MX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– Junio 2017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793926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latin typeface="Arial Black" panose="020B0A04020102020204" pitchFamily="34" charset="0"/>
              </a:rPr>
              <a:t>Límites</a:t>
            </a:r>
            <a:endParaRPr lang="es-MX" sz="8000" dirty="0">
              <a:latin typeface="Arial Black" panose="020B0A040201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19222" y="2366132"/>
            <a:ext cx="8352928" cy="217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b="1" dirty="0" smtClean="0"/>
              <a:t>Competencia específica</a:t>
            </a:r>
          </a:p>
          <a:p>
            <a:pPr algn="just">
              <a:lnSpc>
                <a:spcPct val="150000"/>
              </a:lnSpc>
            </a:pPr>
            <a:endParaRPr lang="es-MX" dirty="0" smtClean="0"/>
          </a:p>
          <a:p>
            <a:pPr algn="just">
              <a:lnSpc>
                <a:spcPct val="150000"/>
              </a:lnSpc>
            </a:pPr>
            <a:r>
              <a:rPr lang="es-MX" dirty="0" smtClean="0"/>
              <a:t>Comprender el concepto de límite de funciones y aplicarlo para determinar de manera analítica la continuidad de una función en un punto  o en un intervalo,  y mostrar gráficamente los diferentes tipos de discontinuidad.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5381300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6211" y="384720"/>
            <a:ext cx="4415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err="1">
                <a:latin typeface="Arial Black" panose="020B0A04020102020204" pitchFamily="34" charset="0"/>
              </a:rPr>
              <a:t>Abstrac</a:t>
            </a:r>
            <a:endParaRPr lang="es-MX" sz="4400" dirty="0">
              <a:latin typeface="Arial Black" panose="020B0A040201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1268760"/>
            <a:ext cx="38164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topics more important </a:t>
            </a:r>
            <a:r>
              <a:rPr lang="en-US" sz="2400" dirty="0" smtClean="0"/>
              <a:t> </a:t>
            </a:r>
            <a:r>
              <a:rPr lang="en-US" sz="2400" dirty="0"/>
              <a:t>of the calculation are extreme, a derivative and integral, each of these concepts is related to the functions, reason by which we start with a review on the limit concept.</a:t>
            </a:r>
            <a:endParaRPr lang="es-MX" sz="2400" dirty="0"/>
          </a:p>
        </p:txBody>
      </p:sp>
      <p:sp>
        <p:nvSpPr>
          <p:cNvPr id="5" name="4 Rectángulo"/>
          <p:cNvSpPr/>
          <p:nvPr/>
        </p:nvSpPr>
        <p:spPr>
          <a:xfrm>
            <a:off x="4788024" y="1268760"/>
            <a:ext cx="3816424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/>
              <a:t>Los temas más importantes </a:t>
            </a:r>
            <a:r>
              <a:rPr lang="es-ES" sz="2400" dirty="0" smtClean="0"/>
              <a:t> </a:t>
            </a:r>
            <a:r>
              <a:rPr lang="es-ES" sz="2400" dirty="0"/>
              <a:t>del cálculo son </a:t>
            </a:r>
            <a:r>
              <a:rPr lang="es-ES" sz="2400" dirty="0" smtClean="0"/>
              <a:t>, </a:t>
            </a:r>
            <a:r>
              <a:rPr lang="es-ES" sz="2400" dirty="0"/>
              <a:t>un </a:t>
            </a:r>
            <a:r>
              <a:rPr lang="es-ES" sz="2400" dirty="0" smtClean="0"/>
              <a:t>derivadas </a:t>
            </a:r>
            <a:r>
              <a:rPr lang="es-ES" sz="2400" dirty="0"/>
              <a:t>e </a:t>
            </a:r>
            <a:r>
              <a:rPr lang="es-ES" sz="2400" dirty="0" smtClean="0"/>
              <a:t>integrales, </a:t>
            </a:r>
            <a:r>
              <a:rPr lang="es-ES" sz="2400" dirty="0"/>
              <a:t>cada uno de estos conceptos está relacionado con las funciones, motivo por el cual se empieza con una revisión sobre el concepto de límite.</a:t>
            </a:r>
            <a:endParaRPr lang="es-MX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511284" y="497342"/>
            <a:ext cx="4415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latin typeface="Arial Black" panose="020B0A04020102020204" pitchFamily="34" charset="0"/>
              </a:rPr>
              <a:t>Resumen</a:t>
            </a:r>
            <a:endParaRPr lang="es-MX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208625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340768"/>
            <a:ext cx="8424936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/>
              <a:t>El cálculo diferencial y el cálculo integral, se basa en el concepto del límite .</a:t>
            </a:r>
          </a:p>
          <a:p>
            <a:pPr algn="just">
              <a:lnSpc>
                <a:spcPct val="150000"/>
              </a:lnSpc>
            </a:pPr>
            <a:endParaRPr lang="es-MX" dirty="0"/>
          </a:p>
          <a:p>
            <a:pPr algn="just">
              <a:lnSpc>
                <a:spcPct val="150000"/>
              </a:lnSpc>
            </a:pPr>
            <a:r>
              <a:rPr lang="es-MX" dirty="0"/>
              <a:t>Cuando una variable x se aproxima cada vez  más a una constante a, de tal manera que la diferencia x – a, en valor absoluto, puede ser tan pequeña como se quiera, se dice que la constante a es el límite  de la variable  x.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-13320" y="369529"/>
            <a:ext cx="9157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Cooper Black" panose="0208090404030B020404" pitchFamily="18" charset="0"/>
              </a:rPr>
              <a:t>Definición de Límite</a:t>
            </a:r>
            <a:endParaRPr lang="es-MX" sz="3600" dirty="0">
              <a:latin typeface="Cooper Black" panose="0208090404030B020404" pitchFamily="18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763688" y="4047774"/>
            <a:ext cx="1296144" cy="461665"/>
            <a:chOff x="3491880" y="3923764"/>
            <a:chExt cx="1296144" cy="461665"/>
          </a:xfrm>
        </p:grpSpPr>
        <p:sp>
          <p:nvSpPr>
            <p:cNvPr id="4" name="3 CuadroTexto"/>
            <p:cNvSpPr txBox="1"/>
            <p:nvPr/>
          </p:nvSpPr>
          <p:spPr>
            <a:xfrm>
              <a:off x="3491880" y="3923764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 smtClean="0"/>
                <a:t>X	</a:t>
              </a:r>
              <a:r>
                <a:rPr lang="es-MX" sz="2400" dirty="0" smtClean="0"/>
                <a:t>a</a:t>
              </a:r>
              <a:r>
                <a:rPr lang="es-MX" sz="2000" dirty="0" smtClean="0"/>
                <a:t> </a:t>
              </a:r>
              <a:endParaRPr lang="es-MX" sz="2000" dirty="0"/>
            </a:p>
          </p:txBody>
        </p:sp>
        <p:cxnSp>
          <p:nvCxnSpPr>
            <p:cNvPr id="6" name="5 Conector recto de flecha"/>
            <p:cNvCxnSpPr/>
            <p:nvPr/>
          </p:nvCxnSpPr>
          <p:spPr>
            <a:xfrm>
              <a:off x="3851920" y="4160935"/>
              <a:ext cx="5760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5023500" y="3952106"/>
                <a:ext cx="1747273" cy="652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2800" i="1">
                                  <a:latin typeface="Cambria Math"/>
                                </a:rPr>
                                <m:t> →</m:t>
                              </m:r>
                              <m:r>
                                <a:rPr lang="es-MX" sz="2800" i="1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s-MX" sz="2800" i="1">
                              <a:latin typeface="Cambria Math"/>
                            </a:rPr>
                            <m:t>𝑥</m:t>
                          </m:r>
                          <m:r>
                            <a:rPr lang="es-MX" sz="2800" i="1">
                              <a:latin typeface="Cambria Math"/>
                            </a:rPr>
                            <m:t>=</m:t>
                          </m:r>
                          <m:r>
                            <a:rPr lang="es-MX" sz="2800" i="1">
                              <a:latin typeface="Cambria Math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s-MX" sz="2800" dirty="0"/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500" y="3952106"/>
                <a:ext cx="1747273" cy="652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3059832" y="409393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O también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6970959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3320" y="30618"/>
            <a:ext cx="9157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Cooper Black" panose="0208090404030B020404" pitchFamily="18" charset="0"/>
              </a:rPr>
              <a:t>Proposiciones para el cálculo de límites (teoremas)</a:t>
            </a:r>
            <a:endParaRPr lang="es-MX" sz="3600" dirty="0">
              <a:latin typeface="Cooper Black" panose="0208090404030B020404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88843" y="1909941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A</a:t>
            </a:r>
            <a:r>
              <a:rPr lang="es-MX" b="1" dirty="0" smtClean="0"/>
              <a:t>) El </a:t>
            </a:r>
            <a:r>
              <a:rPr lang="es-MX" b="1" i="1" dirty="0" smtClean="0"/>
              <a:t>límite de una constante </a:t>
            </a:r>
            <a:r>
              <a:rPr lang="es-MX" b="1" dirty="0" smtClean="0"/>
              <a:t>c, cuando x tiende al valora a  es la constante.</a:t>
            </a:r>
          </a:p>
          <a:p>
            <a:pPr marL="342900" indent="-342900">
              <a:buFont typeface="+mj-lt"/>
              <a:buAutoNum type="alphaLcParenR"/>
            </a:pPr>
            <a:endParaRPr lang="es-MX" dirty="0"/>
          </a:p>
          <a:p>
            <a:r>
              <a:rPr lang="es-MX" dirty="0" smtClean="0"/>
              <a:t>Obtener el límite de 7 cuando x tiende a 2 . Esto se expresa así: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"/>
              <p:cNvSpPr/>
              <p:nvPr/>
            </p:nvSpPr>
            <p:spPr>
              <a:xfrm>
                <a:off x="6804248" y="2460605"/>
                <a:ext cx="639406" cy="372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1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14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14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1400" i="1">
                                  <a:latin typeface="Cambria Math"/>
                                </a:rPr>
                                <m:t> →2</m:t>
                              </m:r>
                            </m:lim>
                          </m:limLow>
                        </m:fName>
                        <m:e>
                          <m:r>
                            <a:rPr lang="es-MX" sz="1400" b="0" i="1" smtClean="0">
                              <a:latin typeface="Cambria Math"/>
                            </a:rPr>
                            <m:t>7</m:t>
                          </m:r>
                        </m:e>
                      </m:func>
                    </m:oMath>
                  </m:oMathPara>
                </a14:m>
                <a:endParaRPr lang="es-MX" sz="1400" dirty="0"/>
              </a:p>
            </p:txBody>
          </p:sp>
        </mc:Choice>
        <mc:Fallback xmlns=""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460605"/>
                <a:ext cx="639406" cy="3726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Rectángulo"/>
              <p:cNvSpPr/>
              <p:nvPr/>
            </p:nvSpPr>
            <p:spPr>
              <a:xfrm>
                <a:off x="3799233" y="2902785"/>
                <a:ext cx="1532214" cy="572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2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24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24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2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2400" i="1">
                                  <a:latin typeface="Cambria Math"/>
                                </a:rPr>
                                <m:t> →2</m:t>
                              </m:r>
                            </m:lim>
                          </m:limLow>
                        </m:fName>
                        <m:e>
                          <m:r>
                            <a:rPr lang="es-MX" sz="2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s-MX" sz="2400" i="1">
                              <a:latin typeface="Cambria Math"/>
                            </a:rPr>
                            <m:t>=</m:t>
                          </m:r>
                          <m:r>
                            <a:rPr lang="es-MX" sz="2400" b="0" i="1" smtClean="0">
                              <a:latin typeface="Cambria Math"/>
                            </a:rPr>
                            <m:t>7</m:t>
                          </m:r>
                        </m:e>
                      </m:func>
                    </m:oMath>
                  </m:oMathPara>
                </a14:m>
                <a:endParaRPr lang="es-MX" sz="2400" dirty="0"/>
              </a:p>
            </p:txBody>
          </p:sp>
        </mc:Choice>
        <mc:Fallback xmlns=""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233" y="2902785"/>
                <a:ext cx="1532214" cy="572849"/>
              </a:xfrm>
              <a:prstGeom prst="rect">
                <a:avLst/>
              </a:prstGeom>
              <a:blipFill rotWithShape="1">
                <a:blip r:embed="rId3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716046" y="3844205"/>
            <a:ext cx="6933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B) El límite de x cuando x tiende al valor a es a.</a:t>
            </a:r>
          </a:p>
          <a:p>
            <a:endParaRPr lang="es-MX" dirty="0"/>
          </a:p>
          <a:p>
            <a:r>
              <a:rPr lang="es-MX" dirty="0" smtClean="0"/>
              <a:t>Obtener el límite de x  cuando x tiende a 3. Esto se expresa así: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6696005" y="4394804"/>
                <a:ext cx="641650" cy="372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1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14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14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1400" i="1">
                                  <a:latin typeface="Cambria Math"/>
                                </a:rPr>
                                <m:t> →3</m:t>
                              </m:r>
                            </m:lim>
                          </m:limLow>
                        </m:fName>
                        <m:e>
                          <m:r>
                            <a:rPr lang="es-MX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s-MX" sz="1400" dirty="0"/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005" y="4394804"/>
                <a:ext cx="641650" cy="3727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3799233" y="4944255"/>
                <a:ext cx="1535099" cy="572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2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24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24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2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2400" i="1">
                                  <a:latin typeface="Cambria Math"/>
                                </a:rPr>
                                <m:t> →3</m:t>
                              </m:r>
                            </m:lim>
                          </m:limLow>
                        </m:fName>
                        <m:e>
                          <m:r>
                            <a:rPr lang="es-MX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s-MX" sz="2400" i="1">
                              <a:latin typeface="Cambria Math"/>
                            </a:rPr>
                            <m:t>=</m:t>
                          </m:r>
                          <m:r>
                            <a:rPr lang="es-MX" sz="2400" b="0" i="1" smtClean="0">
                              <a:latin typeface="Cambria Math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s-MX" sz="2400" dirty="0"/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233" y="4944255"/>
                <a:ext cx="1535099" cy="572977"/>
              </a:xfrm>
              <a:prstGeom prst="rect">
                <a:avLst/>
              </a:prstGeom>
              <a:blipFill rotWithShape="1">
                <a:blip r:embed="rId5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627226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83403"/>
            <a:ext cx="7598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C) </a:t>
            </a:r>
            <a:r>
              <a:rPr lang="es-MX" b="1" i="1" dirty="0" smtClean="0"/>
              <a:t>El límite de la suma de un número finito de funciones </a:t>
            </a:r>
            <a:r>
              <a:rPr lang="es-MX" b="1" dirty="0" smtClean="0"/>
              <a:t>cuando x tiende al valor a es igual a la suma de sus límites.</a:t>
            </a:r>
          </a:p>
          <a:p>
            <a:endParaRPr lang="es-MX" b="1" dirty="0"/>
          </a:p>
          <a:p>
            <a:r>
              <a:rPr lang="es-MX" dirty="0" smtClean="0"/>
              <a:t>Calcula el límite de x + 2 cuando x tiende a 4. Esto se expresa así: 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7117417" y="1057252"/>
                <a:ext cx="1072986" cy="372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1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14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14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1400" i="1">
                                  <a:latin typeface="Cambria Math"/>
                                </a:rPr>
                                <m:t> →4</m:t>
                              </m:r>
                            </m:lim>
                          </m:limLow>
                        </m:fName>
                        <m:e>
                          <m:r>
                            <a:rPr lang="es-MX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s-MX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s-MX" sz="1400" b="0" i="1" smtClean="0">
                              <a:latin typeface="Cambria Math"/>
                            </a:rPr>
                            <m:t>+2)</m:t>
                          </m:r>
                        </m:e>
                      </m:func>
                    </m:oMath>
                  </m:oMathPara>
                </a14:m>
                <a:endParaRPr lang="es-MX" sz="1400" dirty="0"/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417" y="1057252"/>
                <a:ext cx="1072986" cy="3727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"/>
              <p:cNvSpPr/>
              <p:nvPr/>
            </p:nvSpPr>
            <p:spPr>
              <a:xfrm>
                <a:off x="1043608" y="1681898"/>
                <a:ext cx="6624736" cy="573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MX" sz="240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MX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 →4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s-MX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MX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b="0" i="1" smtClean="0">
                                <a:latin typeface="Cambria Math"/>
                              </a:rPr>
                              <m:t>+2</m:t>
                            </m:r>
                          </m:e>
                        </m:d>
                        <m:r>
                          <a:rPr lang="es-MX" sz="2400" i="1">
                            <a:latin typeface="Cambria Math"/>
                          </a:rPr>
                          <m:t>=</m:t>
                        </m:r>
                      </m:e>
                    </m:func>
                  </m:oMath>
                </a14:m>
                <a:r>
                  <a:rPr lang="es-MX" sz="2400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MX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MX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 →4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+2</m:t>
                            </m:r>
                          </m:e>
                        </m:d>
                        <m:r>
                          <a:rPr lang="es-MX" sz="2400" b="0" i="1" smtClean="0">
                            <a:latin typeface="Cambria Math"/>
                          </a:rPr>
                          <m:t>+</m:t>
                        </m:r>
                      </m:e>
                    </m:func>
                    <m:r>
                      <a:rPr lang="es-MX" sz="2400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es-MX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MX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 →4</m:t>
                            </m:r>
                          </m:lim>
                        </m:limLow>
                      </m:fName>
                      <m:e>
                        <m:r>
                          <a:rPr lang="es-MX" sz="2400" b="0" i="1" smtClean="0">
                            <a:latin typeface="Cambria Math"/>
                          </a:rPr>
                          <m:t>2</m:t>
                        </m:r>
                      </m:e>
                    </m:func>
                  </m:oMath>
                </a14:m>
                <a:r>
                  <a:rPr lang="es-MX" sz="2400" dirty="0" smtClean="0"/>
                  <a:t> = 4 + 2 = 6</a:t>
                </a:r>
                <a:endParaRPr lang="es-MX" sz="2400" dirty="0"/>
              </a:p>
            </p:txBody>
          </p:sp>
        </mc:Choice>
        <mc:Fallback xmlns=""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681898"/>
                <a:ext cx="6624736" cy="573106"/>
              </a:xfrm>
              <a:prstGeom prst="rect">
                <a:avLst/>
              </a:prstGeom>
              <a:blipFill rotWithShape="1">
                <a:blip r:embed="rId3"/>
                <a:stretch>
                  <a:fillRect t="-7447" b="-531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885478" y="3133312"/>
            <a:ext cx="7598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D) El límite del producto de un número finito de funciones cuando x tiende al valor a es igual al producto de sus límites.</a:t>
            </a:r>
          </a:p>
          <a:p>
            <a:endParaRPr lang="es-MX" b="1" dirty="0"/>
          </a:p>
          <a:p>
            <a:r>
              <a:rPr lang="es-MX" dirty="0" smtClean="0"/>
              <a:t>Determina el límite de 4x</a:t>
            </a:r>
            <a:r>
              <a:rPr lang="es-MX" baseline="30000" dirty="0" smtClean="0"/>
              <a:t>2</a:t>
            </a:r>
            <a:r>
              <a:rPr lang="es-MX" dirty="0" smtClean="0"/>
              <a:t> cuando x tiende a 5. Esto se expresa así: 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Rectángulo"/>
              <p:cNvSpPr/>
              <p:nvPr/>
            </p:nvSpPr>
            <p:spPr>
              <a:xfrm>
                <a:off x="7177658" y="3960654"/>
                <a:ext cx="952504" cy="3729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1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14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14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1400" i="1">
                                  <a:latin typeface="Cambria Math"/>
                                </a:rPr>
                                <m:t> →5</m:t>
                              </m:r>
                            </m:lim>
                          </m:limLow>
                        </m:fName>
                        <m:e>
                          <m:r>
                            <a:rPr lang="es-MX" sz="1400" b="0" i="1" smtClean="0">
                              <a:latin typeface="Cambria Math"/>
                            </a:rPr>
                            <m:t>(4</m:t>
                          </m:r>
                          <m:r>
                            <a:rPr lang="es-MX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s-MX" sz="1400" b="0" i="1" baseline="30000" smtClean="0">
                              <a:latin typeface="Cambria Math"/>
                            </a:rPr>
                            <m:t>2</m:t>
                          </m:r>
                          <m:r>
                            <a:rPr lang="es-MX" sz="14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MX" sz="1400" dirty="0"/>
              </a:p>
            </p:txBody>
          </p:sp>
        </mc:Choice>
        <mc:Fallback xmlns="">
          <p:sp>
            <p:nvSpPr>
              <p:cNvPr id="6" name="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658" y="3960654"/>
                <a:ext cx="952504" cy="3729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902502" y="4869938"/>
                <a:ext cx="7632458" cy="57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MX" sz="240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MX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 →5</m:t>
                            </m:r>
                          </m:lim>
                        </m:limLow>
                      </m:fName>
                      <m:e>
                        <m:r>
                          <a:rPr lang="es-MX" sz="2400" b="0" i="1" smtClean="0">
                            <a:latin typeface="Cambria Math"/>
                          </a:rPr>
                          <m:t>4</m:t>
                        </m:r>
                        <m:r>
                          <a:rPr lang="es-MX" sz="2400" b="0" i="1" smtClean="0">
                            <a:latin typeface="Cambria Math"/>
                          </a:rPr>
                          <m:t>𝑥</m:t>
                        </m:r>
                        <m:r>
                          <a:rPr lang="es-MX" sz="2400" b="0" i="1" baseline="30000" smtClean="0">
                            <a:latin typeface="Cambria Math"/>
                          </a:rPr>
                          <m:t>2</m:t>
                        </m:r>
                        <m:r>
                          <a:rPr lang="es-MX" sz="2400" i="1">
                            <a:latin typeface="Cambria Math"/>
                          </a:rPr>
                          <m:t>=</m:t>
                        </m:r>
                      </m:e>
                    </m:func>
                  </m:oMath>
                </a14:m>
                <a:r>
                  <a:rPr lang="es-MX" sz="2400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MX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MX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 →5</m:t>
                            </m:r>
                          </m:lim>
                        </m:limLow>
                      </m:fName>
                      <m:e>
                        <m:r>
                          <a:rPr lang="es-MX" sz="2400" b="0" i="1" smtClean="0">
                            <a:latin typeface="Cambria Math"/>
                          </a:rPr>
                          <m:t>4 .</m:t>
                        </m:r>
                      </m:e>
                    </m:func>
                    <m:r>
                      <a:rPr lang="es-MX" sz="2400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es-MX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MX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 →5</m:t>
                            </m:r>
                          </m:lim>
                        </m:limLow>
                      </m:fName>
                      <m:e>
                        <m:r>
                          <a:rPr lang="es-MX" sz="2400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s-MX" sz="2400" dirty="0" smtClean="0"/>
                  <a:t> 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MX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MX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MX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s-MX" sz="2400" i="1">
                                <a:latin typeface="Cambria Math"/>
                              </a:rPr>
                              <m:t> →5</m:t>
                            </m:r>
                          </m:lim>
                        </m:limLow>
                      </m:fName>
                      <m:e>
                        <m:r>
                          <a:rPr lang="es-MX" sz="2400" i="1">
                            <a:latin typeface="Cambria Math"/>
                          </a:rPr>
                          <m:t>𝑥</m:t>
                        </m:r>
                        <m:r>
                          <a:rPr lang="es-MX" sz="2400" b="0" i="1" smtClean="0">
                            <a:latin typeface="Cambria Math"/>
                          </a:rPr>
                          <m:t> =</m:t>
                        </m:r>
                        <m:d>
                          <m:dPr>
                            <m:ctrlPr>
                              <a:rPr lang="es-MX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MX" sz="2400" b="0" i="1" smtClean="0">
                                <a:latin typeface="Cambria Math"/>
                              </a:rPr>
                              <m:t>4</m:t>
                            </m:r>
                          </m:e>
                        </m:d>
                        <m:d>
                          <m:dPr>
                            <m:ctrlPr>
                              <a:rPr lang="es-MX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MX" sz="2400" b="0" i="1" smtClean="0">
                                <a:latin typeface="Cambria Math"/>
                              </a:rPr>
                              <m:t>5</m:t>
                            </m:r>
                          </m:e>
                        </m:d>
                        <m:d>
                          <m:dPr>
                            <m:ctrlPr>
                              <a:rPr lang="es-MX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MX" sz="2400" b="0" i="1" smtClean="0">
                                <a:latin typeface="Cambria Math"/>
                              </a:rPr>
                              <m:t>5</m:t>
                            </m:r>
                          </m:e>
                        </m:d>
                        <m:r>
                          <a:rPr lang="es-MX" sz="2400" b="0" i="1" smtClean="0">
                            <a:latin typeface="Cambria Math"/>
                          </a:rPr>
                          <m:t>=100</m:t>
                        </m:r>
                      </m:e>
                    </m:func>
                  </m:oMath>
                </a14:m>
                <a:r>
                  <a:rPr lang="es-MX" sz="2400" dirty="0" smtClean="0"/>
                  <a:t> </a:t>
                </a:r>
                <a:endParaRPr lang="es-MX" sz="2400" dirty="0"/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02" y="4869938"/>
                <a:ext cx="7632458" cy="573427"/>
              </a:xfrm>
              <a:prstGeom prst="rect">
                <a:avLst/>
              </a:prstGeom>
              <a:blipFill rotWithShape="1">
                <a:blip r:embed="rId5"/>
                <a:stretch>
                  <a:fillRect t="-7447" b="-531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Rectángulo"/>
          <p:cNvSpPr/>
          <p:nvPr/>
        </p:nvSpPr>
        <p:spPr>
          <a:xfrm>
            <a:off x="3995936" y="313331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=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7727494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899592" y="332656"/>
                <a:ext cx="7598532" cy="1341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smtClean="0"/>
                  <a:t>E) </a:t>
                </a:r>
                <a:r>
                  <a:rPr lang="es-MX" b="1" i="1" dirty="0" smtClean="0"/>
                  <a:t>El límite del cociente de dos funciones cuando x tiende al valor  a es igual al cociente de sus limites y cuando el límite del denominador no sea igual a cero.</a:t>
                </a:r>
                <a:endParaRPr lang="es-MX" b="1" dirty="0" smtClean="0"/>
              </a:p>
              <a:p>
                <a:endParaRPr lang="es-MX" b="1" dirty="0"/>
              </a:p>
              <a:p>
                <a:r>
                  <a:rPr lang="es-MX" dirty="0" smtClean="0"/>
                  <a:t>Determina el límite 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3</m:t>
                        </m:r>
                        <m:r>
                          <a:rPr lang="es-MX" b="0" i="1" smtClean="0">
                            <a:latin typeface="Cambria Math"/>
                          </a:rPr>
                          <m:t>𝑥</m:t>
                        </m:r>
                        <m:r>
                          <a:rPr lang="es-MX" b="0" i="1" smtClean="0">
                            <a:latin typeface="Cambria Math"/>
                          </a:rPr>
                          <m:t>+4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2</m:t>
                        </m:r>
                        <m:r>
                          <a:rPr lang="es-MX" b="0" i="1" smtClean="0">
                            <a:latin typeface="Cambria Math"/>
                          </a:rPr>
                          <m:t>𝑥</m:t>
                        </m:r>
                        <m:r>
                          <a:rPr lang="es-MX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es-MX" dirty="0" smtClean="0"/>
                  <a:t> cuando x tiende a 2. Esto se expresa así:</a:t>
                </a:r>
                <a:endParaRPr lang="es-MX" dirty="0"/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32656"/>
                <a:ext cx="7598532" cy="1341008"/>
              </a:xfrm>
              <a:prstGeom prst="rect">
                <a:avLst/>
              </a:prstGeom>
              <a:blipFill rotWithShape="1">
                <a:blip r:embed="rId2"/>
                <a:stretch>
                  <a:fillRect l="-722" t="-2273" r="-722" b="-45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7308304" y="1124744"/>
                <a:ext cx="1102225" cy="521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sz="11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MX" sz="11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MX" sz="11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11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MX" sz="1100" i="1">
                                  <a:latin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s-MX" sz="11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MX" sz="11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MX" sz="11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MX" sz="1100" i="1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s-MX" sz="11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s-MX" sz="1100" i="1">
                                          <a:latin typeface="Cambria Math"/>
                                        </a:rPr>
                                        <m:t>+4</m:t>
                                      </m:r>
                                    </m:num>
                                    <m:den>
                                      <m:r>
                                        <a:rPr lang="es-MX" sz="1100" i="1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s-MX" sz="11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s-MX" sz="1100" i="1">
                                          <a:latin typeface="Cambria Math"/>
                                        </a:rPr>
                                        <m:t>+1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/>
                          </m:sSup>
                        </m:e>
                      </m:func>
                    </m:oMath>
                  </m:oMathPara>
                </a14:m>
                <a:endParaRPr lang="es-MX" sz="1100" dirty="0"/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124744"/>
                <a:ext cx="1102225" cy="5211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21"/>
          <a:stretch/>
        </p:blipFill>
        <p:spPr bwMode="auto">
          <a:xfrm>
            <a:off x="683568" y="2132856"/>
            <a:ext cx="778929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187624" y="4149080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Nota: </a:t>
            </a:r>
          </a:p>
          <a:p>
            <a:r>
              <a:rPr lang="es-MX" dirty="0" smtClean="0"/>
              <a:t>En los números reales no existe la división entre cero. Si al realizar las sustituciones el denominador es cero, la función puede o no tender hacia un límite.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29529439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9552" y="2228673"/>
            <a:ext cx="8064896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Carvajal, J. A. (2012). </a:t>
            </a:r>
            <a:r>
              <a:rPr kumimoji="0" lang="es-E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Matemáticas IV.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Trucios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, S. F., &amp; Velázquez, I. R. (2013). </a:t>
            </a:r>
            <a:r>
              <a:rPr kumimoji="0" lang="es-E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Cálculo Diferencial.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Zill</a:t>
            </a:r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, D. G., &amp; Wright, W. S. (2011). </a:t>
            </a:r>
            <a:r>
              <a:rPr kumimoji="0" lang="es-E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Matemáticas 1 Cálculo diferencial.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33265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Arial Black" panose="020B0A04020102020204" pitchFamily="34" charset="0"/>
              </a:rPr>
              <a:t>Bibliografía</a:t>
            </a:r>
            <a:endParaRPr lang="es-MX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48244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1762</TotalTime>
  <Words>711</Words>
  <Application>Microsoft Office PowerPoint</Application>
  <PresentationFormat>Presentación en pantalla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PLANTILLA-BACHILLERATO aceptada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Diana</cp:lastModifiedBy>
  <cp:revision>112</cp:revision>
  <dcterms:created xsi:type="dcterms:W3CDTF">2014-06-01T21:01:51Z</dcterms:created>
  <dcterms:modified xsi:type="dcterms:W3CDTF">2017-03-13T00:58:40Z</dcterms:modified>
</cp:coreProperties>
</file>