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85" r:id="rId2"/>
    <p:sldId id="286" r:id="rId3"/>
    <p:sldId id="287" r:id="rId4"/>
    <p:sldId id="288" r:id="rId5"/>
    <p:sldId id="289" r:id="rId6"/>
    <p:sldId id="290" r:id="rId7"/>
    <p:sldId id="291" r:id="rId8"/>
    <p:sldId id="292"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599" autoAdjust="0"/>
  </p:normalViewPr>
  <p:slideViewPr>
    <p:cSldViewPr>
      <p:cViewPr>
        <p:scale>
          <a:sx n="63" d="100"/>
          <a:sy n="63" d="100"/>
        </p:scale>
        <p:origin x="-1500" y="-270"/>
      </p:cViewPr>
      <p:guideLst>
        <p:guide orient="horz" pos="2160"/>
        <p:guide pos="2880"/>
      </p:guideLst>
    </p:cSldViewPr>
  </p:slideViewPr>
  <p:outlineViewPr>
    <p:cViewPr>
      <p:scale>
        <a:sx n="33" d="100"/>
        <a:sy n="33" d="100"/>
      </p:scale>
      <p:origin x="0" y="1003"/>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3609068697"/>
      </p:ext>
    </p:extLst>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423426067"/>
      </p:ext>
    </p:extLst>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2204405887"/>
      </p:ext>
    </p:extLst>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831659030"/>
      </p:ext>
    </p:extLst>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3176952700"/>
      </p:ext>
    </p:extLst>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1485197842"/>
      </p:ext>
    </p:extLst>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2566138623"/>
      </p:ext>
    </p:extLst>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1951558074"/>
      </p:ext>
    </p:extLst>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613588102"/>
      </p:ext>
    </p:extLst>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661211050"/>
      </p:ext>
    </p:extLst>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3197403857"/>
      </p:ext>
    </p:extLst>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3999"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 y="-72008"/>
            <a:ext cx="9143999" cy="70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8F905-A9FD-4300-8D26-CB69A112B17D}" type="slidenum">
              <a:rPr lang="es-MX" smtClean="0"/>
              <a:pPr/>
              <a:t>‹Nº›</a:t>
            </a:fld>
            <a:endParaRPr lang="es-MX"/>
          </a:p>
        </p:txBody>
      </p:sp>
    </p:spTree>
    <p:extLst>
      <p:ext uri="{BB962C8B-B14F-4D97-AF65-F5344CB8AC3E}">
        <p14:creationId xmlns:p14="http://schemas.microsoft.com/office/powerpoint/2010/main" val="62726689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dissolv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4499992" y="2924944"/>
            <a:ext cx="3995936" cy="2246769"/>
          </a:xfrm>
          <a:prstGeom prst="rect">
            <a:avLst/>
          </a:prstGeom>
          <a:noFill/>
        </p:spPr>
        <p:txBody>
          <a:bodyPr wrap="square" rtlCol="0">
            <a:spAutoFit/>
          </a:bodyPr>
          <a:lstStyle/>
          <a:p>
            <a:pPr algn="r"/>
            <a:r>
              <a:rPr lang="es-MX" sz="2400" b="1" i="1" dirty="0" smtClean="0">
                <a:solidFill>
                  <a:schemeClr val="accent6">
                    <a:lumMod val="20000"/>
                    <a:lumOff val="80000"/>
                  </a:schemeClr>
                </a:solidFill>
              </a:rPr>
              <a:t>TEACHER:</a:t>
            </a:r>
          </a:p>
          <a:p>
            <a:pPr algn="r"/>
            <a:r>
              <a:rPr lang="es-MX" sz="2400" b="1" i="1" dirty="0" smtClean="0">
                <a:solidFill>
                  <a:schemeClr val="accent6">
                    <a:lumMod val="20000"/>
                    <a:lumOff val="80000"/>
                  </a:schemeClr>
                </a:solidFill>
              </a:rPr>
              <a:t>MTE. HEIDI ZAMORA NAVA</a:t>
            </a:r>
          </a:p>
          <a:p>
            <a:pPr algn="r"/>
            <a:endParaRPr lang="es-MX" sz="2400" b="1" i="1" dirty="0" smtClean="0">
              <a:solidFill>
                <a:schemeClr val="accent6">
                  <a:lumMod val="20000"/>
                  <a:lumOff val="80000"/>
                </a:schemeClr>
              </a:solidFill>
            </a:endParaRPr>
          </a:p>
          <a:p>
            <a:pPr algn="r"/>
            <a:r>
              <a:rPr lang="es-MX" sz="2400" b="1" i="1" dirty="0" smtClean="0">
                <a:solidFill>
                  <a:schemeClr val="accent6">
                    <a:lumMod val="20000"/>
                    <a:lumOff val="80000"/>
                  </a:schemeClr>
                </a:solidFill>
              </a:rPr>
              <a:t>SEMESTER:</a:t>
            </a:r>
          </a:p>
          <a:p>
            <a:pPr algn="r"/>
            <a:r>
              <a:rPr lang="es-MX" sz="2400" b="1" i="1" dirty="0" err="1" smtClean="0">
                <a:solidFill>
                  <a:schemeClr val="accent6">
                    <a:lumMod val="20000"/>
                    <a:lumOff val="80000"/>
                  </a:schemeClr>
                </a:solidFill>
              </a:rPr>
              <a:t>January</a:t>
            </a:r>
            <a:r>
              <a:rPr lang="es-MX" sz="2400" b="1" i="1" dirty="0" smtClean="0">
                <a:solidFill>
                  <a:schemeClr val="accent6">
                    <a:lumMod val="20000"/>
                    <a:lumOff val="80000"/>
                  </a:schemeClr>
                </a:solidFill>
              </a:rPr>
              <a:t> – </a:t>
            </a:r>
            <a:r>
              <a:rPr lang="es-MX" sz="2400" b="1" i="1" dirty="0" err="1" smtClean="0">
                <a:solidFill>
                  <a:schemeClr val="accent6">
                    <a:lumMod val="20000"/>
                    <a:lumOff val="80000"/>
                  </a:schemeClr>
                </a:solidFill>
              </a:rPr>
              <a:t>May</a:t>
            </a:r>
            <a:r>
              <a:rPr lang="es-MX" sz="2400" b="1" i="1" dirty="0" smtClean="0">
                <a:solidFill>
                  <a:schemeClr val="accent6">
                    <a:lumMod val="20000"/>
                    <a:lumOff val="80000"/>
                  </a:schemeClr>
                </a:solidFill>
              </a:rPr>
              <a:t>, 2015</a:t>
            </a:r>
          </a:p>
          <a:p>
            <a:pPr algn="r"/>
            <a:endParaRPr lang="es-MX" sz="2000" i="1" dirty="0">
              <a:solidFill>
                <a:schemeClr val="accent6">
                  <a:lumMod val="20000"/>
                  <a:lumOff val="80000"/>
                </a:schemeClr>
              </a:solidFill>
            </a:endParaRPr>
          </a:p>
        </p:txBody>
      </p:sp>
      <p:pic>
        <p:nvPicPr>
          <p:cNvPr id="7" name="Picture 2" descr="C:\Users\hp\Desktop\PORTADA3.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36415" b="22072"/>
          <a:stretch/>
        </p:blipFill>
        <p:spPr bwMode="auto">
          <a:xfrm>
            <a:off x="0" y="-99392"/>
            <a:ext cx="9289032" cy="7056784"/>
          </a:xfrm>
          <a:prstGeom prst="rect">
            <a:avLst/>
          </a:prstGeom>
          <a:noFill/>
          <a:extLst>
            <a:ext uri="{909E8E84-426E-40DD-AFC4-6F175D3DCCD1}">
              <a14:hiddenFill xmlns:a14="http://schemas.microsoft.com/office/drawing/2010/main">
                <a:solidFill>
                  <a:srgbClr val="FFFFFF"/>
                </a:solidFill>
              </a14:hiddenFill>
            </a:ext>
          </a:extLst>
        </p:spPr>
      </p:pic>
      <p:sp>
        <p:nvSpPr>
          <p:cNvPr id="8" name="1 Título"/>
          <p:cNvSpPr txBox="1">
            <a:spLocks/>
          </p:cNvSpPr>
          <p:nvPr/>
        </p:nvSpPr>
        <p:spPr>
          <a:xfrm>
            <a:off x="683568" y="1268760"/>
            <a:ext cx="7128792" cy="2187674"/>
          </a:xfrm>
          <a:prstGeom prst="rect">
            <a:avLst/>
          </a:prstGeom>
        </p:spPr>
        <p:txBody>
          <a:bodyPr vert="horz" lIns="91440" tIns="45720" rIns="91440" bIns="45720" rtlCol="0" anchor="ct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ÁREA ACADÉMICA: Matemáticas </a:t>
            </a:r>
            <a:b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br>
            <a: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TEMA:  </a:t>
            </a:r>
            <a:r>
              <a:rPr lang="es-MX" sz="3100" dirty="0" smtClean="0">
                <a:solidFill>
                  <a:schemeClr val="bg1"/>
                </a:solidFill>
                <a:latin typeface="Bell MT" panose="02020503060305020303" pitchFamily="18" charset="0"/>
                <a:ea typeface="+mj-ea"/>
                <a:cs typeface="+mj-cs"/>
              </a:rPr>
              <a:t>Grafica de funciones trigonométricas</a:t>
            </a:r>
            <a:endPar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PROFESOR</a:t>
            </a:r>
            <a: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 Mtra. Diana A. Romero Fuentes</a:t>
            </a:r>
            <a:b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br>
            <a: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PERIODO: Enero – Junio 2017</a:t>
            </a:r>
            <a:r>
              <a:rPr kumimoji="0" lang="es-MX" sz="4400" b="0" i="0" u="none" strike="noStrike" kern="1200" cap="none" spc="0" normalizeH="0" baseline="0" noProof="0" dirty="0" smtClean="0">
                <a:ln>
                  <a:noFill/>
                </a:ln>
                <a:solidFill>
                  <a:schemeClr val="tx1"/>
                </a:solidFill>
                <a:effectLst/>
                <a:uLnTx/>
                <a:uFillTx/>
                <a:latin typeface="+mj-lt"/>
                <a:ea typeface="+mj-ea"/>
                <a:cs typeface="+mj-cs"/>
              </a:rPr>
              <a:t/>
            </a:r>
            <a:br>
              <a:rPr kumimoji="0" lang="es-MX" sz="4400" b="0" i="0" u="none" strike="noStrike" kern="1200" cap="none" spc="0" normalizeH="0" baseline="0" noProof="0" dirty="0" smtClean="0">
                <a:ln>
                  <a:noFill/>
                </a:ln>
                <a:solidFill>
                  <a:schemeClr val="tx1"/>
                </a:solidFill>
                <a:effectLst/>
                <a:uLnTx/>
                <a:uFillTx/>
                <a:latin typeface="+mj-lt"/>
                <a:ea typeface="+mj-ea"/>
                <a:cs typeface="+mj-cs"/>
              </a:rPr>
            </a:b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27584" y="3284984"/>
            <a:ext cx="7056784" cy="2680862"/>
          </a:xfrm>
          <a:prstGeom prst="rect">
            <a:avLst/>
          </a:prstGeom>
          <a:noFill/>
        </p:spPr>
        <p:txBody>
          <a:bodyPr wrap="square" rtlCol="0">
            <a:spAutoFit/>
          </a:bodyPr>
          <a:lstStyle/>
          <a:p>
            <a:pPr algn="just">
              <a:lnSpc>
                <a:spcPct val="150000"/>
              </a:lnSpc>
            </a:pPr>
            <a:r>
              <a:rPr lang="es-MX" sz="2400" b="1" dirty="0" smtClean="0"/>
              <a:t>Competencia Disciplinar</a:t>
            </a:r>
          </a:p>
          <a:p>
            <a:pPr algn="just">
              <a:lnSpc>
                <a:spcPct val="150000"/>
              </a:lnSpc>
            </a:pPr>
            <a:endParaRPr lang="es-MX" dirty="0"/>
          </a:p>
          <a:p>
            <a:pPr algn="just">
              <a:lnSpc>
                <a:spcPct val="150000"/>
              </a:lnSpc>
            </a:pPr>
            <a:r>
              <a:rPr lang="es-MX" dirty="0" smtClean="0"/>
              <a:t>Argumenta la solución obtenida de un problema, con métodos numéricos, gráficos, analíticos o variacionales, mediante el lenguaje verbal, matemático y el uso de las tecnologías de la información y la comunicación </a:t>
            </a:r>
            <a:endParaRPr lang="es-MX" dirty="0"/>
          </a:p>
        </p:txBody>
      </p:sp>
      <p:sp>
        <p:nvSpPr>
          <p:cNvPr id="5" name="4 CuadroTexto"/>
          <p:cNvSpPr txBox="1"/>
          <p:nvPr/>
        </p:nvSpPr>
        <p:spPr>
          <a:xfrm>
            <a:off x="783432" y="188640"/>
            <a:ext cx="7776864" cy="2862322"/>
          </a:xfrm>
          <a:prstGeom prst="rect">
            <a:avLst/>
          </a:prstGeom>
          <a:noFill/>
        </p:spPr>
        <p:txBody>
          <a:bodyPr wrap="square" rtlCol="0">
            <a:spAutoFit/>
          </a:bodyPr>
          <a:lstStyle/>
          <a:p>
            <a:pPr algn="ctr"/>
            <a:r>
              <a:rPr lang="es-MX" sz="6000" dirty="0" smtClean="0">
                <a:latin typeface="Cooper Black" panose="0208090404030B020404" pitchFamily="18" charset="0"/>
              </a:rPr>
              <a:t>Gráfica de Funciones Trigonométricas</a:t>
            </a:r>
            <a:endParaRPr lang="es-MX" sz="6000" dirty="0">
              <a:latin typeface="Cooper Black" panose="0208090404030B020404" pitchFamily="18" charset="0"/>
            </a:endParaRPr>
          </a:p>
        </p:txBody>
      </p:sp>
    </p:spTree>
    <p:extLst>
      <p:ext uri="{BB962C8B-B14F-4D97-AF65-F5344CB8AC3E}">
        <p14:creationId xmlns:p14="http://schemas.microsoft.com/office/powerpoint/2010/main" val="1268324792"/>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330099"/>
            <a:ext cx="2664296" cy="646331"/>
          </a:xfrm>
          <a:prstGeom prst="rect">
            <a:avLst/>
          </a:prstGeom>
          <a:noFill/>
        </p:spPr>
        <p:txBody>
          <a:bodyPr wrap="square" rtlCol="0">
            <a:spAutoFit/>
          </a:bodyPr>
          <a:lstStyle/>
          <a:p>
            <a:pPr algn="ctr"/>
            <a:r>
              <a:rPr lang="es-MX" sz="3600" dirty="0" err="1" smtClean="0"/>
              <a:t>Abstrac</a:t>
            </a:r>
            <a:endParaRPr lang="es-MX" sz="3600" dirty="0"/>
          </a:p>
        </p:txBody>
      </p:sp>
      <p:sp>
        <p:nvSpPr>
          <p:cNvPr id="3" name="2 CuadroTexto"/>
          <p:cNvSpPr txBox="1"/>
          <p:nvPr/>
        </p:nvSpPr>
        <p:spPr>
          <a:xfrm>
            <a:off x="5889808" y="330099"/>
            <a:ext cx="2664296" cy="646331"/>
          </a:xfrm>
          <a:prstGeom prst="rect">
            <a:avLst/>
          </a:prstGeom>
          <a:noFill/>
        </p:spPr>
        <p:txBody>
          <a:bodyPr wrap="square" rtlCol="0">
            <a:spAutoFit/>
          </a:bodyPr>
          <a:lstStyle/>
          <a:p>
            <a:r>
              <a:rPr lang="es-MX" sz="3600" dirty="0" smtClean="0"/>
              <a:t>Resumen</a:t>
            </a:r>
            <a:endParaRPr lang="es-MX" sz="3600" dirty="0"/>
          </a:p>
        </p:txBody>
      </p:sp>
      <p:sp>
        <p:nvSpPr>
          <p:cNvPr id="4" name="3 CuadroTexto"/>
          <p:cNvSpPr txBox="1"/>
          <p:nvPr/>
        </p:nvSpPr>
        <p:spPr>
          <a:xfrm>
            <a:off x="5004048" y="976430"/>
            <a:ext cx="3672408" cy="5035353"/>
          </a:xfrm>
          <a:prstGeom prst="rect">
            <a:avLst/>
          </a:prstGeom>
          <a:noFill/>
        </p:spPr>
        <p:txBody>
          <a:bodyPr wrap="square" rtlCol="0">
            <a:spAutoFit/>
          </a:bodyPr>
          <a:lstStyle/>
          <a:p>
            <a:pPr algn="just">
              <a:lnSpc>
                <a:spcPct val="150000"/>
              </a:lnSpc>
            </a:pPr>
            <a:r>
              <a:rPr lang="es-MX" dirty="0"/>
              <a:t>Las gráficas de las funciones trigonométricas  poseen propiedades matemáticas muy interesantes como máximo, mínimo, asíntotas verticales, alcance y periodo entre otras.</a:t>
            </a:r>
          </a:p>
          <a:p>
            <a:pPr algn="just">
              <a:lnSpc>
                <a:spcPct val="150000"/>
              </a:lnSpc>
            </a:pPr>
            <a:r>
              <a:rPr lang="es-MX" dirty="0"/>
              <a:t>Es necesario estudiar la forma de la gráfica de cada función trigonométrica. Esta forma está asociada a las características particulares de cada función</a:t>
            </a:r>
          </a:p>
          <a:p>
            <a:pPr algn="just">
              <a:lnSpc>
                <a:spcPct val="150000"/>
              </a:lnSpc>
            </a:pPr>
            <a:endParaRPr lang="es-MX" dirty="0"/>
          </a:p>
        </p:txBody>
      </p:sp>
      <p:sp>
        <p:nvSpPr>
          <p:cNvPr id="5" name="4 CuadroTexto"/>
          <p:cNvSpPr txBox="1"/>
          <p:nvPr/>
        </p:nvSpPr>
        <p:spPr>
          <a:xfrm>
            <a:off x="323528" y="1124744"/>
            <a:ext cx="3672408" cy="4204356"/>
          </a:xfrm>
          <a:prstGeom prst="rect">
            <a:avLst/>
          </a:prstGeom>
          <a:noFill/>
        </p:spPr>
        <p:txBody>
          <a:bodyPr wrap="square" rtlCol="0">
            <a:spAutoFit/>
          </a:bodyPr>
          <a:lstStyle/>
          <a:p>
            <a:pPr algn="just">
              <a:lnSpc>
                <a:spcPct val="150000"/>
              </a:lnSpc>
            </a:pPr>
            <a:r>
              <a:rPr lang="en-US" dirty="0"/>
              <a:t>The graphs of the trigonometric functions possess very interesting mathematical properties like maximum, minimum, vertical asymptotes, scope and period among others. It is necessary to study the shape of the graph of each trigonometric function. This form is associated to the particular characteristics of each </a:t>
            </a:r>
            <a:r>
              <a:rPr lang="en-US" dirty="0" smtClean="0"/>
              <a:t>function.</a:t>
            </a:r>
            <a:endParaRPr lang="es-MX" dirty="0"/>
          </a:p>
        </p:txBody>
      </p:sp>
    </p:spTree>
    <p:extLst>
      <p:ext uri="{BB962C8B-B14F-4D97-AF65-F5344CB8AC3E}">
        <p14:creationId xmlns:p14="http://schemas.microsoft.com/office/powerpoint/2010/main" val="1370930005"/>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619672" y="142473"/>
            <a:ext cx="6120680" cy="646331"/>
          </a:xfrm>
          <a:prstGeom prst="rect">
            <a:avLst/>
          </a:prstGeom>
          <a:noFill/>
        </p:spPr>
        <p:txBody>
          <a:bodyPr wrap="square" rtlCol="0">
            <a:spAutoFit/>
          </a:bodyPr>
          <a:lstStyle/>
          <a:p>
            <a:pPr algn="ctr"/>
            <a:r>
              <a:rPr lang="es-MX" sz="3600" dirty="0" smtClean="0">
                <a:latin typeface="Cooper Black" panose="0208090404030B020404" pitchFamily="18" charset="0"/>
              </a:rPr>
              <a:t>Gráfica de y = </a:t>
            </a:r>
            <a:r>
              <a:rPr lang="es-MX" sz="3600" dirty="0" err="1" smtClean="0">
                <a:latin typeface="Cooper Black" panose="0208090404030B020404" pitchFamily="18" charset="0"/>
              </a:rPr>
              <a:t>sen</a:t>
            </a:r>
            <a:r>
              <a:rPr lang="es-MX" sz="3600" dirty="0" smtClean="0">
                <a:latin typeface="Cooper Black" panose="0208090404030B020404" pitchFamily="18" charset="0"/>
              </a:rPr>
              <a:t> x</a:t>
            </a:r>
            <a:endParaRPr lang="es-MX" sz="3600" dirty="0">
              <a:latin typeface="Cooper Black" panose="0208090404030B020404" pitchFamily="18" charset="0"/>
            </a:endParaRPr>
          </a:p>
        </p:txBody>
      </p:sp>
      <p:sp>
        <p:nvSpPr>
          <p:cNvPr id="9" name="AutoShape 2" descr="Resultado de imagen para grafica de sen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0" name="AutoShape 4" descr="Resultado de imagen para grafica de sen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1" name="AutoShape 6" descr="Resultado de imagen para grafica de sen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10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375" y="2348880"/>
            <a:ext cx="3780003" cy="17358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11 CuadroTexto"/>
          <p:cNvSpPr txBox="1"/>
          <p:nvPr/>
        </p:nvSpPr>
        <p:spPr>
          <a:xfrm>
            <a:off x="4283968" y="908720"/>
            <a:ext cx="4533056" cy="5216813"/>
          </a:xfrm>
          <a:prstGeom prst="rect">
            <a:avLst/>
          </a:prstGeom>
          <a:noFill/>
        </p:spPr>
        <p:txBody>
          <a:bodyPr wrap="square" rtlCol="0">
            <a:spAutoFit/>
          </a:bodyPr>
          <a:lstStyle/>
          <a:p>
            <a:pPr algn="just">
              <a:lnSpc>
                <a:spcPct val="150000"/>
              </a:lnSpc>
            </a:pPr>
            <a:r>
              <a:rPr lang="es-MX" sz="2400" b="1" dirty="0" smtClean="0"/>
              <a:t>Características</a:t>
            </a:r>
            <a:endParaRPr lang="es-MX" dirty="0"/>
          </a:p>
          <a:p>
            <a:pPr marL="342900" indent="-342900" algn="just">
              <a:lnSpc>
                <a:spcPct val="150000"/>
              </a:lnSpc>
              <a:buFont typeface="+mj-lt"/>
              <a:buAutoNum type="arabicPeriod"/>
            </a:pPr>
            <a:r>
              <a:rPr lang="es-MX" dirty="0" smtClean="0"/>
              <a:t>La función tiene periodo igual a 2</a:t>
            </a:r>
            <a:r>
              <a:rPr lang="el-GR" dirty="0" smtClean="0"/>
              <a:t>π</a:t>
            </a:r>
            <a:r>
              <a:rPr lang="es-MX" dirty="0" smtClean="0"/>
              <a:t> rad.</a:t>
            </a:r>
          </a:p>
          <a:p>
            <a:pPr marL="342900" indent="-342900" algn="just">
              <a:lnSpc>
                <a:spcPct val="150000"/>
              </a:lnSpc>
              <a:buFont typeface="+mj-lt"/>
              <a:buAutoNum type="arabicPeriod"/>
            </a:pPr>
            <a:r>
              <a:rPr lang="es-MX" dirty="0" smtClean="0"/>
              <a:t>La función es creciente en el primero y cuarto cuadrante.</a:t>
            </a:r>
          </a:p>
          <a:p>
            <a:pPr marL="342900" indent="-342900" algn="just">
              <a:lnSpc>
                <a:spcPct val="150000"/>
              </a:lnSpc>
              <a:buFont typeface="+mj-lt"/>
              <a:buAutoNum type="arabicPeriod"/>
            </a:pPr>
            <a:r>
              <a:rPr lang="es-MX" dirty="0" smtClean="0"/>
              <a:t>La función decrece en el primero y segundo cuadrante.</a:t>
            </a:r>
          </a:p>
          <a:p>
            <a:pPr marL="342900" indent="-342900" algn="just">
              <a:lnSpc>
                <a:spcPct val="150000"/>
              </a:lnSpc>
              <a:buFont typeface="+mj-lt"/>
              <a:buAutoNum type="arabicPeriod"/>
            </a:pPr>
            <a:r>
              <a:rPr lang="es-MX" dirty="0" smtClean="0"/>
              <a:t>La función es positiva en el primero y segundo cuadrante y negativa en el tercero y cuarto cuadrante.</a:t>
            </a:r>
          </a:p>
          <a:p>
            <a:pPr marL="342900" indent="-342900" algn="just">
              <a:lnSpc>
                <a:spcPct val="150000"/>
              </a:lnSpc>
              <a:buFont typeface="+mj-lt"/>
              <a:buAutoNum type="arabicPeriod"/>
            </a:pPr>
            <a:r>
              <a:rPr lang="es-MX" dirty="0" smtClean="0"/>
              <a:t>La función interseca al eje horizontal en múltiplos enteros  de </a:t>
            </a:r>
            <a:r>
              <a:rPr lang="el-GR" dirty="0" smtClean="0"/>
              <a:t>π</a:t>
            </a:r>
            <a:r>
              <a:rPr lang="es-MX" dirty="0" smtClean="0"/>
              <a:t>. </a:t>
            </a:r>
          </a:p>
          <a:p>
            <a:pPr marL="285750" indent="-285750" algn="just">
              <a:lnSpc>
                <a:spcPct val="150000"/>
              </a:lnSpc>
              <a:buFont typeface="Arial" panose="020B0604020202020204" pitchFamily="34" charset="0"/>
              <a:buChar char="•"/>
            </a:pPr>
            <a:endParaRPr lang="es-MX" dirty="0"/>
          </a:p>
        </p:txBody>
      </p:sp>
    </p:spTree>
    <p:extLst>
      <p:ext uri="{BB962C8B-B14F-4D97-AF65-F5344CB8AC3E}">
        <p14:creationId xmlns:p14="http://schemas.microsoft.com/office/powerpoint/2010/main" val="3469971429"/>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619672" y="142473"/>
            <a:ext cx="6120680" cy="646331"/>
          </a:xfrm>
          <a:prstGeom prst="rect">
            <a:avLst/>
          </a:prstGeom>
          <a:noFill/>
        </p:spPr>
        <p:txBody>
          <a:bodyPr wrap="square" rtlCol="0">
            <a:spAutoFit/>
          </a:bodyPr>
          <a:lstStyle/>
          <a:p>
            <a:pPr algn="ctr"/>
            <a:r>
              <a:rPr lang="es-MX" sz="3600" dirty="0" smtClean="0">
                <a:latin typeface="Cooper Black" panose="0208090404030B020404" pitchFamily="18" charset="0"/>
              </a:rPr>
              <a:t>Gráfica de y = </a:t>
            </a:r>
            <a:r>
              <a:rPr lang="es-MX" sz="3600" dirty="0" err="1" smtClean="0">
                <a:latin typeface="Cooper Black" panose="0208090404030B020404" pitchFamily="18" charset="0"/>
              </a:rPr>
              <a:t>cos</a:t>
            </a:r>
            <a:r>
              <a:rPr lang="es-MX" sz="3600" dirty="0" smtClean="0">
                <a:latin typeface="Cooper Black" panose="0208090404030B020404" pitchFamily="18" charset="0"/>
              </a:rPr>
              <a:t> x</a:t>
            </a:r>
            <a:endParaRPr lang="es-MX" sz="3600" dirty="0">
              <a:latin typeface="Cooper Black" panose="0208090404030B020404" pitchFamily="18" charset="0"/>
            </a:endParaRPr>
          </a:p>
        </p:txBody>
      </p:sp>
      <p:sp>
        <p:nvSpPr>
          <p:cNvPr id="9" name="AutoShape 2" descr="Resultado de imagen para grafica de sen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0" name="AutoShape 4" descr="Resultado de imagen para grafica de sen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1" name="AutoShape 6" descr="Resultado de imagen para grafica de sen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mc:AlternateContent xmlns:mc="http://schemas.openxmlformats.org/markup-compatibility/2006">
        <mc:Choice xmlns:a14="http://schemas.microsoft.com/office/drawing/2010/main" Requires="a14">
          <p:sp>
            <p:nvSpPr>
              <p:cNvPr id="12" name="11 CuadroTexto"/>
              <p:cNvSpPr txBox="1"/>
              <p:nvPr/>
            </p:nvSpPr>
            <p:spPr>
              <a:xfrm>
                <a:off x="4283968" y="908720"/>
                <a:ext cx="4533056" cy="5010154"/>
              </a:xfrm>
              <a:prstGeom prst="rect">
                <a:avLst/>
              </a:prstGeom>
              <a:noFill/>
            </p:spPr>
            <p:txBody>
              <a:bodyPr wrap="square" rtlCol="0">
                <a:spAutoFit/>
              </a:bodyPr>
              <a:lstStyle/>
              <a:p>
                <a:pPr algn="just">
                  <a:lnSpc>
                    <a:spcPct val="150000"/>
                  </a:lnSpc>
                </a:pPr>
                <a:r>
                  <a:rPr lang="es-MX" sz="2400" b="1" dirty="0" smtClean="0"/>
                  <a:t>Características</a:t>
                </a:r>
                <a:endParaRPr lang="es-MX" dirty="0"/>
              </a:p>
              <a:p>
                <a:pPr marL="342900" indent="-342900" algn="just">
                  <a:lnSpc>
                    <a:spcPct val="150000"/>
                  </a:lnSpc>
                  <a:buFont typeface="+mj-lt"/>
                  <a:buAutoNum type="arabicPeriod"/>
                </a:pPr>
                <a:r>
                  <a:rPr lang="es-MX" dirty="0" smtClean="0"/>
                  <a:t>La función tiene periodo igual a 2</a:t>
                </a:r>
                <a:r>
                  <a:rPr lang="el-GR" dirty="0" smtClean="0"/>
                  <a:t>π</a:t>
                </a:r>
                <a:r>
                  <a:rPr lang="es-MX" dirty="0" smtClean="0"/>
                  <a:t> rad.</a:t>
                </a:r>
              </a:p>
              <a:p>
                <a:pPr marL="342900" indent="-342900" algn="just">
                  <a:lnSpc>
                    <a:spcPct val="150000"/>
                  </a:lnSpc>
                  <a:buFont typeface="+mj-lt"/>
                  <a:buAutoNum type="arabicPeriod"/>
                </a:pPr>
                <a:r>
                  <a:rPr lang="es-MX" dirty="0" smtClean="0"/>
                  <a:t>La función decrece en el primero y segundo cuadrante.</a:t>
                </a:r>
              </a:p>
              <a:p>
                <a:pPr marL="342900" indent="-342900" algn="just">
                  <a:lnSpc>
                    <a:spcPct val="150000"/>
                  </a:lnSpc>
                  <a:buFont typeface="+mj-lt"/>
                  <a:buAutoNum type="arabicPeriod"/>
                </a:pPr>
                <a:r>
                  <a:rPr lang="es-MX" dirty="0" smtClean="0"/>
                  <a:t>La función crece en el tercero y cuarto cuadrante.</a:t>
                </a:r>
              </a:p>
              <a:p>
                <a:pPr marL="342900" indent="-342900" algn="just">
                  <a:lnSpc>
                    <a:spcPct val="150000"/>
                  </a:lnSpc>
                  <a:buFont typeface="+mj-lt"/>
                  <a:buAutoNum type="arabicPeriod"/>
                </a:pPr>
                <a:r>
                  <a:rPr lang="es-MX" dirty="0" smtClean="0"/>
                  <a:t>La función  es positiva en el primero y cuarto cuadrante y negativa en el segundo y tercer cuadrante.</a:t>
                </a:r>
              </a:p>
              <a:p>
                <a:pPr marL="342900" indent="-342900" algn="just">
                  <a:lnSpc>
                    <a:spcPct val="150000"/>
                  </a:lnSpc>
                  <a:buFont typeface="+mj-lt"/>
                  <a:buAutoNum type="arabicPeriod"/>
                </a:pPr>
                <a:r>
                  <a:rPr lang="es-MX" dirty="0" smtClean="0"/>
                  <a:t>La función interseca en el eje horizontal en múltiplos  impares  de </a:t>
                </a:r>
                <a14:m>
                  <m:oMath xmlns:m="http://schemas.openxmlformats.org/officeDocument/2006/math">
                    <m:f>
                      <m:fPr>
                        <m:ctrlPr>
                          <a:rPr lang="es-MX" i="1" smtClean="0">
                            <a:latin typeface="Cambria Math"/>
                          </a:rPr>
                        </m:ctrlPr>
                      </m:fPr>
                      <m:num>
                        <m:r>
                          <a:rPr lang="es-MX" i="1" smtClean="0">
                            <a:latin typeface="Cambria Math"/>
                            <a:ea typeface="Cambria Math"/>
                          </a:rPr>
                          <m:t>𝜋</m:t>
                        </m:r>
                      </m:num>
                      <m:den>
                        <m:r>
                          <a:rPr lang="es-MX" b="0" i="1" smtClean="0">
                            <a:latin typeface="Cambria Math"/>
                          </a:rPr>
                          <m:t>2</m:t>
                        </m:r>
                      </m:den>
                    </m:f>
                  </m:oMath>
                </a14:m>
                <a:r>
                  <a:rPr lang="es-MX" dirty="0" smtClean="0"/>
                  <a:t>.</a:t>
                </a:r>
              </a:p>
            </p:txBody>
          </p:sp>
        </mc:Choice>
        <mc:Fallback>
          <p:sp>
            <p:nvSpPr>
              <p:cNvPr id="12" name="11 CuadroTexto"/>
              <p:cNvSpPr txBox="1">
                <a:spLocks noRot="1" noChangeAspect="1" noMove="1" noResize="1" noEditPoints="1" noAdjustHandles="1" noChangeArrowheads="1" noChangeShapeType="1" noTextEdit="1"/>
              </p:cNvSpPr>
              <p:nvPr/>
            </p:nvSpPr>
            <p:spPr>
              <a:xfrm>
                <a:off x="4283968" y="908720"/>
                <a:ext cx="4533056" cy="5010154"/>
              </a:xfrm>
              <a:prstGeom prst="rect">
                <a:avLst/>
              </a:prstGeom>
              <a:blipFill rotWithShape="1">
                <a:blip r:embed="rId2"/>
                <a:stretch>
                  <a:fillRect l="-2153" r="-1211"/>
                </a:stretch>
              </a:blipFill>
            </p:spPr>
            <p:txBody>
              <a:bodyPr/>
              <a:lstStyle/>
              <a:p>
                <a:r>
                  <a:rPr lang="es-MX">
                    <a:noFill/>
                  </a:rPr>
                  <a:t> </a:t>
                </a:r>
              </a:p>
            </p:txBody>
          </p:sp>
        </mc:Fallback>
      </mc:AlternateContent>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183" y="2725668"/>
            <a:ext cx="3699753" cy="18760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7235937"/>
      </p:ext>
    </p:extLst>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619672" y="142473"/>
            <a:ext cx="6120680" cy="646331"/>
          </a:xfrm>
          <a:prstGeom prst="rect">
            <a:avLst/>
          </a:prstGeom>
          <a:noFill/>
        </p:spPr>
        <p:txBody>
          <a:bodyPr wrap="square" rtlCol="0">
            <a:spAutoFit/>
          </a:bodyPr>
          <a:lstStyle/>
          <a:p>
            <a:pPr algn="ctr"/>
            <a:r>
              <a:rPr lang="es-MX" sz="3600" dirty="0" smtClean="0">
                <a:latin typeface="Cooper Black" panose="0208090404030B020404" pitchFamily="18" charset="0"/>
              </a:rPr>
              <a:t>Gráfica de y = tan x</a:t>
            </a:r>
            <a:endParaRPr lang="es-MX" sz="3600" dirty="0">
              <a:latin typeface="Cooper Black" panose="0208090404030B020404" pitchFamily="18" charset="0"/>
            </a:endParaRPr>
          </a:p>
        </p:txBody>
      </p:sp>
      <p:sp>
        <p:nvSpPr>
          <p:cNvPr id="9" name="AutoShape 2" descr="Resultado de imagen para grafica de sen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0" name="AutoShape 4" descr="Resultado de imagen para grafica de sen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1" name="AutoShape 6" descr="Resultado de imagen para grafica de sen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mc:AlternateContent xmlns:mc="http://schemas.openxmlformats.org/markup-compatibility/2006">
        <mc:Choice xmlns:a14="http://schemas.microsoft.com/office/drawing/2010/main" Requires="a14">
          <p:sp>
            <p:nvSpPr>
              <p:cNvPr id="12" name="11 CuadroTexto"/>
              <p:cNvSpPr txBox="1"/>
              <p:nvPr/>
            </p:nvSpPr>
            <p:spPr>
              <a:xfrm>
                <a:off x="4283968" y="908720"/>
                <a:ext cx="4533056" cy="4478470"/>
              </a:xfrm>
              <a:prstGeom prst="rect">
                <a:avLst/>
              </a:prstGeom>
              <a:noFill/>
            </p:spPr>
            <p:txBody>
              <a:bodyPr wrap="square" rtlCol="0">
                <a:spAutoFit/>
              </a:bodyPr>
              <a:lstStyle/>
              <a:p>
                <a:pPr algn="just">
                  <a:lnSpc>
                    <a:spcPct val="150000"/>
                  </a:lnSpc>
                </a:pPr>
                <a:r>
                  <a:rPr lang="es-MX" sz="2400" b="1" dirty="0" smtClean="0"/>
                  <a:t>Características</a:t>
                </a:r>
              </a:p>
              <a:p>
                <a:pPr marL="342900" indent="-342900" algn="just">
                  <a:lnSpc>
                    <a:spcPct val="150000"/>
                  </a:lnSpc>
                  <a:buFont typeface="+mj-lt"/>
                  <a:buAutoNum type="arabicPeriod"/>
                </a:pPr>
                <a:r>
                  <a:rPr lang="es-MX" dirty="0" smtClean="0"/>
                  <a:t>La función interseca al eje x en múltiplos de </a:t>
                </a:r>
                <a:r>
                  <a:rPr lang="el-GR" dirty="0" smtClean="0"/>
                  <a:t>π</a:t>
                </a:r>
                <a:r>
                  <a:rPr lang="es-MX" dirty="0" smtClean="0"/>
                  <a:t>.</a:t>
                </a:r>
              </a:p>
              <a:p>
                <a:pPr marL="342900" indent="-342900" algn="just">
                  <a:lnSpc>
                    <a:spcPct val="150000"/>
                  </a:lnSpc>
                  <a:buFont typeface="+mj-lt"/>
                  <a:buAutoNum type="arabicPeriod"/>
                </a:pPr>
                <a:r>
                  <a:rPr lang="es-MX" dirty="0" smtClean="0"/>
                  <a:t>La función es positiva en el primero y tercer cuadrante.</a:t>
                </a:r>
              </a:p>
              <a:p>
                <a:pPr marL="342900" indent="-342900" algn="just">
                  <a:lnSpc>
                    <a:spcPct val="150000"/>
                  </a:lnSpc>
                  <a:buFont typeface="+mj-lt"/>
                  <a:buAutoNum type="arabicPeriod"/>
                </a:pPr>
                <a:r>
                  <a:rPr lang="es-MX" dirty="0" smtClean="0"/>
                  <a:t>La función es negativa en el segundo y cuarto cuadrante.</a:t>
                </a:r>
              </a:p>
              <a:p>
                <a:pPr marL="342900" indent="-342900" algn="just">
                  <a:lnSpc>
                    <a:spcPct val="150000"/>
                  </a:lnSpc>
                  <a:buFont typeface="+mj-lt"/>
                  <a:buAutoNum type="arabicPeriod"/>
                </a:pPr>
                <a:r>
                  <a:rPr lang="es-MX" dirty="0" smtClean="0"/>
                  <a:t>La función tiene periodo igual a </a:t>
                </a:r>
                <a:r>
                  <a:rPr lang="el-GR" dirty="0" smtClean="0"/>
                  <a:t>π</a:t>
                </a:r>
                <a:r>
                  <a:rPr lang="es-MX" dirty="0" smtClean="0"/>
                  <a:t> rad.</a:t>
                </a:r>
              </a:p>
              <a:p>
                <a:pPr marL="342900" indent="-342900" algn="just">
                  <a:lnSpc>
                    <a:spcPct val="150000"/>
                  </a:lnSpc>
                  <a:buFont typeface="+mj-lt"/>
                  <a:buAutoNum type="arabicPeriod"/>
                </a:pPr>
                <a:r>
                  <a:rPr lang="es-MX" dirty="0" smtClean="0"/>
                  <a:t>X es un número real tal que x ≠ (2n + 1) </a:t>
                </a:r>
                <a14:m>
                  <m:oMath xmlns:m="http://schemas.openxmlformats.org/officeDocument/2006/math">
                    <m:f>
                      <m:fPr>
                        <m:ctrlPr>
                          <a:rPr lang="es-MX" i="1" smtClean="0">
                            <a:latin typeface="Cambria Math"/>
                          </a:rPr>
                        </m:ctrlPr>
                      </m:fPr>
                      <m:num>
                        <m:r>
                          <a:rPr lang="es-MX" i="1" smtClean="0">
                            <a:latin typeface="Cambria Math"/>
                            <a:ea typeface="Cambria Math"/>
                          </a:rPr>
                          <m:t>𝜋</m:t>
                        </m:r>
                      </m:num>
                      <m:den>
                        <m:r>
                          <a:rPr lang="es-MX" b="0" i="1" smtClean="0">
                            <a:latin typeface="Cambria Math"/>
                          </a:rPr>
                          <m:t>2</m:t>
                        </m:r>
                      </m:den>
                    </m:f>
                  </m:oMath>
                </a14:m>
                <a:r>
                  <a:rPr lang="es-MX" dirty="0" smtClean="0"/>
                  <a:t> con n € Z ( asíntotas verticales).</a:t>
                </a:r>
              </a:p>
            </p:txBody>
          </p:sp>
        </mc:Choice>
        <mc:Fallback>
          <p:sp>
            <p:nvSpPr>
              <p:cNvPr id="12" name="11 CuadroTexto"/>
              <p:cNvSpPr txBox="1">
                <a:spLocks noRot="1" noChangeAspect="1" noMove="1" noResize="1" noEditPoints="1" noAdjustHandles="1" noChangeArrowheads="1" noChangeShapeType="1" noTextEdit="1"/>
              </p:cNvSpPr>
              <p:nvPr/>
            </p:nvSpPr>
            <p:spPr>
              <a:xfrm>
                <a:off x="4283968" y="908720"/>
                <a:ext cx="4533056" cy="4478470"/>
              </a:xfrm>
              <a:prstGeom prst="rect">
                <a:avLst/>
              </a:prstGeom>
              <a:blipFill rotWithShape="1">
                <a:blip r:embed="rId2"/>
                <a:stretch>
                  <a:fillRect l="-2153" r="-1211" b="-1224"/>
                </a:stretch>
              </a:blipFill>
            </p:spPr>
            <p:txBody>
              <a:bodyPr/>
              <a:lstStyle/>
              <a:p>
                <a:r>
                  <a:rPr lang="es-MX">
                    <a:noFill/>
                  </a:rPr>
                  <a:t> </a:t>
                </a:r>
              </a:p>
            </p:txBody>
          </p:sp>
        </mc:Fallback>
      </mc:AlternateContent>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3472"/>
          <a:stretch/>
        </p:blipFill>
        <p:spPr bwMode="auto">
          <a:xfrm>
            <a:off x="552638" y="1916832"/>
            <a:ext cx="3052425" cy="36088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2447530"/>
      </p:ext>
    </p:extLst>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619672" y="142473"/>
            <a:ext cx="6120680" cy="646331"/>
          </a:xfrm>
          <a:prstGeom prst="rect">
            <a:avLst/>
          </a:prstGeom>
          <a:noFill/>
        </p:spPr>
        <p:txBody>
          <a:bodyPr wrap="square" rtlCol="0">
            <a:spAutoFit/>
          </a:bodyPr>
          <a:lstStyle/>
          <a:p>
            <a:pPr algn="ctr"/>
            <a:r>
              <a:rPr lang="es-MX" sz="3600" dirty="0" smtClean="0">
                <a:latin typeface="Cooper Black" panose="0208090404030B020404" pitchFamily="18" charset="0"/>
              </a:rPr>
              <a:t>Gráfica de y = </a:t>
            </a:r>
            <a:r>
              <a:rPr lang="es-MX" sz="3600" dirty="0" err="1" smtClean="0">
                <a:latin typeface="Cooper Black" panose="0208090404030B020404" pitchFamily="18" charset="0"/>
              </a:rPr>
              <a:t>ctg</a:t>
            </a:r>
            <a:r>
              <a:rPr lang="es-MX" sz="3600" dirty="0" smtClean="0">
                <a:latin typeface="Cooper Black" panose="0208090404030B020404" pitchFamily="18" charset="0"/>
              </a:rPr>
              <a:t> x</a:t>
            </a:r>
            <a:endParaRPr lang="es-MX" sz="3600" dirty="0">
              <a:latin typeface="Cooper Black" panose="0208090404030B020404" pitchFamily="18" charset="0"/>
            </a:endParaRPr>
          </a:p>
        </p:txBody>
      </p:sp>
      <p:sp>
        <p:nvSpPr>
          <p:cNvPr id="9" name="AutoShape 2" descr="Resultado de imagen para grafica de sen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0" name="AutoShape 4" descr="Resultado de imagen para grafica de sen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1" name="AutoShape 6" descr="Resultado de imagen para grafica de sen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mc:AlternateContent xmlns:mc="http://schemas.openxmlformats.org/markup-compatibility/2006">
        <mc:Choice xmlns:a14="http://schemas.microsoft.com/office/drawing/2010/main" Requires="a14">
          <p:sp>
            <p:nvSpPr>
              <p:cNvPr id="12" name="11 CuadroTexto"/>
              <p:cNvSpPr txBox="1"/>
              <p:nvPr/>
            </p:nvSpPr>
            <p:spPr>
              <a:xfrm>
                <a:off x="4283968" y="908720"/>
                <a:ext cx="4533056" cy="4521431"/>
              </a:xfrm>
              <a:prstGeom prst="rect">
                <a:avLst/>
              </a:prstGeom>
              <a:noFill/>
            </p:spPr>
            <p:txBody>
              <a:bodyPr wrap="square" rtlCol="0">
                <a:spAutoFit/>
              </a:bodyPr>
              <a:lstStyle/>
              <a:p>
                <a:pPr algn="just">
                  <a:lnSpc>
                    <a:spcPct val="150000"/>
                  </a:lnSpc>
                </a:pPr>
                <a:r>
                  <a:rPr lang="es-MX" sz="2400" b="1" dirty="0" smtClean="0"/>
                  <a:t>Características</a:t>
                </a:r>
              </a:p>
              <a:p>
                <a:pPr marL="342900" indent="-342900" algn="just">
                  <a:lnSpc>
                    <a:spcPct val="150000"/>
                  </a:lnSpc>
                  <a:buFont typeface="+mj-lt"/>
                  <a:buAutoNum type="arabicPeriod"/>
                </a:pPr>
                <a:r>
                  <a:rPr lang="es-MX" dirty="0" smtClean="0"/>
                  <a:t>La función interseca  al eje x en múltiplos  impares de </a:t>
                </a:r>
                <a14:m>
                  <m:oMath xmlns:m="http://schemas.openxmlformats.org/officeDocument/2006/math">
                    <m:f>
                      <m:fPr>
                        <m:ctrlPr>
                          <a:rPr lang="es-MX" i="1" smtClean="0">
                            <a:latin typeface="Cambria Math"/>
                          </a:rPr>
                        </m:ctrlPr>
                      </m:fPr>
                      <m:num>
                        <m:r>
                          <a:rPr lang="es-MX" i="1" smtClean="0">
                            <a:latin typeface="Cambria Math"/>
                            <a:ea typeface="Cambria Math"/>
                          </a:rPr>
                          <m:t>𝜋</m:t>
                        </m:r>
                      </m:num>
                      <m:den>
                        <m:r>
                          <a:rPr lang="es-MX" b="0" i="1" smtClean="0">
                            <a:latin typeface="Cambria Math"/>
                          </a:rPr>
                          <m:t>2</m:t>
                        </m:r>
                      </m:den>
                    </m:f>
                  </m:oMath>
                </a14:m>
                <a:r>
                  <a:rPr lang="es-MX" dirty="0" smtClean="0"/>
                  <a:t>. </a:t>
                </a:r>
              </a:p>
              <a:p>
                <a:pPr marL="342900" indent="-342900" algn="just">
                  <a:lnSpc>
                    <a:spcPct val="150000"/>
                  </a:lnSpc>
                  <a:buFont typeface="+mj-lt"/>
                  <a:buAutoNum type="arabicPeriod"/>
                </a:pPr>
                <a:r>
                  <a:rPr lang="es-MX" dirty="0" smtClean="0"/>
                  <a:t>La función es positiva  en el primero  y tercero cuadrante.</a:t>
                </a:r>
              </a:p>
              <a:p>
                <a:pPr marL="342900" indent="-342900" algn="just">
                  <a:lnSpc>
                    <a:spcPct val="150000"/>
                  </a:lnSpc>
                  <a:buFont typeface="+mj-lt"/>
                  <a:buAutoNum type="arabicPeriod"/>
                </a:pPr>
                <a:r>
                  <a:rPr lang="es-MX" dirty="0" smtClean="0"/>
                  <a:t>La función en negativa en el segundo y cuarto cuadrante.</a:t>
                </a:r>
              </a:p>
              <a:p>
                <a:pPr marL="342900" indent="-342900" algn="just">
                  <a:lnSpc>
                    <a:spcPct val="150000"/>
                  </a:lnSpc>
                  <a:buFont typeface="+mj-lt"/>
                  <a:buAutoNum type="arabicPeriod"/>
                </a:pPr>
                <a:r>
                  <a:rPr lang="es-MX" dirty="0" smtClean="0"/>
                  <a:t>La función tiene periodo igual a </a:t>
                </a:r>
                <a:r>
                  <a:rPr lang="el-GR" dirty="0" smtClean="0"/>
                  <a:t>π</a:t>
                </a:r>
                <a:r>
                  <a:rPr lang="es-MX" dirty="0" smtClean="0"/>
                  <a:t> rad.</a:t>
                </a:r>
              </a:p>
              <a:p>
                <a:pPr marL="342900" indent="-342900" algn="just">
                  <a:lnSpc>
                    <a:spcPct val="150000"/>
                  </a:lnSpc>
                  <a:buFont typeface="+mj-lt"/>
                  <a:buAutoNum type="arabicPeriod"/>
                </a:pPr>
                <a:r>
                  <a:rPr lang="es-MX" dirty="0" smtClean="0"/>
                  <a:t>X es un número real tal que x ≠ n</a:t>
                </a:r>
                <a:r>
                  <a:rPr lang="el-GR" dirty="0" smtClean="0"/>
                  <a:t>π</a:t>
                </a:r>
                <a:r>
                  <a:rPr lang="es-MX" dirty="0" smtClean="0"/>
                  <a:t> con n € Z (asíntotas verticales)</a:t>
                </a:r>
              </a:p>
            </p:txBody>
          </p:sp>
        </mc:Choice>
        <mc:Fallback>
          <p:sp>
            <p:nvSpPr>
              <p:cNvPr id="12" name="11 CuadroTexto"/>
              <p:cNvSpPr txBox="1">
                <a:spLocks noRot="1" noChangeAspect="1" noMove="1" noResize="1" noEditPoints="1" noAdjustHandles="1" noChangeArrowheads="1" noChangeShapeType="1" noTextEdit="1"/>
              </p:cNvSpPr>
              <p:nvPr/>
            </p:nvSpPr>
            <p:spPr>
              <a:xfrm>
                <a:off x="4283968" y="908720"/>
                <a:ext cx="4533056" cy="4521431"/>
              </a:xfrm>
              <a:prstGeom prst="rect">
                <a:avLst/>
              </a:prstGeom>
              <a:blipFill rotWithShape="1">
                <a:blip r:embed="rId2"/>
                <a:stretch>
                  <a:fillRect l="-2153" r="-1211" b="-270"/>
                </a:stretch>
              </a:blipFill>
            </p:spPr>
            <p:txBody>
              <a:bodyPr/>
              <a:lstStyle/>
              <a:p>
                <a:r>
                  <a:rPr lang="es-MX">
                    <a:noFill/>
                  </a:rPr>
                  <a:t> </a:t>
                </a:r>
              </a:p>
            </p:txBody>
          </p:sp>
        </mc:Fallback>
      </mc:AlternateContent>
      <p:pic>
        <p:nvPicPr>
          <p:cNvPr id="409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6438"/>
          <a:stretch/>
        </p:blipFill>
        <p:spPr bwMode="auto">
          <a:xfrm>
            <a:off x="612775" y="2060848"/>
            <a:ext cx="3232641" cy="30435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57565613"/>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619672" y="142473"/>
            <a:ext cx="6120680" cy="646331"/>
          </a:xfrm>
          <a:prstGeom prst="rect">
            <a:avLst/>
          </a:prstGeom>
          <a:noFill/>
        </p:spPr>
        <p:txBody>
          <a:bodyPr wrap="square" rtlCol="0">
            <a:spAutoFit/>
          </a:bodyPr>
          <a:lstStyle/>
          <a:p>
            <a:pPr algn="ctr"/>
            <a:r>
              <a:rPr lang="es-MX" sz="3600" dirty="0" smtClean="0">
                <a:latin typeface="Cooper Black" panose="0208090404030B020404" pitchFamily="18" charset="0"/>
              </a:rPr>
              <a:t>Gráfica de y = </a:t>
            </a:r>
            <a:r>
              <a:rPr lang="es-MX" sz="3600" dirty="0" err="1" smtClean="0">
                <a:latin typeface="Cooper Black" panose="0208090404030B020404" pitchFamily="18" charset="0"/>
              </a:rPr>
              <a:t>sec</a:t>
            </a:r>
            <a:r>
              <a:rPr lang="es-MX" sz="3600" dirty="0" smtClean="0">
                <a:latin typeface="Cooper Black" panose="0208090404030B020404" pitchFamily="18" charset="0"/>
              </a:rPr>
              <a:t> x</a:t>
            </a:r>
            <a:endParaRPr lang="es-MX" sz="3600" dirty="0">
              <a:latin typeface="Cooper Black" panose="0208090404030B020404" pitchFamily="18" charset="0"/>
            </a:endParaRPr>
          </a:p>
        </p:txBody>
      </p:sp>
      <p:sp>
        <p:nvSpPr>
          <p:cNvPr id="9" name="AutoShape 2" descr="Resultado de imagen para grafica de sen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0" name="AutoShape 4" descr="Resultado de imagen para grafica de sen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1" name="AutoShape 6" descr="Resultado de imagen para grafica de sen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2" name="11 CuadroTexto"/>
          <p:cNvSpPr txBox="1"/>
          <p:nvPr/>
        </p:nvSpPr>
        <p:spPr>
          <a:xfrm>
            <a:off x="4283968" y="908720"/>
            <a:ext cx="4533056" cy="4105932"/>
          </a:xfrm>
          <a:prstGeom prst="rect">
            <a:avLst/>
          </a:prstGeom>
          <a:noFill/>
        </p:spPr>
        <p:txBody>
          <a:bodyPr wrap="square" rtlCol="0">
            <a:spAutoFit/>
          </a:bodyPr>
          <a:lstStyle/>
          <a:p>
            <a:pPr algn="just">
              <a:lnSpc>
                <a:spcPct val="150000"/>
              </a:lnSpc>
            </a:pPr>
            <a:r>
              <a:rPr lang="es-MX" sz="2400" b="1" dirty="0" smtClean="0"/>
              <a:t>Características</a:t>
            </a:r>
          </a:p>
          <a:p>
            <a:pPr marL="342900" indent="-342900" algn="just">
              <a:lnSpc>
                <a:spcPct val="150000"/>
              </a:lnSpc>
              <a:buFont typeface="+mj-lt"/>
              <a:buAutoNum type="arabicPeriod"/>
            </a:pPr>
            <a:r>
              <a:rPr lang="es-MX" dirty="0" smtClean="0"/>
              <a:t>La función no interseca al eje x.</a:t>
            </a:r>
          </a:p>
          <a:p>
            <a:pPr marL="342900" indent="-342900" algn="just">
              <a:lnSpc>
                <a:spcPct val="150000"/>
              </a:lnSpc>
              <a:buFont typeface="+mj-lt"/>
              <a:buAutoNum type="arabicPeriod"/>
            </a:pPr>
            <a:r>
              <a:rPr lang="es-MX" dirty="0" smtClean="0"/>
              <a:t>La función es positiva  en el primero y  segundo  cuadrante.</a:t>
            </a:r>
          </a:p>
          <a:p>
            <a:pPr marL="342900" indent="-342900" algn="just">
              <a:lnSpc>
                <a:spcPct val="150000"/>
              </a:lnSpc>
              <a:buFont typeface="+mj-lt"/>
              <a:buAutoNum type="arabicPeriod"/>
            </a:pPr>
            <a:r>
              <a:rPr lang="es-MX" dirty="0" smtClean="0"/>
              <a:t>La función en negativa  en el tercer y cuarto cuadrante.</a:t>
            </a:r>
          </a:p>
          <a:p>
            <a:pPr marL="342900" indent="-342900" algn="just">
              <a:lnSpc>
                <a:spcPct val="150000"/>
              </a:lnSpc>
              <a:buFont typeface="+mj-lt"/>
              <a:buAutoNum type="arabicPeriod"/>
            </a:pPr>
            <a:r>
              <a:rPr lang="es-MX" dirty="0" smtClean="0"/>
              <a:t>La función tiene periodo igual a 2</a:t>
            </a:r>
            <a:r>
              <a:rPr lang="el-GR" dirty="0" smtClean="0"/>
              <a:t>π</a:t>
            </a:r>
            <a:r>
              <a:rPr lang="es-MX" dirty="0" smtClean="0"/>
              <a:t> rad.</a:t>
            </a:r>
          </a:p>
          <a:p>
            <a:pPr marL="342900" indent="-342900" algn="just">
              <a:lnSpc>
                <a:spcPct val="150000"/>
              </a:lnSpc>
              <a:buFont typeface="+mj-lt"/>
              <a:buAutoNum type="arabicPeriod"/>
            </a:pPr>
            <a:r>
              <a:rPr lang="es-MX" dirty="0" smtClean="0"/>
              <a:t>El valor de X es número real  tal que x ≠ n</a:t>
            </a:r>
            <a:r>
              <a:rPr lang="el-GR" dirty="0" smtClean="0"/>
              <a:t>π</a:t>
            </a:r>
            <a:r>
              <a:rPr lang="es-MX" smtClean="0"/>
              <a:t> con  </a:t>
            </a:r>
            <a:r>
              <a:rPr lang="es-MX" dirty="0" smtClean="0"/>
              <a:t>n € Z ( asíntotas verticales).</a:t>
            </a:r>
          </a:p>
        </p:txBody>
      </p:sp>
      <p:sp>
        <p:nvSpPr>
          <p:cNvPr id="3" name="AutoShape 4" descr="Resultado de imagen para grafica de cosecante"/>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5125"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29164"/>
          <a:stretch/>
        </p:blipFill>
        <p:spPr bwMode="auto">
          <a:xfrm>
            <a:off x="460375" y="2132856"/>
            <a:ext cx="3319537" cy="30790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7496174"/>
      </p:ext>
    </p:extLst>
  </p:cSld>
  <p:clrMapOvr>
    <a:masterClrMapping/>
  </p:clrMapOvr>
  <p:transition>
    <p:dissolve/>
  </p:transition>
</p:sld>
</file>

<file path=ppt/theme/theme1.xml><?xml version="1.0" encoding="utf-8"?>
<a:theme xmlns:a="http://schemas.openxmlformats.org/drawingml/2006/main" name="PLANTILLA-BACHILLERATO aceptad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PLANTILLA-BACHILLERATO aceptada</Template>
  <TotalTime>1172</TotalTime>
  <Words>477</Words>
  <Application>Microsoft Office PowerPoint</Application>
  <PresentationFormat>Presentación en pantalla (4:3)</PresentationFormat>
  <Paragraphs>51</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PLANTILLA-BACHILLERATO aceptada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THE NUMBERS</dc:title>
  <dc:creator>Heidi Zamora</dc:creator>
  <cp:lastModifiedBy>Diana</cp:lastModifiedBy>
  <cp:revision>111</cp:revision>
  <dcterms:created xsi:type="dcterms:W3CDTF">2014-06-01T21:01:51Z</dcterms:created>
  <dcterms:modified xsi:type="dcterms:W3CDTF">2017-03-13T02:51:53Z</dcterms:modified>
</cp:coreProperties>
</file>