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5" r:id="rId2"/>
    <p:sldId id="286" r:id="rId3"/>
    <p:sldId id="300"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99" autoAdjust="0"/>
  </p:normalViewPr>
  <p:slideViewPr>
    <p:cSldViewPr>
      <p:cViewPr>
        <p:scale>
          <a:sx n="90" d="100"/>
          <a:sy n="90" d="100"/>
        </p:scale>
        <p:origin x="-720" y="-114"/>
      </p:cViewPr>
      <p:guideLst>
        <p:guide orient="horz" pos="2160"/>
        <p:guide pos="2880"/>
      </p:guideLst>
    </p:cSldViewPr>
  </p:slideViewPr>
  <p:outlineViewPr>
    <p:cViewPr>
      <p:scale>
        <a:sx n="33" d="100"/>
        <a:sy n="33" d="100"/>
      </p:scale>
      <p:origin x="0" y="100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609068697"/>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423426067"/>
      </p:ext>
    </p:extLst>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204405887"/>
      </p:ext>
    </p:extLst>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83165903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76952700"/>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485197842"/>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566138623"/>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95155807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13588102"/>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61211050"/>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12/03/2017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97403857"/>
      </p:ext>
    </p:extLst>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8B0DC-DF66-4C43-8A5A-A2F05475C7EC}" type="datetimeFigureOut">
              <a:rPr lang="es-MX" smtClean="0"/>
              <a:pPr/>
              <a:t>12/03/2017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F905-A9FD-4300-8D26-CB69A112B17D}" type="slidenum">
              <a:rPr lang="es-MX" smtClean="0"/>
              <a:pPr/>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499992" y="2924944"/>
            <a:ext cx="3995936" cy="2246769"/>
          </a:xfrm>
          <a:prstGeom prst="rect">
            <a:avLst/>
          </a:prstGeom>
          <a:noFill/>
        </p:spPr>
        <p:txBody>
          <a:bodyPr wrap="square" rtlCol="0">
            <a:spAutoFit/>
          </a:bodyPr>
          <a:lstStyle/>
          <a:p>
            <a:pPr algn="r"/>
            <a:r>
              <a:rPr lang="es-MX" sz="2400" b="1" i="1" dirty="0" smtClean="0">
                <a:solidFill>
                  <a:schemeClr val="accent6">
                    <a:lumMod val="20000"/>
                    <a:lumOff val="80000"/>
                  </a:schemeClr>
                </a:solidFill>
              </a:rPr>
              <a:t>TEACHER:</a:t>
            </a:r>
          </a:p>
          <a:p>
            <a:pPr algn="r"/>
            <a:r>
              <a:rPr lang="es-MX" sz="2400" b="1" i="1" dirty="0" smtClean="0">
                <a:solidFill>
                  <a:schemeClr val="accent6">
                    <a:lumMod val="20000"/>
                    <a:lumOff val="80000"/>
                  </a:schemeClr>
                </a:solidFill>
              </a:rPr>
              <a:t>MTE. HEIDI ZAMORA NAVA</a:t>
            </a:r>
          </a:p>
          <a:p>
            <a:pPr algn="r"/>
            <a:endParaRPr lang="es-MX" sz="2400" b="1" i="1" dirty="0" smtClean="0">
              <a:solidFill>
                <a:schemeClr val="accent6">
                  <a:lumMod val="20000"/>
                  <a:lumOff val="80000"/>
                </a:schemeClr>
              </a:solidFill>
            </a:endParaRPr>
          </a:p>
          <a:p>
            <a:pPr algn="r"/>
            <a:r>
              <a:rPr lang="es-MX" sz="2400" b="1" i="1" dirty="0" smtClean="0">
                <a:solidFill>
                  <a:schemeClr val="accent6">
                    <a:lumMod val="20000"/>
                    <a:lumOff val="80000"/>
                  </a:schemeClr>
                </a:solidFill>
              </a:rPr>
              <a:t>SEMESTER:</a:t>
            </a:r>
          </a:p>
          <a:p>
            <a:pPr algn="r"/>
            <a:r>
              <a:rPr lang="es-MX" sz="2400" b="1" i="1" dirty="0" err="1" smtClean="0">
                <a:solidFill>
                  <a:schemeClr val="accent6">
                    <a:lumMod val="20000"/>
                    <a:lumOff val="80000"/>
                  </a:schemeClr>
                </a:solidFill>
              </a:rPr>
              <a:t>January</a:t>
            </a:r>
            <a:r>
              <a:rPr lang="es-MX" sz="2400" b="1" i="1" dirty="0" smtClean="0">
                <a:solidFill>
                  <a:schemeClr val="accent6">
                    <a:lumMod val="20000"/>
                    <a:lumOff val="80000"/>
                  </a:schemeClr>
                </a:solidFill>
              </a:rPr>
              <a:t> – </a:t>
            </a:r>
            <a:r>
              <a:rPr lang="es-MX" sz="2400" b="1" i="1" dirty="0" err="1" smtClean="0">
                <a:solidFill>
                  <a:schemeClr val="accent6">
                    <a:lumMod val="20000"/>
                    <a:lumOff val="80000"/>
                  </a:schemeClr>
                </a:solidFill>
              </a:rPr>
              <a:t>May</a:t>
            </a:r>
            <a:r>
              <a:rPr lang="es-MX" sz="2400" b="1" i="1" dirty="0" smtClean="0">
                <a:solidFill>
                  <a:schemeClr val="accent6">
                    <a:lumMod val="20000"/>
                    <a:lumOff val="80000"/>
                  </a:schemeClr>
                </a:solidFill>
              </a:rPr>
              <a:t>, 2015</a:t>
            </a:r>
          </a:p>
          <a:p>
            <a:pPr algn="r"/>
            <a:endParaRPr lang="es-MX" sz="2000" i="1" dirty="0">
              <a:solidFill>
                <a:schemeClr val="accent6">
                  <a:lumMod val="20000"/>
                  <a:lumOff val="80000"/>
                </a:schemeClr>
              </a:solidFill>
            </a:endParaRPr>
          </a:p>
        </p:txBody>
      </p:sp>
      <p:pic>
        <p:nvPicPr>
          <p:cNvPr id="7" name="Picture 2" descr="C:\Users\hp\Desktop\PORTADA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8" name="1 Título"/>
          <p:cNvSpPr txBox="1">
            <a:spLocks/>
          </p:cNvSpPr>
          <p:nvPr/>
        </p:nvSpPr>
        <p:spPr>
          <a:xfrm>
            <a:off x="683568" y="1268760"/>
            <a:ext cx="7128792" cy="2187674"/>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60000"/>
              </a:lnSpc>
              <a:spcBef>
                <a:spcPct val="0"/>
              </a:spcBef>
              <a:spcAft>
                <a:spcPts val="0"/>
              </a:spcAft>
              <a:buClrTx/>
              <a:buSzTx/>
              <a:buFontTx/>
              <a:buNone/>
              <a:tabLst/>
              <a:defRPr/>
            </a:pPr>
            <a: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ÁREA ACADÉMICA: Matemáticas </a:t>
            </a:r>
            <a:b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TEMA: Circulo Geométrico</a:t>
            </a:r>
            <a:b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PROFESOR: Mtra. Diana A. Romero Fuentes</a:t>
            </a:r>
            <a:b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28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PERIODO: Enero-Junio</a:t>
            </a:r>
            <a:r>
              <a:rPr kumimoji="0" lang="es-MX" sz="2800" b="0" i="0" u="none" strike="noStrike" kern="1200" cap="none" spc="0" normalizeH="0" noProof="0" dirty="0" smtClean="0">
                <a:ln>
                  <a:noFill/>
                </a:ln>
                <a:solidFill>
                  <a:schemeClr val="bg1"/>
                </a:solidFill>
                <a:effectLst/>
                <a:uLnTx/>
                <a:uFillTx/>
                <a:latin typeface="Bell MT" panose="02020503060305020303" pitchFamily="18" charset="0"/>
                <a:ea typeface="+mj-ea"/>
                <a:cs typeface="+mj-cs"/>
              </a:rPr>
              <a:t> 2017</a:t>
            </a:r>
            <a:r>
              <a:rPr kumimoji="0" lang="es-MX" sz="3600" b="0" i="0" u="none" strike="noStrike" kern="1200" cap="none" spc="0" normalizeH="0" baseline="0" noProof="0" dirty="0" smtClean="0">
                <a:ln>
                  <a:noFill/>
                </a:ln>
                <a:solidFill>
                  <a:schemeClr val="tx1"/>
                </a:solidFill>
                <a:effectLst/>
                <a:uLnTx/>
                <a:uFillTx/>
                <a:latin typeface="+mj-lt"/>
                <a:ea typeface="+mj-ea"/>
                <a:cs typeface="+mj-cs"/>
              </a:rPr>
              <a:t/>
            </a:r>
            <a:br>
              <a:rPr kumimoji="0" lang="es-MX" sz="3600" b="0" i="0" u="none" strike="noStrike" kern="1200" cap="none" spc="0" normalizeH="0" baseline="0" noProof="0" dirty="0" smtClean="0">
                <a:ln>
                  <a:noFill/>
                </a:ln>
                <a:solidFill>
                  <a:schemeClr val="tx1"/>
                </a:solidFill>
                <a:effectLst/>
                <a:uLnTx/>
                <a:uFillTx/>
                <a:latin typeface="+mj-lt"/>
                <a:ea typeface="+mj-ea"/>
                <a:cs typeface="+mj-cs"/>
              </a:rPr>
            </a:br>
            <a:endParaRPr kumimoji="0" lang="es-MX"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409" y="1416943"/>
            <a:ext cx="1857375" cy="172402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1735573" y="247000"/>
            <a:ext cx="5758569" cy="523220"/>
          </a:xfrm>
          <a:prstGeom prst="rect">
            <a:avLst/>
          </a:prstGeom>
          <a:noFill/>
        </p:spPr>
        <p:txBody>
          <a:bodyPr wrap="square" rtlCol="0">
            <a:spAutoFit/>
          </a:bodyPr>
          <a:lstStyle/>
          <a:p>
            <a:pPr algn="ctr"/>
            <a:r>
              <a:rPr lang="es-MX" sz="2800" dirty="0">
                <a:latin typeface="Arial Black" panose="020B0A04020102020204" pitchFamily="34" charset="0"/>
              </a:rPr>
              <a:t>Segmento circular</a:t>
            </a:r>
          </a:p>
        </p:txBody>
      </p:sp>
      <p:sp>
        <p:nvSpPr>
          <p:cNvPr id="4" name="3 CuadroTexto"/>
          <p:cNvSpPr txBox="1"/>
          <p:nvPr/>
        </p:nvSpPr>
        <p:spPr>
          <a:xfrm>
            <a:off x="3923928" y="1751326"/>
            <a:ext cx="4392488" cy="646331"/>
          </a:xfrm>
          <a:prstGeom prst="rect">
            <a:avLst/>
          </a:prstGeom>
          <a:noFill/>
        </p:spPr>
        <p:txBody>
          <a:bodyPr wrap="square" rtlCol="0">
            <a:spAutoFit/>
          </a:bodyPr>
          <a:lstStyle/>
          <a:p>
            <a:r>
              <a:rPr lang="es-MX" dirty="0" smtClean="0"/>
              <a:t>Porción de círculo comprendida entre el arco y su cuerda.</a:t>
            </a:r>
            <a:endParaRPr lang="es-MX" dirty="0"/>
          </a:p>
        </p:txBody>
      </p:sp>
      <p:sp>
        <p:nvSpPr>
          <p:cNvPr id="5" name="4 Flecha derecha"/>
          <p:cNvSpPr/>
          <p:nvPr/>
        </p:nvSpPr>
        <p:spPr>
          <a:xfrm>
            <a:off x="2620515" y="1953363"/>
            <a:ext cx="1080120" cy="4737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CuadroTexto"/>
          <p:cNvSpPr txBox="1"/>
          <p:nvPr/>
        </p:nvSpPr>
        <p:spPr>
          <a:xfrm>
            <a:off x="1444581" y="2134597"/>
            <a:ext cx="396044" cy="369332"/>
          </a:xfrm>
          <a:prstGeom prst="rect">
            <a:avLst/>
          </a:prstGeom>
          <a:noFill/>
        </p:spPr>
        <p:txBody>
          <a:bodyPr wrap="square" rtlCol="0">
            <a:spAutoFit/>
          </a:bodyPr>
          <a:lstStyle/>
          <a:p>
            <a:pPr algn="ctr"/>
            <a:r>
              <a:rPr lang="es-MX" dirty="0" smtClean="0"/>
              <a:t>o</a:t>
            </a:r>
            <a:endParaRPr lang="es-MX"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65" y="4077072"/>
            <a:ext cx="1895475" cy="1724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8" name="7 CuadroTexto"/>
          <p:cNvSpPr txBox="1"/>
          <p:nvPr/>
        </p:nvSpPr>
        <p:spPr>
          <a:xfrm>
            <a:off x="1511660" y="4754418"/>
            <a:ext cx="396044" cy="369332"/>
          </a:xfrm>
          <a:prstGeom prst="rect">
            <a:avLst/>
          </a:prstGeom>
          <a:noFill/>
        </p:spPr>
        <p:txBody>
          <a:bodyPr wrap="square" rtlCol="0">
            <a:spAutoFit/>
          </a:bodyPr>
          <a:lstStyle/>
          <a:p>
            <a:pPr algn="ctr"/>
            <a:r>
              <a:rPr lang="es-MX" dirty="0" smtClean="0"/>
              <a:t>o</a:t>
            </a:r>
            <a:endParaRPr lang="es-MX" dirty="0"/>
          </a:p>
        </p:txBody>
      </p:sp>
      <p:sp>
        <p:nvSpPr>
          <p:cNvPr id="9" name="8 CuadroTexto"/>
          <p:cNvSpPr txBox="1"/>
          <p:nvPr/>
        </p:nvSpPr>
        <p:spPr>
          <a:xfrm>
            <a:off x="3923928" y="4477419"/>
            <a:ext cx="4248472" cy="923330"/>
          </a:xfrm>
          <a:prstGeom prst="rect">
            <a:avLst/>
          </a:prstGeom>
          <a:noFill/>
        </p:spPr>
        <p:txBody>
          <a:bodyPr wrap="square" rtlCol="0">
            <a:spAutoFit/>
          </a:bodyPr>
          <a:lstStyle/>
          <a:p>
            <a:pPr algn="just"/>
            <a:r>
              <a:rPr lang="es-MX" dirty="0" smtClean="0"/>
              <a:t>Porción de círculo entre la semicircunferencia y su diámetro, es decir la mitad del circulo.</a:t>
            </a:r>
            <a:endParaRPr lang="es-MX" dirty="0"/>
          </a:p>
        </p:txBody>
      </p:sp>
      <p:sp>
        <p:nvSpPr>
          <p:cNvPr id="10" name="9 Flecha derecha"/>
          <p:cNvSpPr/>
          <p:nvPr/>
        </p:nvSpPr>
        <p:spPr>
          <a:xfrm>
            <a:off x="2620515" y="4679456"/>
            <a:ext cx="1080120" cy="4737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CuadroTexto"/>
          <p:cNvSpPr txBox="1"/>
          <p:nvPr/>
        </p:nvSpPr>
        <p:spPr>
          <a:xfrm>
            <a:off x="1907704" y="3645024"/>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Semicírculo</a:t>
            </a:r>
            <a:endParaRPr lang="es-MX" sz="2800" dirty="0">
              <a:latin typeface="Arial Black" panose="020B0A04020102020204" pitchFamily="34" charset="0"/>
            </a:endParaRPr>
          </a:p>
        </p:txBody>
      </p:sp>
    </p:spTree>
    <p:extLst>
      <p:ext uri="{BB962C8B-B14F-4D97-AF65-F5344CB8AC3E}">
        <p14:creationId xmlns:p14="http://schemas.microsoft.com/office/powerpoint/2010/main" val="1430939637"/>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956917" y="3933056"/>
            <a:ext cx="2174923" cy="191176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5229200"/>
            <a:ext cx="576064" cy="21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683568" y="410761"/>
            <a:ext cx="8136904" cy="707886"/>
          </a:xfrm>
          <a:prstGeom prst="rect">
            <a:avLst/>
          </a:prstGeom>
          <a:noFill/>
        </p:spPr>
        <p:txBody>
          <a:bodyPr wrap="square" rtlCol="0">
            <a:spAutoFit/>
          </a:bodyPr>
          <a:lstStyle/>
          <a:p>
            <a:pPr algn="ctr"/>
            <a:r>
              <a:rPr lang="es-MX" sz="4000" dirty="0" smtClean="0">
                <a:solidFill>
                  <a:schemeClr val="tx2"/>
                </a:solidFill>
                <a:latin typeface="Wide Latin" panose="020A0A07050505020404" pitchFamily="18" charset="0"/>
                <a:ea typeface="+mj-ea"/>
                <a:cs typeface="+mj-cs"/>
              </a:rPr>
              <a:t>Ángulos Notables</a:t>
            </a:r>
            <a:endParaRPr lang="es-MX" sz="4000" dirty="0">
              <a:solidFill>
                <a:schemeClr val="tx2"/>
              </a:solidFill>
              <a:latin typeface="Wide Latin" panose="020A0A07050505020404" pitchFamily="18" charset="0"/>
              <a:ea typeface="+mj-ea"/>
              <a:cs typeface="+mj-cs"/>
            </a:endParaRPr>
          </a:p>
        </p:txBody>
      </p:sp>
      <p:sp>
        <p:nvSpPr>
          <p:cNvPr id="24" name="23 CuadroTexto"/>
          <p:cNvSpPr txBox="1"/>
          <p:nvPr/>
        </p:nvSpPr>
        <p:spPr>
          <a:xfrm>
            <a:off x="1187624" y="1342509"/>
            <a:ext cx="6840760" cy="646331"/>
          </a:xfrm>
          <a:prstGeom prst="rect">
            <a:avLst/>
          </a:prstGeom>
          <a:noFill/>
        </p:spPr>
        <p:txBody>
          <a:bodyPr wrap="square" rtlCol="0">
            <a:spAutoFit/>
          </a:bodyPr>
          <a:lstStyle/>
          <a:p>
            <a:r>
              <a:rPr lang="es-MX" dirty="0" smtClean="0"/>
              <a:t>Son aquellos que forman las rectas notables y se clasifican de la siguiente manera.</a:t>
            </a:r>
            <a:endParaRPr lang="es-MX" dirty="0"/>
          </a:p>
        </p:txBody>
      </p:sp>
      <p:sp>
        <p:nvSpPr>
          <p:cNvPr id="25" name="24 CuadroTexto"/>
          <p:cNvSpPr txBox="1"/>
          <p:nvPr/>
        </p:nvSpPr>
        <p:spPr>
          <a:xfrm>
            <a:off x="1471848" y="2144406"/>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Central</a:t>
            </a:r>
            <a:endParaRPr lang="es-MX" sz="2800" dirty="0">
              <a:latin typeface="Arial Black" panose="020B0A04020102020204" pitchFamily="34" charset="0"/>
            </a:endParaRPr>
          </a:p>
        </p:txBody>
      </p:sp>
      <p:sp>
        <p:nvSpPr>
          <p:cNvPr id="26" name="25 CuadroTexto"/>
          <p:cNvSpPr txBox="1"/>
          <p:nvPr/>
        </p:nvSpPr>
        <p:spPr>
          <a:xfrm>
            <a:off x="683568" y="3033826"/>
            <a:ext cx="7704856" cy="646331"/>
          </a:xfrm>
          <a:prstGeom prst="rect">
            <a:avLst/>
          </a:prstGeom>
          <a:noFill/>
        </p:spPr>
        <p:txBody>
          <a:bodyPr wrap="square" rtlCol="0">
            <a:spAutoFit/>
          </a:bodyPr>
          <a:lstStyle/>
          <a:p>
            <a:r>
              <a:rPr lang="es-MX" dirty="0" smtClean="0"/>
              <a:t>Es aquel ángulo que forman 2 radios, o bien por diámetro y un radio y tiene su vértice en el origen.</a:t>
            </a:r>
            <a:endParaRPr lang="es-MX" dirty="0"/>
          </a:p>
        </p:txBody>
      </p:sp>
      <p:sp>
        <p:nvSpPr>
          <p:cNvPr id="27" name="26 CuadroTexto"/>
          <p:cNvSpPr txBox="1"/>
          <p:nvPr/>
        </p:nvSpPr>
        <p:spPr>
          <a:xfrm>
            <a:off x="3563888" y="4003323"/>
            <a:ext cx="4464496" cy="1846659"/>
          </a:xfrm>
          <a:prstGeom prst="rect">
            <a:avLst/>
          </a:prstGeom>
          <a:noFill/>
        </p:spPr>
        <p:txBody>
          <a:bodyPr wrap="square" rtlCol="0">
            <a:spAutoFit/>
          </a:bodyPr>
          <a:lstStyle/>
          <a:p>
            <a:r>
              <a:rPr lang="es-MX" b="1" dirty="0" smtClean="0"/>
              <a:t>NOTA:</a:t>
            </a:r>
          </a:p>
          <a:p>
            <a:r>
              <a:rPr lang="es-MX" dirty="0"/>
              <a:t> </a:t>
            </a:r>
            <a:r>
              <a:rPr lang="es-MX" dirty="0" smtClean="0"/>
              <a:t>La medida de un ángulo central es igual al arco comprendido entre sus lados.</a:t>
            </a:r>
          </a:p>
          <a:p>
            <a:endParaRPr lang="es-MX" dirty="0" smtClean="0"/>
          </a:p>
          <a:p>
            <a:endParaRPr lang="es-MX" dirty="0"/>
          </a:p>
          <a:p>
            <a:pPr algn="ctr"/>
            <a:r>
              <a:rPr lang="es-MX" sz="2400" b="1" dirty="0" smtClean="0"/>
              <a:t>&lt; AOB = AB</a:t>
            </a:r>
            <a:endParaRPr lang="es-MX" sz="2400" b="1" dirty="0"/>
          </a:p>
        </p:txBody>
      </p:sp>
    </p:spTree>
    <p:extLst>
      <p:ext uri="{BB962C8B-B14F-4D97-AF65-F5344CB8AC3E}">
        <p14:creationId xmlns:p14="http://schemas.microsoft.com/office/powerpoint/2010/main" val="3465939358"/>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CuadroTexto"/>
          <p:cNvSpPr txBox="1"/>
          <p:nvPr/>
        </p:nvSpPr>
        <p:spPr>
          <a:xfrm>
            <a:off x="1565924" y="745540"/>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Inscrito</a:t>
            </a:r>
            <a:endParaRPr lang="es-MX" sz="2800" dirty="0">
              <a:latin typeface="Arial Black" panose="020B0A04020102020204" pitchFamily="34" charset="0"/>
            </a:endParaRPr>
          </a:p>
        </p:txBody>
      </p:sp>
      <p:sp>
        <p:nvSpPr>
          <p:cNvPr id="14" name="13 CuadroTexto"/>
          <p:cNvSpPr txBox="1"/>
          <p:nvPr/>
        </p:nvSpPr>
        <p:spPr>
          <a:xfrm>
            <a:off x="828560" y="1558533"/>
            <a:ext cx="7740343" cy="646331"/>
          </a:xfrm>
          <a:prstGeom prst="rect">
            <a:avLst/>
          </a:prstGeom>
          <a:noFill/>
        </p:spPr>
        <p:txBody>
          <a:bodyPr wrap="square" rtlCol="0">
            <a:spAutoFit/>
          </a:bodyPr>
          <a:lstStyle/>
          <a:p>
            <a:r>
              <a:rPr lang="es-MX" dirty="0" smtClean="0"/>
              <a:t>Tiene su vértice en un punto de la circunferencia y lo forman un par de cuerdas.</a:t>
            </a:r>
            <a:endParaRPr lang="es-MX"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097" y="2676459"/>
            <a:ext cx="2411751" cy="262842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9" name="18 Grupo"/>
          <p:cNvGrpSpPr/>
          <p:nvPr/>
        </p:nvGrpSpPr>
        <p:grpSpPr>
          <a:xfrm>
            <a:off x="3905341" y="2780928"/>
            <a:ext cx="4464496" cy="2215991"/>
            <a:chOff x="3347864" y="1844824"/>
            <a:chExt cx="4464496" cy="2215991"/>
          </a:xfrm>
        </p:grpSpPr>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3942" y="3020218"/>
              <a:ext cx="8572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15 CuadroTexto"/>
            <p:cNvSpPr txBox="1"/>
            <p:nvPr/>
          </p:nvSpPr>
          <p:spPr>
            <a:xfrm>
              <a:off x="3347864" y="1844824"/>
              <a:ext cx="4464496" cy="2215991"/>
            </a:xfrm>
            <a:prstGeom prst="rect">
              <a:avLst/>
            </a:prstGeom>
            <a:noFill/>
          </p:spPr>
          <p:txBody>
            <a:bodyPr wrap="square" rtlCol="0">
              <a:spAutoFit/>
            </a:bodyPr>
            <a:lstStyle/>
            <a:p>
              <a:r>
                <a:rPr lang="es-MX" b="1" dirty="0" smtClean="0"/>
                <a:t>NOTA:</a:t>
              </a:r>
            </a:p>
            <a:p>
              <a:r>
                <a:rPr lang="es-MX" dirty="0"/>
                <a:t> </a:t>
              </a:r>
              <a:r>
                <a:rPr lang="es-MX" dirty="0" smtClean="0"/>
                <a:t>La medida de un ángulo inscrito es igual a la mitad del arco comprendido entre sus lados.</a:t>
              </a:r>
            </a:p>
            <a:p>
              <a:endParaRPr lang="es-MX" dirty="0"/>
            </a:p>
            <a:p>
              <a:pPr algn="ctr"/>
              <a:r>
                <a:rPr lang="es-MX" sz="2400" b="1" dirty="0" smtClean="0"/>
                <a:t>&lt; ABC = AC</a:t>
              </a:r>
            </a:p>
            <a:p>
              <a:pPr algn="ctr"/>
              <a:r>
                <a:rPr lang="es-MX" sz="2400" b="1" dirty="0"/>
                <a:t>	</a:t>
              </a:r>
              <a:r>
                <a:rPr lang="es-MX" sz="2400" b="1" dirty="0" smtClean="0"/>
                <a:t>     2</a:t>
              </a:r>
              <a:endParaRPr lang="es-MX" sz="2400" b="1" dirty="0"/>
            </a:p>
          </p:txBody>
        </p:sp>
        <p:cxnSp>
          <p:nvCxnSpPr>
            <p:cNvPr id="18" name="17 Conector recto"/>
            <p:cNvCxnSpPr/>
            <p:nvPr/>
          </p:nvCxnSpPr>
          <p:spPr>
            <a:xfrm>
              <a:off x="5940152" y="3645024"/>
              <a:ext cx="648072" cy="0"/>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4064012992"/>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217243"/>
            <a:ext cx="2828553" cy="264256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1565924" y="745540"/>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a:t>
            </a:r>
            <a:r>
              <a:rPr lang="es-MX" sz="2800" dirty="0" err="1" smtClean="0">
                <a:latin typeface="Arial Black" panose="020B0A04020102020204" pitchFamily="34" charset="0"/>
              </a:rPr>
              <a:t>Semiiscrito</a:t>
            </a:r>
            <a:endParaRPr lang="es-MX" sz="2800" dirty="0">
              <a:latin typeface="Arial Black" panose="020B0A04020102020204" pitchFamily="34" charset="0"/>
            </a:endParaRPr>
          </a:p>
        </p:txBody>
      </p:sp>
      <p:sp>
        <p:nvSpPr>
          <p:cNvPr id="7" name="6 CuadroTexto"/>
          <p:cNvSpPr txBox="1"/>
          <p:nvPr/>
        </p:nvSpPr>
        <p:spPr>
          <a:xfrm>
            <a:off x="828560" y="1558533"/>
            <a:ext cx="7740343" cy="646331"/>
          </a:xfrm>
          <a:prstGeom prst="rect">
            <a:avLst/>
          </a:prstGeom>
          <a:noFill/>
        </p:spPr>
        <p:txBody>
          <a:bodyPr wrap="square" rtlCol="0">
            <a:spAutoFit/>
          </a:bodyPr>
          <a:lstStyle/>
          <a:p>
            <a:r>
              <a:rPr lang="es-MX" dirty="0" smtClean="0"/>
              <a:t>Tiene su vértice en un punto de la circunferencia una cuerda y una tangente.</a:t>
            </a:r>
            <a:endParaRPr lang="es-MX" dirty="0"/>
          </a:p>
        </p:txBody>
      </p:sp>
      <p:grpSp>
        <p:nvGrpSpPr>
          <p:cNvPr id="8" name="7 Grupo"/>
          <p:cNvGrpSpPr/>
          <p:nvPr/>
        </p:nvGrpSpPr>
        <p:grpSpPr>
          <a:xfrm>
            <a:off x="3905341" y="2780928"/>
            <a:ext cx="4464496" cy="2215991"/>
            <a:chOff x="3347864" y="1844824"/>
            <a:chExt cx="4464496" cy="2215991"/>
          </a:xfrm>
        </p:grpSpPr>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3942" y="3020218"/>
              <a:ext cx="8572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CuadroTexto"/>
            <p:cNvSpPr txBox="1"/>
            <p:nvPr/>
          </p:nvSpPr>
          <p:spPr>
            <a:xfrm>
              <a:off x="3347864" y="1844824"/>
              <a:ext cx="4464496" cy="2215991"/>
            </a:xfrm>
            <a:prstGeom prst="rect">
              <a:avLst/>
            </a:prstGeom>
            <a:noFill/>
          </p:spPr>
          <p:txBody>
            <a:bodyPr wrap="square" rtlCol="0">
              <a:spAutoFit/>
            </a:bodyPr>
            <a:lstStyle/>
            <a:p>
              <a:r>
                <a:rPr lang="es-MX" b="1" dirty="0" smtClean="0"/>
                <a:t>NOTA:</a:t>
              </a:r>
            </a:p>
            <a:p>
              <a:r>
                <a:rPr lang="es-MX" dirty="0"/>
                <a:t> </a:t>
              </a:r>
              <a:r>
                <a:rPr lang="es-MX" dirty="0" smtClean="0"/>
                <a:t>La medida de un ángulo </a:t>
              </a:r>
              <a:r>
                <a:rPr lang="es-MX" dirty="0" err="1" smtClean="0"/>
                <a:t>semiiscrito</a:t>
              </a:r>
              <a:r>
                <a:rPr lang="es-MX" dirty="0" smtClean="0"/>
                <a:t> es igual a la mitad del arco comprendido entre sus lados.</a:t>
              </a:r>
            </a:p>
            <a:p>
              <a:endParaRPr lang="es-MX" dirty="0"/>
            </a:p>
            <a:p>
              <a:pPr algn="ctr"/>
              <a:r>
                <a:rPr lang="es-MX" sz="2400" b="1" dirty="0" smtClean="0"/>
                <a:t>&lt; ACB = AC</a:t>
              </a:r>
            </a:p>
            <a:p>
              <a:pPr algn="ctr"/>
              <a:r>
                <a:rPr lang="es-MX" sz="2400" b="1" dirty="0"/>
                <a:t>	</a:t>
              </a:r>
              <a:r>
                <a:rPr lang="es-MX" sz="2400" b="1" dirty="0" smtClean="0"/>
                <a:t>     2</a:t>
              </a:r>
              <a:endParaRPr lang="es-MX" sz="2400" b="1" dirty="0"/>
            </a:p>
          </p:txBody>
        </p:sp>
        <p:cxnSp>
          <p:nvCxnSpPr>
            <p:cNvPr id="11" name="10 Conector recto"/>
            <p:cNvCxnSpPr/>
            <p:nvPr/>
          </p:nvCxnSpPr>
          <p:spPr>
            <a:xfrm>
              <a:off x="5940152" y="3645024"/>
              <a:ext cx="648072" cy="0"/>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4172045441"/>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25320"/>
          <a:stretch/>
        </p:blipFill>
        <p:spPr bwMode="auto">
          <a:xfrm>
            <a:off x="6901988" y="4005064"/>
            <a:ext cx="784943" cy="365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25320"/>
          <a:stretch/>
        </p:blipFill>
        <p:spPr bwMode="auto">
          <a:xfrm>
            <a:off x="6084168" y="4005064"/>
            <a:ext cx="859284" cy="365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23 CuadroTexto"/>
          <p:cNvSpPr txBox="1"/>
          <p:nvPr/>
        </p:nvSpPr>
        <p:spPr>
          <a:xfrm>
            <a:off x="1565924" y="745540"/>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Interior</a:t>
            </a:r>
            <a:endParaRPr lang="es-MX" sz="2800" dirty="0">
              <a:latin typeface="Arial Black" panose="020B0A04020102020204" pitchFamily="34" charset="0"/>
            </a:endParaRPr>
          </a:p>
        </p:txBody>
      </p:sp>
      <p:sp>
        <p:nvSpPr>
          <p:cNvPr id="26" name="25 CuadroTexto"/>
          <p:cNvSpPr txBox="1"/>
          <p:nvPr/>
        </p:nvSpPr>
        <p:spPr>
          <a:xfrm>
            <a:off x="828560" y="1558533"/>
            <a:ext cx="7740343" cy="646331"/>
          </a:xfrm>
          <a:prstGeom prst="rect">
            <a:avLst/>
          </a:prstGeom>
          <a:noFill/>
        </p:spPr>
        <p:txBody>
          <a:bodyPr wrap="square" rtlCol="0">
            <a:spAutoFit/>
          </a:bodyPr>
          <a:lstStyle/>
          <a:p>
            <a:r>
              <a:rPr lang="es-MX" dirty="0" smtClean="0"/>
              <a:t>Su vértice se encuentra en un punto interior de la circunferencia y lo forman 2 cuerdas que se cortan entre si.</a:t>
            </a:r>
            <a:endParaRPr lang="es-MX" dirty="0"/>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379" r="9715" b="6589"/>
          <a:stretch/>
        </p:blipFill>
        <p:spPr bwMode="auto">
          <a:xfrm>
            <a:off x="971600" y="2567011"/>
            <a:ext cx="2661314" cy="2847148"/>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38 CuadroTexto"/>
          <p:cNvSpPr txBox="1"/>
          <p:nvPr/>
        </p:nvSpPr>
        <p:spPr>
          <a:xfrm>
            <a:off x="3905341" y="2780928"/>
            <a:ext cx="4464496" cy="2215991"/>
          </a:xfrm>
          <a:prstGeom prst="rect">
            <a:avLst/>
          </a:prstGeom>
          <a:noFill/>
        </p:spPr>
        <p:txBody>
          <a:bodyPr wrap="square" rtlCol="0">
            <a:spAutoFit/>
          </a:bodyPr>
          <a:lstStyle/>
          <a:p>
            <a:r>
              <a:rPr lang="es-MX" b="1" dirty="0" smtClean="0"/>
              <a:t>NOTA:</a:t>
            </a:r>
          </a:p>
          <a:p>
            <a:r>
              <a:rPr lang="es-MX" dirty="0"/>
              <a:t> </a:t>
            </a:r>
            <a:r>
              <a:rPr lang="es-MX" dirty="0" smtClean="0"/>
              <a:t>La medida de un ángulo interior es igual a la semisuma de los arcos comprendidos entre sus lados y sus prolongaciones.</a:t>
            </a:r>
          </a:p>
          <a:p>
            <a:endParaRPr lang="es-MX" dirty="0"/>
          </a:p>
          <a:p>
            <a:pPr algn="ctr"/>
            <a:r>
              <a:rPr lang="es-MX" sz="2400" b="1" dirty="0" smtClean="0"/>
              <a:t>&lt; ABC = AC + DE</a:t>
            </a:r>
          </a:p>
          <a:p>
            <a:pPr algn="ctr"/>
            <a:r>
              <a:rPr lang="es-MX" sz="2400" b="1" dirty="0"/>
              <a:t>	</a:t>
            </a:r>
            <a:r>
              <a:rPr lang="es-MX" sz="2400" b="1" dirty="0" smtClean="0"/>
              <a:t>     2</a:t>
            </a:r>
            <a:endParaRPr lang="es-MX" sz="2400" b="1" dirty="0"/>
          </a:p>
        </p:txBody>
      </p:sp>
      <p:cxnSp>
        <p:nvCxnSpPr>
          <p:cNvPr id="40" name="39 Conector recto"/>
          <p:cNvCxnSpPr/>
          <p:nvPr/>
        </p:nvCxnSpPr>
        <p:spPr>
          <a:xfrm>
            <a:off x="6084168" y="4581128"/>
            <a:ext cx="1602763"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6486169"/>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29358"/>
          <a:stretch/>
        </p:blipFill>
        <p:spPr bwMode="auto">
          <a:xfrm>
            <a:off x="6876256" y="4005064"/>
            <a:ext cx="714375" cy="316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7"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29358"/>
          <a:stretch/>
        </p:blipFill>
        <p:spPr bwMode="auto">
          <a:xfrm>
            <a:off x="6137589" y="4005064"/>
            <a:ext cx="714375" cy="316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808" y="2780928"/>
            <a:ext cx="3312368" cy="189323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29 CuadroTexto"/>
          <p:cNvSpPr txBox="1"/>
          <p:nvPr/>
        </p:nvSpPr>
        <p:spPr>
          <a:xfrm>
            <a:off x="1565924" y="745540"/>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Exterior</a:t>
            </a:r>
            <a:endParaRPr lang="es-MX" sz="2800" dirty="0">
              <a:latin typeface="Arial Black" panose="020B0A04020102020204" pitchFamily="34" charset="0"/>
            </a:endParaRPr>
          </a:p>
        </p:txBody>
      </p:sp>
      <p:sp>
        <p:nvSpPr>
          <p:cNvPr id="32" name="31 CuadroTexto"/>
          <p:cNvSpPr txBox="1"/>
          <p:nvPr/>
        </p:nvSpPr>
        <p:spPr>
          <a:xfrm>
            <a:off x="828560" y="1558533"/>
            <a:ext cx="7740343" cy="646331"/>
          </a:xfrm>
          <a:prstGeom prst="rect">
            <a:avLst/>
          </a:prstGeom>
          <a:noFill/>
        </p:spPr>
        <p:txBody>
          <a:bodyPr wrap="square" rtlCol="0">
            <a:spAutoFit/>
          </a:bodyPr>
          <a:lstStyle/>
          <a:p>
            <a:r>
              <a:rPr lang="es-MX" dirty="0" smtClean="0"/>
              <a:t>Tiene su vértice en un punto exterior a la circunferencia y lo forman 2 secantes.</a:t>
            </a:r>
            <a:endParaRPr lang="es-MX" dirty="0"/>
          </a:p>
        </p:txBody>
      </p:sp>
      <p:sp>
        <p:nvSpPr>
          <p:cNvPr id="33" name="32 CuadroTexto"/>
          <p:cNvSpPr txBox="1"/>
          <p:nvPr/>
        </p:nvSpPr>
        <p:spPr>
          <a:xfrm>
            <a:off x="3905341" y="2780928"/>
            <a:ext cx="4464496" cy="2215991"/>
          </a:xfrm>
          <a:prstGeom prst="rect">
            <a:avLst/>
          </a:prstGeom>
          <a:noFill/>
        </p:spPr>
        <p:txBody>
          <a:bodyPr wrap="square" rtlCol="0">
            <a:spAutoFit/>
          </a:bodyPr>
          <a:lstStyle/>
          <a:p>
            <a:r>
              <a:rPr lang="es-MX" b="1" dirty="0" smtClean="0"/>
              <a:t>NOTA:</a:t>
            </a:r>
          </a:p>
          <a:p>
            <a:pPr algn="just"/>
            <a:r>
              <a:rPr lang="es-MX" dirty="0" smtClean="0"/>
              <a:t>La medida de un ángulo exterior es la semidiferencia de los arcos comprendidos entre sus lados.</a:t>
            </a:r>
          </a:p>
          <a:p>
            <a:endParaRPr lang="es-MX" dirty="0"/>
          </a:p>
          <a:p>
            <a:pPr algn="ctr"/>
            <a:r>
              <a:rPr lang="es-MX" sz="2400" b="1" dirty="0" smtClean="0"/>
              <a:t>&lt; ABC = DE - AC</a:t>
            </a:r>
          </a:p>
          <a:p>
            <a:pPr algn="ctr"/>
            <a:r>
              <a:rPr lang="es-MX" sz="2400" b="1" dirty="0"/>
              <a:t>	</a:t>
            </a:r>
            <a:r>
              <a:rPr lang="es-MX" sz="2400" b="1" dirty="0" smtClean="0"/>
              <a:t>     2</a:t>
            </a:r>
            <a:endParaRPr lang="es-MX" sz="2400" b="1" dirty="0"/>
          </a:p>
        </p:txBody>
      </p:sp>
      <p:cxnSp>
        <p:nvCxnSpPr>
          <p:cNvPr id="29" name="28 Conector recto"/>
          <p:cNvCxnSpPr/>
          <p:nvPr/>
        </p:nvCxnSpPr>
        <p:spPr>
          <a:xfrm>
            <a:off x="6137589" y="4581128"/>
            <a:ext cx="138673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7586723"/>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78246"/>
            <a:ext cx="3255317" cy="242135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28 CuadroTexto"/>
          <p:cNvSpPr txBox="1"/>
          <p:nvPr/>
        </p:nvSpPr>
        <p:spPr>
          <a:xfrm>
            <a:off x="1565924" y="745540"/>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Ángulo Circunscrito</a:t>
            </a:r>
            <a:endParaRPr lang="es-MX" sz="2800" dirty="0">
              <a:latin typeface="Arial Black" panose="020B0A04020102020204" pitchFamily="34" charset="0"/>
            </a:endParaRPr>
          </a:p>
        </p:txBody>
      </p:sp>
      <p:sp>
        <p:nvSpPr>
          <p:cNvPr id="31" name="30 CuadroTexto"/>
          <p:cNvSpPr txBox="1"/>
          <p:nvPr/>
        </p:nvSpPr>
        <p:spPr>
          <a:xfrm>
            <a:off x="828560" y="1558533"/>
            <a:ext cx="7740343" cy="646331"/>
          </a:xfrm>
          <a:prstGeom prst="rect">
            <a:avLst/>
          </a:prstGeom>
          <a:noFill/>
        </p:spPr>
        <p:txBody>
          <a:bodyPr wrap="square" rtlCol="0">
            <a:spAutoFit/>
          </a:bodyPr>
          <a:lstStyle/>
          <a:p>
            <a:r>
              <a:rPr lang="es-MX" dirty="0" smtClean="0"/>
              <a:t>Se denomina así al ángulo que forman 2 tangentes trazadas desde un punto exterior a la circunferencia.</a:t>
            </a:r>
            <a:endParaRPr lang="es-MX" dirty="0"/>
          </a:p>
        </p:txBody>
      </p:sp>
      <p:sp>
        <p:nvSpPr>
          <p:cNvPr id="32" name="31 CuadroTexto"/>
          <p:cNvSpPr txBox="1"/>
          <p:nvPr/>
        </p:nvSpPr>
        <p:spPr>
          <a:xfrm>
            <a:off x="3905341" y="2780928"/>
            <a:ext cx="4464496" cy="2215991"/>
          </a:xfrm>
          <a:prstGeom prst="rect">
            <a:avLst/>
          </a:prstGeom>
          <a:noFill/>
        </p:spPr>
        <p:txBody>
          <a:bodyPr wrap="square" rtlCol="0">
            <a:spAutoFit/>
          </a:bodyPr>
          <a:lstStyle/>
          <a:p>
            <a:r>
              <a:rPr lang="es-MX" b="1" dirty="0" smtClean="0"/>
              <a:t>NOTA:</a:t>
            </a:r>
          </a:p>
          <a:p>
            <a:pPr algn="just"/>
            <a:r>
              <a:rPr lang="es-MX" dirty="0" smtClean="0"/>
              <a:t>La medida de un ángulo circunscrito es igual a la semidiferencia de los arcos comprendidos entre sus lados.</a:t>
            </a:r>
          </a:p>
          <a:p>
            <a:endParaRPr lang="es-MX" dirty="0"/>
          </a:p>
          <a:p>
            <a:pPr algn="ctr"/>
            <a:r>
              <a:rPr lang="es-MX" sz="2400" b="1" dirty="0" smtClean="0"/>
              <a:t>&lt; ABC = AEC - AGC</a:t>
            </a:r>
          </a:p>
          <a:p>
            <a:pPr algn="ctr"/>
            <a:r>
              <a:rPr lang="es-MX" sz="2400" b="1" dirty="0"/>
              <a:t>	</a:t>
            </a:r>
            <a:r>
              <a:rPr lang="es-MX" sz="2400" b="1" dirty="0" smtClean="0"/>
              <a:t>     2</a:t>
            </a:r>
            <a:endParaRPr lang="es-MX" sz="2400" b="1" dirty="0"/>
          </a:p>
        </p:txBody>
      </p:sp>
      <p:cxnSp>
        <p:nvCxnSpPr>
          <p:cNvPr id="33" name="32 Conector recto"/>
          <p:cNvCxnSpPr/>
          <p:nvPr/>
        </p:nvCxnSpPr>
        <p:spPr>
          <a:xfrm>
            <a:off x="6012160" y="4581128"/>
            <a:ext cx="1800200" cy="0"/>
          </a:xfrm>
          <a:prstGeom prst="line">
            <a:avLst/>
          </a:prstGeom>
        </p:spPr>
        <p:style>
          <a:lnRef idx="1">
            <a:schemeClr val="dk1"/>
          </a:lnRef>
          <a:fillRef idx="0">
            <a:schemeClr val="dk1"/>
          </a:fillRef>
          <a:effectRef idx="0">
            <a:schemeClr val="dk1"/>
          </a:effectRef>
          <a:fontRef idx="minor">
            <a:schemeClr val="tx1"/>
          </a:fontRef>
        </p:style>
      </p:cxnSp>
      <p:pic>
        <p:nvPicPr>
          <p:cNvPr id="819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29902"/>
          <a:stretch/>
        </p:blipFill>
        <p:spPr bwMode="auto">
          <a:xfrm>
            <a:off x="6029709" y="3933056"/>
            <a:ext cx="657225" cy="327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29902"/>
          <a:stretch/>
        </p:blipFill>
        <p:spPr bwMode="auto">
          <a:xfrm>
            <a:off x="6948264" y="3933056"/>
            <a:ext cx="657225" cy="327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7649343"/>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715151" y="2636912"/>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ahoma" pitchFamily="34" charset="0"/>
              </a:defRPr>
            </a:lvl2pPr>
            <a:lvl3pPr algn="ctr" rtl="0" eaLnBrk="1" fontAlgn="base" hangingPunct="1">
              <a:spcBef>
                <a:spcPct val="0"/>
              </a:spcBef>
              <a:spcAft>
                <a:spcPct val="0"/>
              </a:spcAft>
              <a:defRPr sz="4000">
                <a:solidFill>
                  <a:schemeClr val="tx2"/>
                </a:solidFill>
                <a:latin typeface="Tahoma" pitchFamily="34" charset="0"/>
              </a:defRPr>
            </a:lvl3pPr>
            <a:lvl4pPr algn="ctr" rtl="0" eaLnBrk="1" fontAlgn="base" hangingPunct="1">
              <a:spcBef>
                <a:spcPct val="0"/>
              </a:spcBef>
              <a:spcAft>
                <a:spcPct val="0"/>
              </a:spcAft>
              <a:defRPr sz="4000">
                <a:solidFill>
                  <a:schemeClr val="tx2"/>
                </a:solidFill>
                <a:latin typeface="Tahoma" pitchFamily="34" charset="0"/>
              </a:defRPr>
            </a:lvl4pPr>
            <a:lvl5pPr algn="ctr" rtl="0" eaLnBrk="1" fontAlgn="base" hangingPunct="1">
              <a:spcBef>
                <a:spcPct val="0"/>
              </a:spcBef>
              <a:spcAft>
                <a:spcPct val="0"/>
              </a:spcAft>
              <a:defRPr sz="4000">
                <a:solidFill>
                  <a:schemeClr val="tx2"/>
                </a:solidFill>
                <a:latin typeface="Tahoma" pitchFamily="34" charset="0"/>
              </a:defRPr>
            </a:lvl5pPr>
            <a:lvl6pPr marL="457200" algn="ctr" rtl="0" eaLnBrk="1" fontAlgn="base" hangingPunct="1">
              <a:spcBef>
                <a:spcPct val="0"/>
              </a:spcBef>
              <a:spcAft>
                <a:spcPct val="0"/>
              </a:spcAft>
              <a:defRPr sz="4000">
                <a:solidFill>
                  <a:schemeClr val="tx2"/>
                </a:solidFill>
                <a:latin typeface="Tahoma" pitchFamily="34" charset="0"/>
              </a:defRPr>
            </a:lvl6pPr>
            <a:lvl7pPr marL="914400" algn="ctr" rtl="0" eaLnBrk="1" fontAlgn="base" hangingPunct="1">
              <a:spcBef>
                <a:spcPct val="0"/>
              </a:spcBef>
              <a:spcAft>
                <a:spcPct val="0"/>
              </a:spcAft>
              <a:defRPr sz="4000">
                <a:solidFill>
                  <a:schemeClr val="tx2"/>
                </a:solidFill>
                <a:latin typeface="Tahoma" pitchFamily="34" charset="0"/>
              </a:defRPr>
            </a:lvl7pPr>
            <a:lvl8pPr marL="1371600" algn="ctr" rtl="0" eaLnBrk="1" fontAlgn="base" hangingPunct="1">
              <a:spcBef>
                <a:spcPct val="0"/>
              </a:spcBef>
              <a:spcAft>
                <a:spcPct val="0"/>
              </a:spcAft>
              <a:defRPr sz="4000">
                <a:solidFill>
                  <a:schemeClr val="tx2"/>
                </a:solidFill>
                <a:latin typeface="Tahoma" pitchFamily="34" charset="0"/>
              </a:defRPr>
            </a:lvl8pPr>
            <a:lvl9pPr marL="1828800" algn="ctr" rtl="0" eaLnBrk="1" fontAlgn="base" hangingPunct="1">
              <a:spcBef>
                <a:spcPct val="0"/>
              </a:spcBef>
              <a:spcAft>
                <a:spcPct val="0"/>
              </a:spcAft>
              <a:defRPr sz="4000">
                <a:solidFill>
                  <a:schemeClr val="tx2"/>
                </a:solidFill>
                <a:latin typeface="Tahoma" pitchFamily="34" charset="0"/>
              </a:defRPr>
            </a:lvl9pPr>
          </a:lstStyle>
          <a:p>
            <a:r>
              <a:rPr lang="es-MX" sz="4800" b="1" kern="0" dirty="0" smtClean="0"/>
              <a:t>1.4 Círculo Geométrico</a:t>
            </a:r>
            <a:endParaRPr lang="es-MX" sz="4800" b="1" kern="0" dirty="0"/>
          </a:p>
        </p:txBody>
      </p:sp>
    </p:spTree>
    <p:extLst>
      <p:ext uri="{BB962C8B-B14F-4D97-AF65-F5344CB8AC3E}">
        <p14:creationId xmlns:p14="http://schemas.microsoft.com/office/powerpoint/2010/main" val="841351394"/>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5490356" y="593839"/>
            <a:ext cx="2915816" cy="79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ahoma" pitchFamily="34" charset="0"/>
              </a:defRPr>
            </a:lvl2pPr>
            <a:lvl3pPr algn="ctr" rtl="0" eaLnBrk="1" fontAlgn="base" hangingPunct="1">
              <a:spcBef>
                <a:spcPct val="0"/>
              </a:spcBef>
              <a:spcAft>
                <a:spcPct val="0"/>
              </a:spcAft>
              <a:defRPr sz="4000">
                <a:solidFill>
                  <a:schemeClr val="tx2"/>
                </a:solidFill>
                <a:latin typeface="Tahoma" pitchFamily="34" charset="0"/>
              </a:defRPr>
            </a:lvl3pPr>
            <a:lvl4pPr algn="ctr" rtl="0" eaLnBrk="1" fontAlgn="base" hangingPunct="1">
              <a:spcBef>
                <a:spcPct val="0"/>
              </a:spcBef>
              <a:spcAft>
                <a:spcPct val="0"/>
              </a:spcAft>
              <a:defRPr sz="4000">
                <a:solidFill>
                  <a:schemeClr val="tx2"/>
                </a:solidFill>
                <a:latin typeface="Tahoma" pitchFamily="34" charset="0"/>
              </a:defRPr>
            </a:lvl4pPr>
            <a:lvl5pPr algn="ctr" rtl="0" eaLnBrk="1" fontAlgn="base" hangingPunct="1">
              <a:spcBef>
                <a:spcPct val="0"/>
              </a:spcBef>
              <a:spcAft>
                <a:spcPct val="0"/>
              </a:spcAft>
              <a:defRPr sz="4000">
                <a:solidFill>
                  <a:schemeClr val="tx2"/>
                </a:solidFill>
                <a:latin typeface="Tahoma" pitchFamily="34" charset="0"/>
              </a:defRPr>
            </a:lvl5pPr>
            <a:lvl6pPr marL="457200" algn="ctr" rtl="0" eaLnBrk="1" fontAlgn="base" hangingPunct="1">
              <a:spcBef>
                <a:spcPct val="0"/>
              </a:spcBef>
              <a:spcAft>
                <a:spcPct val="0"/>
              </a:spcAft>
              <a:defRPr sz="4000">
                <a:solidFill>
                  <a:schemeClr val="tx2"/>
                </a:solidFill>
                <a:latin typeface="Tahoma" pitchFamily="34" charset="0"/>
              </a:defRPr>
            </a:lvl6pPr>
            <a:lvl7pPr marL="914400" algn="ctr" rtl="0" eaLnBrk="1" fontAlgn="base" hangingPunct="1">
              <a:spcBef>
                <a:spcPct val="0"/>
              </a:spcBef>
              <a:spcAft>
                <a:spcPct val="0"/>
              </a:spcAft>
              <a:defRPr sz="4000">
                <a:solidFill>
                  <a:schemeClr val="tx2"/>
                </a:solidFill>
                <a:latin typeface="Tahoma" pitchFamily="34" charset="0"/>
              </a:defRPr>
            </a:lvl7pPr>
            <a:lvl8pPr marL="1371600" algn="ctr" rtl="0" eaLnBrk="1" fontAlgn="base" hangingPunct="1">
              <a:spcBef>
                <a:spcPct val="0"/>
              </a:spcBef>
              <a:spcAft>
                <a:spcPct val="0"/>
              </a:spcAft>
              <a:defRPr sz="4000">
                <a:solidFill>
                  <a:schemeClr val="tx2"/>
                </a:solidFill>
                <a:latin typeface="Tahoma" pitchFamily="34" charset="0"/>
              </a:defRPr>
            </a:lvl8pPr>
            <a:lvl9pPr marL="1828800" algn="ctr" rtl="0" eaLnBrk="1" fontAlgn="base" hangingPunct="1">
              <a:spcBef>
                <a:spcPct val="0"/>
              </a:spcBef>
              <a:spcAft>
                <a:spcPct val="0"/>
              </a:spcAft>
              <a:defRPr sz="4000">
                <a:solidFill>
                  <a:schemeClr val="tx2"/>
                </a:solidFill>
                <a:latin typeface="Tahoma" pitchFamily="34" charset="0"/>
              </a:defRPr>
            </a:lvl9pPr>
          </a:lstStyle>
          <a:p>
            <a:r>
              <a:rPr lang="es-MX" sz="4800" b="1" kern="0" dirty="0" smtClean="0"/>
              <a:t>Resumen</a:t>
            </a:r>
            <a:endParaRPr lang="es-MX" sz="4800" b="1" kern="0" dirty="0"/>
          </a:p>
        </p:txBody>
      </p:sp>
      <p:sp>
        <p:nvSpPr>
          <p:cNvPr id="2" name="1 Rectángulo"/>
          <p:cNvSpPr/>
          <p:nvPr/>
        </p:nvSpPr>
        <p:spPr>
          <a:xfrm>
            <a:off x="5292080" y="1409756"/>
            <a:ext cx="3312368" cy="3970318"/>
          </a:xfrm>
          <a:prstGeom prst="rect">
            <a:avLst/>
          </a:prstGeom>
        </p:spPr>
        <p:txBody>
          <a:bodyPr wrap="square">
            <a:spAutoFit/>
          </a:bodyPr>
          <a:lstStyle/>
          <a:p>
            <a:pPr algn="just">
              <a:lnSpc>
                <a:spcPct val="150000"/>
              </a:lnSpc>
            </a:pPr>
            <a:r>
              <a:rPr lang="es-MX" sz="1400" dirty="0">
                <a:latin typeface="Arial" panose="020B0604020202020204" pitchFamily="34" charset="0"/>
                <a:cs typeface="Arial" panose="020B0604020202020204" pitchFamily="34" charset="0"/>
              </a:rPr>
              <a:t>El círculo es una de las figuras geométricas más básicas en torno de la cual se arman otras figuras, por ejemplo el cono. Es la única que no posee ninguna línea recta como determinante y por lo tanto los ángulos que se pueden establecer dentro de él requieren necesariamente de la marcación de líneas rectas internas imaginarias. En el círculo, tal como sucede en la circunferencia, no existen, por lo tanto, los vértices</a:t>
            </a:r>
            <a:r>
              <a:rPr lang="es-MX" sz="1400" dirty="0" smtClean="0">
                <a:latin typeface="Arial" panose="020B0604020202020204" pitchFamily="34" charset="0"/>
                <a:cs typeface="Arial" panose="020B0604020202020204" pitchFamily="34" charset="0"/>
              </a:rPr>
              <a:t>.</a:t>
            </a:r>
            <a:endParaRPr lang="es-MX" sz="1400" dirty="0">
              <a:latin typeface="Arial" panose="020B0604020202020204" pitchFamily="34" charset="0"/>
              <a:cs typeface="Arial" panose="020B0604020202020204" pitchFamily="34" charset="0"/>
            </a:endParaRPr>
          </a:p>
        </p:txBody>
      </p:sp>
      <p:sp>
        <p:nvSpPr>
          <p:cNvPr id="5" name="4 Rectángulo"/>
          <p:cNvSpPr/>
          <p:nvPr/>
        </p:nvSpPr>
        <p:spPr>
          <a:xfrm>
            <a:off x="971600" y="1455830"/>
            <a:ext cx="3312368" cy="3607206"/>
          </a:xfrm>
          <a:prstGeom prst="rect">
            <a:avLst/>
          </a:prstGeom>
        </p:spPr>
        <p:txBody>
          <a:bodyPr wrap="square">
            <a:spAutoFit/>
          </a:bodyPr>
          <a:lstStyle/>
          <a:p>
            <a:pPr algn="just">
              <a:lnSpc>
                <a:spcPct val="150000"/>
              </a:lnSpc>
            </a:pPr>
            <a:r>
              <a:rPr lang="en-US" sz="1400" dirty="0">
                <a:latin typeface="Arial" panose="020B0604020202020204" pitchFamily="34" charset="0"/>
                <a:cs typeface="Arial" panose="020B0604020202020204" pitchFamily="34" charset="0"/>
              </a:rPr>
              <a:t>The circle is one of the most basic geometric figures around which other figures, such as the cone, are assembled. It is the only one that has no straight line as a determinant and therefore the angles that can be established within it necessarily require the marking of imaginary internal straight lines. In the circle, as happens in the circumference, therefore, there are no vertices</a:t>
            </a:r>
            <a:endParaRPr lang="es-MX" sz="1400" dirty="0">
              <a:latin typeface="Arial" panose="020B0604020202020204" pitchFamily="34" charset="0"/>
              <a:cs typeface="Arial" panose="020B0604020202020204" pitchFamily="34" charset="0"/>
            </a:endParaRPr>
          </a:p>
        </p:txBody>
      </p:sp>
      <p:sp>
        <p:nvSpPr>
          <p:cNvPr id="7" name="1 Título"/>
          <p:cNvSpPr txBox="1">
            <a:spLocks/>
          </p:cNvSpPr>
          <p:nvPr/>
        </p:nvSpPr>
        <p:spPr bwMode="auto">
          <a:xfrm>
            <a:off x="1169876" y="593838"/>
            <a:ext cx="2915816" cy="79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ahoma" pitchFamily="34" charset="0"/>
              </a:defRPr>
            </a:lvl2pPr>
            <a:lvl3pPr algn="ctr" rtl="0" eaLnBrk="1" fontAlgn="base" hangingPunct="1">
              <a:spcBef>
                <a:spcPct val="0"/>
              </a:spcBef>
              <a:spcAft>
                <a:spcPct val="0"/>
              </a:spcAft>
              <a:defRPr sz="4000">
                <a:solidFill>
                  <a:schemeClr val="tx2"/>
                </a:solidFill>
                <a:latin typeface="Tahoma" pitchFamily="34" charset="0"/>
              </a:defRPr>
            </a:lvl3pPr>
            <a:lvl4pPr algn="ctr" rtl="0" eaLnBrk="1" fontAlgn="base" hangingPunct="1">
              <a:spcBef>
                <a:spcPct val="0"/>
              </a:spcBef>
              <a:spcAft>
                <a:spcPct val="0"/>
              </a:spcAft>
              <a:defRPr sz="4000">
                <a:solidFill>
                  <a:schemeClr val="tx2"/>
                </a:solidFill>
                <a:latin typeface="Tahoma" pitchFamily="34" charset="0"/>
              </a:defRPr>
            </a:lvl4pPr>
            <a:lvl5pPr algn="ctr" rtl="0" eaLnBrk="1" fontAlgn="base" hangingPunct="1">
              <a:spcBef>
                <a:spcPct val="0"/>
              </a:spcBef>
              <a:spcAft>
                <a:spcPct val="0"/>
              </a:spcAft>
              <a:defRPr sz="4000">
                <a:solidFill>
                  <a:schemeClr val="tx2"/>
                </a:solidFill>
                <a:latin typeface="Tahoma" pitchFamily="34" charset="0"/>
              </a:defRPr>
            </a:lvl5pPr>
            <a:lvl6pPr marL="457200" algn="ctr" rtl="0" eaLnBrk="1" fontAlgn="base" hangingPunct="1">
              <a:spcBef>
                <a:spcPct val="0"/>
              </a:spcBef>
              <a:spcAft>
                <a:spcPct val="0"/>
              </a:spcAft>
              <a:defRPr sz="4000">
                <a:solidFill>
                  <a:schemeClr val="tx2"/>
                </a:solidFill>
                <a:latin typeface="Tahoma" pitchFamily="34" charset="0"/>
              </a:defRPr>
            </a:lvl6pPr>
            <a:lvl7pPr marL="914400" algn="ctr" rtl="0" eaLnBrk="1" fontAlgn="base" hangingPunct="1">
              <a:spcBef>
                <a:spcPct val="0"/>
              </a:spcBef>
              <a:spcAft>
                <a:spcPct val="0"/>
              </a:spcAft>
              <a:defRPr sz="4000">
                <a:solidFill>
                  <a:schemeClr val="tx2"/>
                </a:solidFill>
                <a:latin typeface="Tahoma" pitchFamily="34" charset="0"/>
              </a:defRPr>
            </a:lvl7pPr>
            <a:lvl8pPr marL="1371600" algn="ctr" rtl="0" eaLnBrk="1" fontAlgn="base" hangingPunct="1">
              <a:spcBef>
                <a:spcPct val="0"/>
              </a:spcBef>
              <a:spcAft>
                <a:spcPct val="0"/>
              </a:spcAft>
              <a:defRPr sz="4000">
                <a:solidFill>
                  <a:schemeClr val="tx2"/>
                </a:solidFill>
                <a:latin typeface="Tahoma" pitchFamily="34" charset="0"/>
              </a:defRPr>
            </a:lvl8pPr>
            <a:lvl9pPr marL="1828800" algn="ctr" rtl="0" eaLnBrk="1" fontAlgn="base" hangingPunct="1">
              <a:spcBef>
                <a:spcPct val="0"/>
              </a:spcBef>
              <a:spcAft>
                <a:spcPct val="0"/>
              </a:spcAft>
              <a:defRPr sz="4000">
                <a:solidFill>
                  <a:schemeClr val="tx2"/>
                </a:solidFill>
                <a:latin typeface="Tahoma" pitchFamily="34" charset="0"/>
              </a:defRPr>
            </a:lvl9pPr>
          </a:lstStyle>
          <a:p>
            <a:r>
              <a:rPr lang="es-MX" sz="4800" b="1" kern="0" dirty="0" err="1" smtClean="0"/>
              <a:t>Abstract</a:t>
            </a:r>
            <a:endParaRPr lang="es-MX" sz="4800" b="1" kern="0" dirty="0"/>
          </a:p>
        </p:txBody>
      </p:sp>
    </p:spTree>
    <p:extLst>
      <p:ext uri="{BB962C8B-B14F-4D97-AF65-F5344CB8AC3E}">
        <p14:creationId xmlns:p14="http://schemas.microsoft.com/office/powerpoint/2010/main" val="3232615910"/>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836711"/>
            <a:ext cx="6480720" cy="769441"/>
          </a:xfrm>
          <a:prstGeom prst="rect">
            <a:avLst/>
          </a:prstGeom>
          <a:noFill/>
        </p:spPr>
        <p:txBody>
          <a:bodyPr wrap="square" rtlCol="0">
            <a:spAutoFit/>
          </a:bodyPr>
          <a:lstStyle/>
          <a:p>
            <a:r>
              <a:rPr lang="es-MX" sz="4400" dirty="0" smtClean="0">
                <a:solidFill>
                  <a:schemeClr val="tx2"/>
                </a:solidFill>
                <a:latin typeface="Wide Latin" panose="020A0A07050505020404" pitchFamily="18" charset="0"/>
                <a:ea typeface="+mj-ea"/>
                <a:cs typeface="+mj-cs"/>
              </a:rPr>
              <a:t>Definición:</a:t>
            </a:r>
            <a:endParaRPr lang="es-MX" sz="4400" dirty="0">
              <a:solidFill>
                <a:schemeClr val="tx2"/>
              </a:solidFill>
              <a:latin typeface="Wide Latin" panose="020A0A07050505020404" pitchFamily="18" charset="0"/>
              <a:ea typeface="+mj-ea"/>
              <a:cs typeface="+mj-cs"/>
            </a:endParaRPr>
          </a:p>
        </p:txBody>
      </p:sp>
      <p:sp>
        <p:nvSpPr>
          <p:cNvPr id="3" name="2 CuadroTexto"/>
          <p:cNvSpPr txBox="1"/>
          <p:nvPr/>
        </p:nvSpPr>
        <p:spPr>
          <a:xfrm>
            <a:off x="683568" y="2106114"/>
            <a:ext cx="3384376" cy="2554545"/>
          </a:xfrm>
          <a:prstGeom prst="rect">
            <a:avLst/>
          </a:prstGeom>
          <a:noFill/>
        </p:spPr>
        <p:txBody>
          <a:bodyPr wrap="square" rtlCol="0">
            <a:spAutoFit/>
          </a:bodyPr>
          <a:lstStyle/>
          <a:p>
            <a:pPr algn="just"/>
            <a:r>
              <a:rPr lang="es-MX" sz="2000" b="1" dirty="0" smtClean="0"/>
              <a:t>Circunferencia:</a:t>
            </a:r>
          </a:p>
          <a:p>
            <a:pPr algn="just"/>
            <a:endParaRPr lang="es-MX" sz="2000" dirty="0" smtClean="0"/>
          </a:p>
          <a:p>
            <a:pPr algn="just"/>
            <a:r>
              <a:rPr lang="es-MX" sz="2000" dirty="0" smtClean="0"/>
              <a:t>Es el conjunto de puntos que equidistan de un punto fijo llamado centro y su longitud representa el perímetro del círculo.</a:t>
            </a:r>
          </a:p>
          <a:p>
            <a:pPr algn="just"/>
            <a:endParaRPr lang="es-MX" sz="2000" dirty="0"/>
          </a:p>
        </p:txBody>
      </p:sp>
      <p:sp>
        <p:nvSpPr>
          <p:cNvPr id="4" name="3 Elipse"/>
          <p:cNvSpPr/>
          <p:nvPr/>
        </p:nvSpPr>
        <p:spPr>
          <a:xfrm>
            <a:off x="1057131" y="4370605"/>
            <a:ext cx="1584176" cy="1531692"/>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5" name="4 CuadroTexto"/>
          <p:cNvSpPr txBox="1"/>
          <p:nvPr/>
        </p:nvSpPr>
        <p:spPr>
          <a:xfrm>
            <a:off x="4788024" y="2106113"/>
            <a:ext cx="3744416" cy="1631216"/>
          </a:xfrm>
          <a:prstGeom prst="rect">
            <a:avLst/>
          </a:prstGeom>
          <a:noFill/>
        </p:spPr>
        <p:txBody>
          <a:bodyPr wrap="square" rtlCol="0">
            <a:spAutoFit/>
          </a:bodyPr>
          <a:lstStyle/>
          <a:p>
            <a:pPr algn="just"/>
            <a:r>
              <a:rPr lang="es-MX" sz="2000" b="1" dirty="0" smtClean="0"/>
              <a:t>Círculo:</a:t>
            </a:r>
          </a:p>
          <a:p>
            <a:pPr algn="just"/>
            <a:endParaRPr lang="es-MX" sz="2000" dirty="0" smtClean="0"/>
          </a:p>
          <a:p>
            <a:pPr algn="just"/>
            <a:r>
              <a:rPr lang="es-MX" sz="2000" dirty="0" smtClean="0"/>
              <a:t>Se define como la superficie limitada por una circunferencia.</a:t>
            </a:r>
          </a:p>
          <a:p>
            <a:pPr algn="just"/>
            <a:endParaRPr lang="es-MX" sz="2000" dirty="0"/>
          </a:p>
        </p:txBody>
      </p:sp>
      <p:sp>
        <p:nvSpPr>
          <p:cNvPr id="6" name="5 Elipse"/>
          <p:cNvSpPr/>
          <p:nvPr/>
        </p:nvSpPr>
        <p:spPr>
          <a:xfrm>
            <a:off x="5868144" y="3597884"/>
            <a:ext cx="1584176" cy="1531692"/>
          </a:xfrm>
          <a:prstGeom prst="ellipse">
            <a:avLst/>
          </a:prstGeom>
          <a:ln w="57150">
            <a:solidFill>
              <a:schemeClr val="tx2">
                <a:lumMod val="5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7" name="6 CuadroTexto"/>
          <p:cNvSpPr txBox="1"/>
          <p:nvPr/>
        </p:nvSpPr>
        <p:spPr>
          <a:xfrm>
            <a:off x="3491880" y="4455899"/>
            <a:ext cx="2016224"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b="1" dirty="0" smtClean="0"/>
              <a:t>NOTA:</a:t>
            </a:r>
          </a:p>
          <a:p>
            <a:r>
              <a:rPr lang="es-MX" dirty="0" smtClean="0"/>
              <a:t>No colorear la circunferencia solo marquen el contorno.</a:t>
            </a:r>
            <a:endParaRPr lang="es-MX" dirty="0"/>
          </a:p>
        </p:txBody>
      </p:sp>
      <p:cxnSp>
        <p:nvCxnSpPr>
          <p:cNvPr id="9" name="8 Conector recto de flecha"/>
          <p:cNvCxnSpPr/>
          <p:nvPr/>
        </p:nvCxnSpPr>
        <p:spPr>
          <a:xfrm>
            <a:off x="2641307" y="5194563"/>
            <a:ext cx="850573" cy="0"/>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4" name="13 CuadroTexto"/>
          <p:cNvSpPr txBox="1"/>
          <p:nvPr/>
        </p:nvSpPr>
        <p:spPr>
          <a:xfrm>
            <a:off x="7141942" y="5129576"/>
            <a:ext cx="2016224"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b="1" dirty="0" smtClean="0"/>
              <a:t>NOTA:</a:t>
            </a:r>
          </a:p>
          <a:p>
            <a:r>
              <a:rPr lang="es-MX" dirty="0" smtClean="0"/>
              <a:t>colorear la circunferencia</a:t>
            </a:r>
            <a:endParaRPr lang="es-MX" dirty="0"/>
          </a:p>
        </p:txBody>
      </p:sp>
      <p:cxnSp>
        <p:nvCxnSpPr>
          <p:cNvPr id="16" name="15 Conector recto de flecha"/>
          <p:cNvCxnSpPr/>
          <p:nvPr/>
        </p:nvCxnSpPr>
        <p:spPr>
          <a:xfrm>
            <a:off x="7452320" y="4370605"/>
            <a:ext cx="1008112" cy="758971"/>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19216286"/>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82219" y="918027"/>
            <a:ext cx="8136904" cy="707886"/>
          </a:xfrm>
          <a:prstGeom prst="rect">
            <a:avLst/>
          </a:prstGeom>
          <a:noFill/>
        </p:spPr>
        <p:txBody>
          <a:bodyPr wrap="square" rtlCol="0">
            <a:spAutoFit/>
          </a:bodyPr>
          <a:lstStyle/>
          <a:p>
            <a:pPr algn="ctr"/>
            <a:r>
              <a:rPr lang="es-MX" sz="4000" dirty="0" smtClean="0">
                <a:solidFill>
                  <a:schemeClr val="tx2"/>
                </a:solidFill>
                <a:latin typeface="Wide Latin" panose="020A0A07050505020404" pitchFamily="18" charset="0"/>
                <a:ea typeface="+mj-ea"/>
                <a:cs typeface="+mj-cs"/>
              </a:rPr>
              <a:t>Rectas Notables</a:t>
            </a:r>
            <a:endParaRPr lang="es-MX" sz="4000" dirty="0">
              <a:solidFill>
                <a:schemeClr val="tx2"/>
              </a:solidFill>
              <a:latin typeface="Wide Latin" panose="020A0A07050505020404" pitchFamily="18" charset="0"/>
              <a:ea typeface="+mj-ea"/>
              <a:cs typeface="+mj-cs"/>
            </a:endParaRPr>
          </a:p>
        </p:txBody>
      </p:sp>
      <p:grpSp>
        <p:nvGrpSpPr>
          <p:cNvPr id="31" name="30 Grupo"/>
          <p:cNvGrpSpPr/>
          <p:nvPr/>
        </p:nvGrpSpPr>
        <p:grpSpPr>
          <a:xfrm>
            <a:off x="4975832" y="2098061"/>
            <a:ext cx="1817935" cy="1512168"/>
            <a:chOff x="753180" y="2060848"/>
            <a:chExt cx="1872208" cy="1728192"/>
          </a:xfrm>
        </p:grpSpPr>
        <p:sp>
          <p:nvSpPr>
            <p:cNvPr id="9" name="8 Elipse"/>
            <p:cNvSpPr/>
            <p:nvPr/>
          </p:nvSpPr>
          <p:spPr>
            <a:xfrm>
              <a:off x="899592" y="2060848"/>
              <a:ext cx="1656184" cy="172819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5" name="14 CuadroTexto"/>
            <p:cNvSpPr txBox="1"/>
            <p:nvPr/>
          </p:nvSpPr>
          <p:spPr>
            <a:xfrm>
              <a:off x="753180" y="2495686"/>
              <a:ext cx="1872208" cy="369333"/>
            </a:xfrm>
            <a:prstGeom prst="rect">
              <a:avLst/>
            </a:prstGeom>
            <a:noFill/>
          </p:spPr>
          <p:txBody>
            <a:bodyPr wrap="square" rtlCol="0">
              <a:spAutoFit/>
            </a:bodyPr>
            <a:lstStyle/>
            <a:p>
              <a:pPr algn="ctr"/>
              <a:r>
                <a:rPr lang="es-MX" b="1" dirty="0" smtClean="0"/>
                <a:t>Diámetro</a:t>
              </a:r>
              <a:endParaRPr lang="es-MX" b="1" dirty="0"/>
            </a:p>
          </p:txBody>
        </p:sp>
      </p:grpSp>
      <p:cxnSp>
        <p:nvCxnSpPr>
          <p:cNvPr id="14" name="13 Conector recto"/>
          <p:cNvCxnSpPr>
            <a:stCxn id="9" idx="2"/>
            <a:endCxn id="9" idx="6"/>
          </p:cNvCxnSpPr>
          <p:nvPr/>
        </p:nvCxnSpPr>
        <p:spPr>
          <a:xfrm>
            <a:off x="5118000" y="2854145"/>
            <a:ext cx="1608173" cy="0"/>
          </a:xfrm>
          <a:prstGeom prst="line">
            <a:avLst/>
          </a:prstGeom>
          <a:ln>
            <a:prstDash val="sysDash"/>
          </a:ln>
        </p:spPr>
        <p:style>
          <a:lnRef idx="2">
            <a:schemeClr val="dk1"/>
          </a:lnRef>
          <a:fillRef idx="0">
            <a:schemeClr val="dk1"/>
          </a:fillRef>
          <a:effectRef idx="1">
            <a:schemeClr val="dk1"/>
          </a:effectRef>
          <a:fontRef idx="minor">
            <a:schemeClr val="tx1"/>
          </a:fontRef>
        </p:style>
      </p:cxnSp>
      <p:sp>
        <p:nvSpPr>
          <p:cNvPr id="3" name="2 CuadroTexto"/>
          <p:cNvSpPr txBox="1"/>
          <p:nvPr/>
        </p:nvSpPr>
        <p:spPr>
          <a:xfrm>
            <a:off x="971600" y="2099847"/>
            <a:ext cx="3024336" cy="1477328"/>
          </a:xfrm>
          <a:prstGeom prst="rect">
            <a:avLst/>
          </a:prstGeom>
          <a:noFill/>
        </p:spPr>
        <p:txBody>
          <a:bodyPr wrap="square" rtlCol="0">
            <a:spAutoFit/>
          </a:bodyPr>
          <a:lstStyle/>
          <a:p>
            <a:pPr algn="just"/>
            <a:r>
              <a:rPr lang="es-MX" dirty="0" smtClean="0"/>
              <a:t>Se nombra así a la cuerda mas grande que une 2 puntos </a:t>
            </a:r>
            <a:r>
              <a:rPr lang="es-MX" dirty="0"/>
              <a:t>o</a:t>
            </a:r>
            <a:r>
              <a:rPr lang="es-MX" dirty="0" smtClean="0"/>
              <a:t>puestos de la circunferencia y pasa por el centro.</a:t>
            </a:r>
            <a:endParaRPr lang="es-MX" dirty="0"/>
          </a:p>
        </p:txBody>
      </p:sp>
      <p:grpSp>
        <p:nvGrpSpPr>
          <p:cNvPr id="24" name="23 Grupo"/>
          <p:cNvGrpSpPr/>
          <p:nvPr/>
        </p:nvGrpSpPr>
        <p:grpSpPr>
          <a:xfrm>
            <a:off x="1691680" y="3933056"/>
            <a:ext cx="1766592" cy="1728192"/>
            <a:chOff x="3635896" y="2034136"/>
            <a:chExt cx="1766592" cy="1728192"/>
          </a:xfrm>
        </p:grpSpPr>
        <p:grpSp>
          <p:nvGrpSpPr>
            <p:cNvPr id="26" name="25 Grupo"/>
            <p:cNvGrpSpPr/>
            <p:nvPr/>
          </p:nvGrpSpPr>
          <p:grpSpPr>
            <a:xfrm>
              <a:off x="3635896" y="2034136"/>
              <a:ext cx="1766592" cy="1728192"/>
              <a:chOff x="2733400" y="2060848"/>
              <a:chExt cx="1766592" cy="1728192"/>
            </a:xfrm>
          </p:grpSpPr>
          <p:sp>
            <p:nvSpPr>
              <p:cNvPr id="28" name="27 Elipse"/>
              <p:cNvSpPr/>
              <p:nvPr/>
            </p:nvSpPr>
            <p:spPr>
              <a:xfrm>
                <a:off x="2733400" y="2060848"/>
                <a:ext cx="1656184" cy="172819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b="1" dirty="0"/>
              </a:p>
            </p:txBody>
          </p:sp>
          <p:sp>
            <p:nvSpPr>
              <p:cNvPr id="29" name="28 CuadroTexto"/>
              <p:cNvSpPr txBox="1"/>
              <p:nvPr/>
            </p:nvSpPr>
            <p:spPr>
              <a:xfrm>
                <a:off x="3386264" y="2564904"/>
                <a:ext cx="1113728" cy="369332"/>
              </a:xfrm>
              <a:prstGeom prst="rect">
                <a:avLst/>
              </a:prstGeom>
              <a:noFill/>
            </p:spPr>
            <p:txBody>
              <a:bodyPr wrap="square" rtlCol="0">
                <a:spAutoFit/>
              </a:bodyPr>
              <a:lstStyle/>
              <a:p>
                <a:pPr algn="ctr"/>
                <a:r>
                  <a:rPr lang="es-MX" b="1" dirty="0"/>
                  <a:t>Radio</a:t>
                </a:r>
              </a:p>
            </p:txBody>
          </p:sp>
        </p:grpSp>
        <p:cxnSp>
          <p:nvCxnSpPr>
            <p:cNvPr id="27" name="26 Conector recto"/>
            <p:cNvCxnSpPr/>
            <p:nvPr/>
          </p:nvCxnSpPr>
          <p:spPr>
            <a:xfrm flipH="1">
              <a:off x="4463988" y="2898232"/>
              <a:ext cx="828092" cy="0"/>
            </a:xfrm>
            <a:prstGeom prst="line">
              <a:avLst/>
            </a:prstGeom>
            <a:ln>
              <a:prstDash val="sysDash"/>
            </a:ln>
          </p:spPr>
          <p:style>
            <a:lnRef idx="2">
              <a:schemeClr val="dk1"/>
            </a:lnRef>
            <a:fillRef idx="0">
              <a:schemeClr val="dk1"/>
            </a:fillRef>
            <a:effectRef idx="1">
              <a:schemeClr val="dk1"/>
            </a:effectRef>
            <a:fontRef idx="minor">
              <a:schemeClr val="tx1"/>
            </a:fontRef>
          </p:style>
        </p:cxnSp>
      </p:grpSp>
      <p:sp>
        <p:nvSpPr>
          <p:cNvPr id="30" name="29 CuadroTexto"/>
          <p:cNvSpPr txBox="1"/>
          <p:nvPr/>
        </p:nvSpPr>
        <p:spPr>
          <a:xfrm>
            <a:off x="4606306" y="4206279"/>
            <a:ext cx="3024336" cy="1200329"/>
          </a:xfrm>
          <a:prstGeom prst="rect">
            <a:avLst/>
          </a:prstGeom>
          <a:noFill/>
        </p:spPr>
        <p:txBody>
          <a:bodyPr wrap="square" rtlCol="0">
            <a:spAutoFit/>
          </a:bodyPr>
          <a:lstStyle/>
          <a:p>
            <a:pPr algn="just"/>
            <a:r>
              <a:rPr lang="es-MX" dirty="0" smtClean="0"/>
              <a:t>Así se nombra al segmento de recta unido por el centro y un punto cualquiera de la circunferencia.</a:t>
            </a:r>
            <a:endParaRPr lang="es-MX" dirty="0"/>
          </a:p>
        </p:txBody>
      </p:sp>
      <p:sp>
        <p:nvSpPr>
          <p:cNvPr id="4" name="3 Flecha derecha"/>
          <p:cNvSpPr/>
          <p:nvPr/>
        </p:nvSpPr>
        <p:spPr>
          <a:xfrm>
            <a:off x="3995936" y="2445490"/>
            <a:ext cx="954423" cy="623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32 Flecha derecha"/>
          <p:cNvSpPr/>
          <p:nvPr/>
        </p:nvSpPr>
        <p:spPr>
          <a:xfrm rot="10800000">
            <a:off x="3596248" y="4503565"/>
            <a:ext cx="954423" cy="623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78951205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par>
                                <p:cTn id="8" presetID="22" presetClass="entr" presetSubtype="4"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47608" y="564084"/>
            <a:ext cx="8136904" cy="1323439"/>
          </a:xfrm>
          <a:prstGeom prst="rect">
            <a:avLst/>
          </a:prstGeom>
          <a:noFill/>
        </p:spPr>
        <p:txBody>
          <a:bodyPr wrap="square" rtlCol="0">
            <a:spAutoFit/>
          </a:bodyPr>
          <a:lstStyle/>
          <a:p>
            <a:pPr algn="ctr"/>
            <a:r>
              <a:rPr lang="es-MX" sz="4000" dirty="0" smtClean="0">
                <a:solidFill>
                  <a:schemeClr val="tx2"/>
                </a:solidFill>
                <a:latin typeface="Wide Latin" panose="020A0A07050505020404" pitchFamily="18" charset="0"/>
                <a:ea typeface="+mj-ea"/>
                <a:cs typeface="+mj-cs"/>
              </a:rPr>
              <a:t>Elementos de la circunferencia</a:t>
            </a:r>
            <a:endParaRPr lang="es-MX" sz="4000" dirty="0">
              <a:solidFill>
                <a:schemeClr val="tx2"/>
              </a:solidFill>
              <a:latin typeface="Wide Latin" panose="020A0A07050505020404" pitchFamily="18" charset="0"/>
              <a:ea typeface="+mj-ea"/>
              <a:cs typeface="+mj-cs"/>
            </a:endParaRPr>
          </a:p>
        </p:txBody>
      </p:sp>
      <p:grpSp>
        <p:nvGrpSpPr>
          <p:cNvPr id="6" name="5 Grupo"/>
          <p:cNvGrpSpPr/>
          <p:nvPr/>
        </p:nvGrpSpPr>
        <p:grpSpPr>
          <a:xfrm>
            <a:off x="6395161" y="1798707"/>
            <a:ext cx="1656184" cy="2037639"/>
            <a:chOff x="4788024" y="1751401"/>
            <a:chExt cx="1656184" cy="2037639"/>
          </a:xfrm>
        </p:grpSpPr>
        <p:sp>
          <p:nvSpPr>
            <p:cNvPr id="7" name="6 Elipse"/>
            <p:cNvSpPr/>
            <p:nvPr/>
          </p:nvSpPr>
          <p:spPr>
            <a:xfrm>
              <a:off x="4788024" y="2060848"/>
              <a:ext cx="1656184" cy="172819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8" name="7 CuadroTexto"/>
            <p:cNvSpPr txBox="1"/>
            <p:nvPr/>
          </p:nvSpPr>
          <p:spPr>
            <a:xfrm rot="17861658">
              <a:off x="4261463" y="2502839"/>
              <a:ext cx="1872208" cy="369332"/>
            </a:xfrm>
            <a:prstGeom prst="rect">
              <a:avLst/>
            </a:prstGeom>
            <a:noFill/>
          </p:spPr>
          <p:txBody>
            <a:bodyPr wrap="square" rtlCol="0">
              <a:spAutoFit/>
            </a:bodyPr>
            <a:lstStyle/>
            <a:p>
              <a:pPr algn="ctr"/>
              <a:r>
                <a:rPr lang="es-MX" b="1" dirty="0" smtClean="0"/>
                <a:t>Cuerda</a:t>
              </a:r>
              <a:endParaRPr lang="es-MX" b="1" dirty="0"/>
            </a:p>
          </p:txBody>
        </p:sp>
        <p:cxnSp>
          <p:nvCxnSpPr>
            <p:cNvPr id="9" name="8 Conector recto"/>
            <p:cNvCxnSpPr/>
            <p:nvPr/>
          </p:nvCxnSpPr>
          <p:spPr>
            <a:xfrm flipV="1">
              <a:off x="4981591" y="2078464"/>
              <a:ext cx="802071" cy="1404927"/>
            </a:xfrm>
            <a:prstGeom prst="line">
              <a:avLst/>
            </a:prstGeom>
            <a:ln>
              <a:prstDash val="sysDash"/>
            </a:ln>
          </p:spPr>
          <p:style>
            <a:lnRef idx="2">
              <a:schemeClr val="dk1"/>
            </a:lnRef>
            <a:fillRef idx="0">
              <a:schemeClr val="dk1"/>
            </a:fillRef>
            <a:effectRef idx="1">
              <a:schemeClr val="dk1"/>
            </a:effectRef>
            <a:fontRef idx="minor">
              <a:schemeClr val="tx1"/>
            </a:fontRef>
          </p:style>
        </p:cxnSp>
      </p:grpSp>
      <p:grpSp>
        <p:nvGrpSpPr>
          <p:cNvPr id="10" name="9 Grupo"/>
          <p:cNvGrpSpPr/>
          <p:nvPr/>
        </p:nvGrpSpPr>
        <p:grpSpPr>
          <a:xfrm>
            <a:off x="2663528" y="3878912"/>
            <a:ext cx="1656184" cy="2016224"/>
            <a:chOff x="6804248" y="1772816"/>
            <a:chExt cx="1656184" cy="2016224"/>
          </a:xfrm>
        </p:grpSpPr>
        <p:sp>
          <p:nvSpPr>
            <p:cNvPr id="11" name="10 Elipse"/>
            <p:cNvSpPr/>
            <p:nvPr/>
          </p:nvSpPr>
          <p:spPr>
            <a:xfrm>
              <a:off x="6804248" y="2060848"/>
              <a:ext cx="1656184" cy="172819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2" name="11 CuadroTexto"/>
            <p:cNvSpPr txBox="1"/>
            <p:nvPr/>
          </p:nvSpPr>
          <p:spPr>
            <a:xfrm rot="17705532">
              <a:off x="6312037" y="2542006"/>
              <a:ext cx="1872208" cy="369332"/>
            </a:xfrm>
            <a:prstGeom prst="rect">
              <a:avLst/>
            </a:prstGeom>
            <a:noFill/>
          </p:spPr>
          <p:txBody>
            <a:bodyPr wrap="square" rtlCol="0">
              <a:spAutoFit/>
            </a:bodyPr>
            <a:lstStyle/>
            <a:p>
              <a:pPr algn="ctr"/>
              <a:r>
                <a:rPr lang="es-MX" b="1" dirty="0" smtClean="0"/>
                <a:t>Secante</a:t>
              </a:r>
              <a:endParaRPr lang="es-MX" b="1" dirty="0"/>
            </a:p>
          </p:txBody>
        </p:sp>
        <p:cxnSp>
          <p:nvCxnSpPr>
            <p:cNvPr id="13" name="12 Conector recto"/>
            <p:cNvCxnSpPr/>
            <p:nvPr/>
          </p:nvCxnSpPr>
          <p:spPr>
            <a:xfrm flipV="1">
              <a:off x="7020272" y="1772816"/>
              <a:ext cx="864096" cy="1879930"/>
            </a:xfrm>
            <a:prstGeom prst="line">
              <a:avLst/>
            </a:prstGeom>
            <a:ln>
              <a:prstDash val="sysDash"/>
            </a:ln>
          </p:spPr>
          <p:style>
            <a:lnRef idx="2">
              <a:schemeClr val="dk1"/>
            </a:lnRef>
            <a:fillRef idx="0">
              <a:schemeClr val="dk1"/>
            </a:fillRef>
            <a:effectRef idx="1">
              <a:schemeClr val="dk1"/>
            </a:effectRef>
            <a:fontRef idx="minor">
              <a:schemeClr val="tx1"/>
            </a:fontRef>
          </p:style>
        </p:cxnSp>
      </p:grpSp>
      <p:sp>
        <p:nvSpPr>
          <p:cNvPr id="20" name="19 CuadroTexto"/>
          <p:cNvSpPr txBox="1"/>
          <p:nvPr/>
        </p:nvSpPr>
        <p:spPr>
          <a:xfrm>
            <a:off x="857042" y="2472059"/>
            <a:ext cx="4285127" cy="923330"/>
          </a:xfrm>
          <a:prstGeom prst="rect">
            <a:avLst/>
          </a:prstGeom>
          <a:noFill/>
        </p:spPr>
        <p:txBody>
          <a:bodyPr wrap="square" rtlCol="0">
            <a:spAutoFit/>
          </a:bodyPr>
          <a:lstStyle/>
          <a:p>
            <a:pPr algn="just"/>
            <a:r>
              <a:rPr lang="es-MX" dirty="0" smtClean="0"/>
              <a:t>Se denomina así al segmento  de recta que une 2 puntos de la circunferencia  sin pasar por el centro</a:t>
            </a:r>
            <a:endParaRPr lang="es-MX" dirty="0"/>
          </a:p>
        </p:txBody>
      </p:sp>
      <p:sp>
        <p:nvSpPr>
          <p:cNvPr id="21" name="20 CuadroTexto"/>
          <p:cNvSpPr txBox="1"/>
          <p:nvPr/>
        </p:nvSpPr>
        <p:spPr>
          <a:xfrm>
            <a:off x="5656814" y="4530518"/>
            <a:ext cx="2383223" cy="923330"/>
          </a:xfrm>
          <a:prstGeom prst="rect">
            <a:avLst/>
          </a:prstGeom>
          <a:noFill/>
        </p:spPr>
        <p:txBody>
          <a:bodyPr wrap="square" rtlCol="0">
            <a:spAutoFit/>
          </a:bodyPr>
          <a:lstStyle/>
          <a:p>
            <a:pPr algn="just"/>
            <a:r>
              <a:rPr lang="es-MX" dirty="0" smtClean="0"/>
              <a:t>Aquella recta que pasa por 2 puntos de la circunferencia.</a:t>
            </a:r>
            <a:endParaRPr lang="es-MX" dirty="0"/>
          </a:p>
        </p:txBody>
      </p:sp>
      <p:sp>
        <p:nvSpPr>
          <p:cNvPr id="22" name="21 Flecha derecha"/>
          <p:cNvSpPr/>
          <p:nvPr/>
        </p:nvSpPr>
        <p:spPr>
          <a:xfrm rot="10800000">
            <a:off x="4499992" y="4719305"/>
            <a:ext cx="954423" cy="623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22 Flecha derecha"/>
          <p:cNvSpPr/>
          <p:nvPr/>
        </p:nvSpPr>
        <p:spPr>
          <a:xfrm>
            <a:off x="5251712" y="2556897"/>
            <a:ext cx="954423" cy="623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3820199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863588" y="1910848"/>
            <a:ext cx="1872208" cy="2007428"/>
            <a:chOff x="2195736" y="3869844"/>
            <a:chExt cx="1872208" cy="2007428"/>
          </a:xfrm>
        </p:grpSpPr>
        <p:sp>
          <p:nvSpPr>
            <p:cNvPr id="3" name="2 Elipse"/>
            <p:cNvSpPr/>
            <p:nvPr/>
          </p:nvSpPr>
          <p:spPr>
            <a:xfrm>
              <a:off x="2195736" y="4149080"/>
              <a:ext cx="1656184" cy="172819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4" name="3 CuadroTexto"/>
            <p:cNvSpPr txBox="1"/>
            <p:nvPr/>
          </p:nvSpPr>
          <p:spPr>
            <a:xfrm rot="3913141">
              <a:off x="2571809" y="4621282"/>
              <a:ext cx="1872208" cy="369332"/>
            </a:xfrm>
            <a:prstGeom prst="rect">
              <a:avLst/>
            </a:prstGeom>
            <a:noFill/>
          </p:spPr>
          <p:txBody>
            <a:bodyPr wrap="square" rtlCol="0">
              <a:spAutoFit/>
            </a:bodyPr>
            <a:lstStyle/>
            <a:p>
              <a:pPr algn="ctr"/>
              <a:r>
                <a:rPr lang="es-MX" b="1" dirty="0" smtClean="0"/>
                <a:t>Tangente</a:t>
              </a:r>
              <a:endParaRPr lang="es-MX" b="1" dirty="0"/>
            </a:p>
          </p:txBody>
        </p:sp>
        <p:cxnSp>
          <p:nvCxnSpPr>
            <p:cNvPr id="5" name="4 Conector recto"/>
            <p:cNvCxnSpPr/>
            <p:nvPr/>
          </p:nvCxnSpPr>
          <p:spPr>
            <a:xfrm>
              <a:off x="3561492" y="4005064"/>
              <a:ext cx="506452" cy="1530752"/>
            </a:xfrm>
            <a:prstGeom prst="line">
              <a:avLst/>
            </a:prstGeom>
            <a:ln>
              <a:prstDash val="sysDash"/>
            </a:ln>
          </p:spPr>
          <p:style>
            <a:lnRef idx="2">
              <a:schemeClr val="dk1"/>
            </a:lnRef>
            <a:fillRef idx="0">
              <a:schemeClr val="dk1"/>
            </a:fillRef>
            <a:effectRef idx="1">
              <a:schemeClr val="dk1"/>
            </a:effectRef>
            <a:fontRef idx="minor">
              <a:schemeClr val="tx1"/>
            </a:fontRef>
          </p:style>
        </p:cxnSp>
      </p:grpSp>
      <p:sp>
        <p:nvSpPr>
          <p:cNvPr id="6" name="5 CuadroTexto"/>
          <p:cNvSpPr txBox="1"/>
          <p:nvPr/>
        </p:nvSpPr>
        <p:spPr>
          <a:xfrm>
            <a:off x="547608" y="564084"/>
            <a:ext cx="8136904" cy="1323439"/>
          </a:xfrm>
          <a:prstGeom prst="rect">
            <a:avLst/>
          </a:prstGeom>
          <a:noFill/>
        </p:spPr>
        <p:txBody>
          <a:bodyPr wrap="square" rtlCol="0">
            <a:spAutoFit/>
          </a:bodyPr>
          <a:lstStyle/>
          <a:p>
            <a:pPr algn="ctr"/>
            <a:r>
              <a:rPr lang="es-MX" sz="4000" dirty="0" smtClean="0">
                <a:solidFill>
                  <a:schemeClr val="tx2"/>
                </a:solidFill>
                <a:latin typeface="Wide Latin" panose="020A0A07050505020404" pitchFamily="18" charset="0"/>
                <a:ea typeface="+mj-ea"/>
                <a:cs typeface="+mj-cs"/>
              </a:rPr>
              <a:t>Elementos de la circunferencia</a:t>
            </a:r>
            <a:endParaRPr lang="es-MX" sz="4000" dirty="0">
              <a:solidFill>
                <a:schemeClr val="tx2"/>
              </a:solidFill>
              <a:latin typeface="Wide Latin" panose="020A0A07050505020404" pitchFamily="18" charset="0"/>
              <a:ea typeface="+mj-ea"/>
              <a:cs typeface="+mj-cs"/>
            </a:endParaRPr>
          </a:p>
        </p:txBody>
      </p:sp>
      <p:sp>
        <p:nvSpPr>
          <p:cNvPr id="7" name="6 CuadroTexto"/>
          <p:cNvSpPr txBox="1"/>
          <p:nvPr/>
        </p:nvSpPr>
        <p:spPr>
          <a:xfrm>
            <a:off x="3923928" y="2782669"/>
            <a:ext cx="4464496" cy="646331"/>
          </a:xfrm>
          <a:prstGeom prst="rect">
            <a:avLst/>
          </a:prstGeom>
          <a:noFill/>
        </p:spPr>
        <p:txBody>
          <a:bodyPr wrap="square" rtlCol="0">
            <a:spAutoFit/>
          </a:bodyPr>
          <a:lstStyle/>
          <a:p>
            <a:r>
              <a:rPr lang="es-MX" dirty="0" smtClean="0"/>
              <a:t>Así se llama a la línea recta que tiene sólo un punto en común de la circunferencia</a:t>
            </a:r>
            <a:endParaRPr lang="es-MX" dirty="0"/>
          </a:p>
        </p:txBody>
      </p:sp>
      <p:sp>
        <p:nvSpPr>
          <p:cNvPr id="8" name="7 Flecha derecha"/>
          <p:cNvSpPr/>
          <p:nvPr/>
        </p:nvSpPr>
        <p:spPr>
          <a:xfrm>
            <a:off x="2843808" y="2816061"/>
            <a:ext cx="864096" cy="612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63699982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2136249"/>
            <a:ext cx="3547467" cy="3733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776887" y="918012"/>
            <a:ext cx="7776864" cy="738664"/>
          </a:xfrm>
          <a:prstGeom prst="rect">
            <a:avLst/>
          </a:prstGeom>
          <a:noFill/>
        </p:spPr>
        <p:txBody>
          <a:bodyPr wrap="square" rtlCol="0">
            <a:spAutoFit/>
          </a:bodyPr>
          <a:lstStyle/>
          <a:p>
            <a:r>
              <a:rPr lang="es-MX" sz="2400" b="1" dirty="0" smtClean="0"/>
              <a:t>Actividad: </a:t>
            </a:r>
            <a:r>
              <a:rPr lang="es-MX" dirty="0" smtClean="0"/>
              <a:t>marca las rectas que le hacen falta a esta circunferencia con un color distinto cada recta. </a:t>
            </a:r>
            <a:endParaRPr lang="es-MX" dirty="0"/>
          </a:p>
        </p:txBody>
      </p:sp>
    </p:spTree>
    <p:extLst>
      <p:ext uri="{BB962C8B-B14F-4D97-AF65-F5344CB8AC3E}">
        <p14:creationId xmlns:p14="http://schemas.microsoft.com/office/powerpoint/2010/main" val="1826144572"/>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47608" y="564084"/>
            <a:ext cx="8136904" cy="1323439"/>
          </a:xfrm>
          <a:prstGeom prst="rect">
            <a:avLst/>
          </a:prstGeom>
          <a:noFill/>
        </p:spPr>
        <p:txBody>
          <a:bodyPr wrap="square" rtlCol="0">
            <a:spAutoFit/>
          </a:bodyPr>
          <a:lstStyle/>
          <a:p>
            <a:pPr algn="ctr"/>
            <a:r>
              <a:rPr lang="es-MX" sz="4000" dirty="0" smtClean="0">
                <a:solidFill>
                  <a:schemeClr val="tx2"/>
                </a:solidFill>
                <a:latin typeface="Wide Latin" panose="020A0A07050505020404" pitchFamily="18" charset="0"/>
                <a:ea typeface="+mj-ea"/>
                <a:cs typeface="+mj-cs"/>
              </a:rPr>
              <a:t>Porciones de un círculo</a:t>
            </a:r>
            <a:endParaRPr lang="es-MX" sz="4000" dirty="0">
              <a:solidFill>
                <a:schemeClr val="tx2"/>
              </a:solidFill>
              <a:latin typeface="Wide Latin" panose="020A0A07050505020404" pitchFamily="18" charset="0"/>
              <a:ea typeface="+mj-ea"/>
              <a:cs typeface="+mj-cs"/>
            </a:endParaRPr>
          </a:p>
        </p:txBody>
      </p:sp>
      <p:sp>
        <p:nvSpPr>
          <p:cNvPr id="3" name="2 CuadroTexto"/>
          <p:cNvSpPr txBox="1"/>
          <p:nvPr/>
        </p:nvSpPr>
        <p:spPr>
          <a:xfrm>
            <a:off x="683568" y="2060848"/>
            <a:ext cx="7704856" cy="646331"/>
          </a:xfrm>
          <a:prstGeom prst="rect">
            <a:avLst/>
          </a:prstGeom>
          <a:noFill/>
        </p:spPr>
        <p:txBody>
          <a:bodyPr wrap="square" rtlCol="0">
            <a:spAutoFit/>
          </a:bodyPr>
          <a:lstStyle/>
          <a:p>
            <a:pPr algn="just"/>
            <a:r>
              <a:rPr lang="es-MX" dirty="0" smtClean="0"/>
              <a:t>Son aquellas superficies limitadas por un arco y ciertas rectas notables, las cuales generan:</a:t>
            </a:r>
            <a:endParaRPr lang="es-MX" dirty="0"/>
          </a:p>
        </p:txBody>
      </p:sp>
      <p:grpSp>
        <p:nvGrpSpPr>
          <p:cNvPr id="10" name="9 Grupo"/>
          <p:cNvGrpSpPr/>
          <p:nvPr/>
        </p:nvGrpSpPr>
        <p:grpSpPr>
          <a:xfrm>
            <a:off x="729326" y="3807583"/>
            <a:ext cx="2314575" cy="1905000"/>
            <a:chOff x="817265" y="3068960"/>
            <a:chExt cx="2314575" cy="19050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65" y="3068960"/>
              <a:ext cx="2314575"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1799692" y="3933056"/>
              <a:ext cx="396044" cy="369332"/>
            </a:xfrm>
            <a:prstGeom prst="rect">
              <a:avLst/>
            </a:prstGeom>
            <a:noFill/>
          </p:spPr>
          <p:txBody>
            <a:bodyPr wrap="square" rtlCol="0">
              <a:spAutoFit/>
            </a:bodyPr>
            <a:lstStyle/>
            <a:p>
              <a:r>
                <a:rPr lang="es-MX" dirty="0" smtClean="0"/>
                <a:t>o</a:t>
              </a:r>
              <a:endParaRPr lang="es-MX" dirty="0"/>
            </a:p>
          </p:txBody>
        </p:sp>
        <p:sp>
          <p:nvSpPr>
            <p:cNvPr id="7" name="6 CuadroTexto"/>
            <p:cNvSpPr txBox="1"/>
            <p:nvPr/>
          </p:nvSpPr>
          <p:spPr>
            <a:xfrm>
              <a:off x="1439652" y="3501008"/>
              <a:ext cx="396044" cy="369332"/>
            </a:xfrm>
            <a:prstGeom prst="rect">
              <a:avLst/>
            </a:prstGeom>
            <a:noFill/>
          </p:spPr>
          <p:txBody>
            <a:bodyPr wrap="square" rtlCol="0">
              <a:spAutoFit/>
            </a:bodyPr>
            <a:lstStyle/>
            <a:p>
              <a:pPr algn="ctr"/>
              <a:r>
                <a:rPr lang="es-MX" dirty="0"/>
                <a:t>r</a:t>
              </a:r>
            </a:p>
          </p:txBody>
        </p:sp>
        <p:sp>
          <p:nvSpPr>
            <p:cNvPr id="8" name="7 CuadroTexto"/>
            <p:cNvSpPr txBox="1"/>
            <p:nvPr/>
          </p:nvSpPr>
          <p:spPr>
            <a:xfrm>
              <a:off x="2051720" y="3573016"/>
              <a:ext cx="396044" cy="369332"/>
            </a:xfrm>
            <a:prstGeom prst="rect">
              <a:avLst/>
            </a:prstGeom>
            <a:noFill/>
          </p:spPr>
          <p:txBody>
            <a:bodyPr wrap="square" rtlCol="0">
              <a:spAutoFit/>
            </a:bodyPr>
            <a:lstStyle/>
            <a:p>
              <a:pPr algn="ctr"/>
              <a:r>
                <a:rPr lang="es-MX" dirty="0"/>
                <a:t>r</a:t>
              </a:r>
            </a:p>
          </p:txBody>
        </p:sp>
      </p:grpSp>
      <p:sp>
        <p:nvSpPr>
          <p:cNvPr id="6" name="5 CuadroTexto"/>
          <p:cNvSpPr txBox="1"/>
          <p:nvPr/>
        </p:nvSpPr>
        <p:spPr>
          <a:xfrm>
            <a:off x="4309959" y="4653136"/>
            <a:ext cx="4392488" cy="646331"/>
          </a:xfrm>
          <a:prstGeom prst="rect">
            <a:avLst/>
          </a:prstGeom>
          <a:noFill/>
        </p:spPr>
        <p:txBody>
          <a:bodyPr wrap="square" rtlCol="0">
            <a:spAutoFit/>
          </a:bodyPr>
          <a:lstStyle/>
          <a:p>
            <a:r>
              <a:rPr lang="es-MX" dirty="0" smtClean="0"/>
              <a:t>Porción del círculo comprendida entre dos radios.</a:t>
            </a:r>
            <a:endParaRPr lang="es-MX" dirty="0"/>
          </a:p>
        </p:txBody>
      </p:sp>
      <p:sp>
        <p:nvSpPr>
          <p:cNvPr id="9" name="8 Flecha derecha"/>
          <p:cNvSpPr/>
          <p:nvPr/>
        </p:nvSpPr>
        <p:spPr>
          <a:xfrm>
            <a:off x="2925177" y="4653136"/>
            <a:ext cx="1080120" cy="4737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CuadroTexto"/>
          <p:cNvSpPr txBox="1"/>
          <p:nvPr/>
        </p:nvSpPr>
        <p:spPr>
          <a:xfrm>
            <a:off x="1549735" y="2996952"/>
            <a:ext cx="5758569" cy="523220"/>
          </a:xfrm>
          <a:prstGeom prst="rect">
            <a:avLst/>
          </a:prstGeom>
          <a:noFill/>
        </p:spPr>
        <p:txBody>
          <a:bodyPr wrap="square" rtlCol="0">
            <a:spAutoFit/>
          </a:bodyPr>
          <a:lstStyle/>
          <a:p>
            <a:pPr algn="ctr"/>
            <a:r>
              <a:rPr lang="es-MX" sz="2800" dirty="0" smtClean="0">
                <a:latin typeface="Arial Black" panose="020B0A04020102020204" pitchFamily="34" charset="0"/>
              </a:rPr>
              <a:t>Sector circular</a:t>
            </a:r>
            <a:endParaRPr lang="es-MX" sz="2800" dirty="0">
              <a:latin typeface="Arial Black" panose="020B0A04020102020204" pitchFamily="34" charset="0"/>
            </a:endParaRPr>
          </a:p>
        </p:txBody>
      </p:sp>
    </p:spTree>
    <p:extLst>
      <p:ext uri="{BB962C8B-B14F-4D97-AF65-F5344CB8AC3E}">
        <p14:creationId xmlns:p14="http://schemas.microsoft.com/office/powerpoint/2010/main" val="2327234457"/>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PLANTILLA-BACHILLERATO acepta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PLANTILLA-BACHILLERATO aceptada</Template>
  <TotalTime>1051</TotalTime>
  <Words>713</Words>
  <Application>Microsoft Office PowerPoint</Application>
  <PresentationFormat>Presentación en pantalla (4:3)</PresentationFormat>
  <Paragraphs>93</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PLANTILLA-BACHILLERATO aceptada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THE NUMBERS</dc:title>
  <dc:creator>Heidi Zamora</dc:creator>
  <cp:lastModifiedBy>Diana</cp:lastModifiedBy>
  <cp:revision>98</cp:revision>
  <dcterms:created xsi:type="dcterms:W3CDTF">2014-06-01T21:01:51Z</dcterms:created>
  <dcterms:modified xsi:type="dcterms:W3CDTF">2017-03-13T01:19:04Z</dcterms:modified>
</cp:coreProperties>
</file>