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285" r:id="rId2"/>
    <p:sldId id="286" r:id="rId3"/>
    <p:sldId id="287" r:id="rId4"/>
    <p:sldId id="292" r:id="rId5"/>
    <p:sldId id="293" r:id="rId6"/>
    <p:sldId id="294" r:id="rId7"/>
    <p:sldId id="295" r:id="rId8"/>
    <p:sldId id="296" r:id="rId9"/>
    <p:sldId id="297" r:id="rId10"/>
    <p:sldId id="291" r:id="rId1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9" autoAdjust="0"/>
    <p:restoredTop sz="90605" autoAdjust="0"/>
  </p:normalViewPr>
  <p:slideViewPr>
    <p:cSldViewPr>
      <p:cViewPr>
        <p:scale>
          <a:sx n="70" d="100"/>
          <a:sy n="70" d="100"/>
        </p:scale>
        <p:origin x="-1062" y="-114"/>
      </p:cViewPr>
      <p:guideLst>
        <p:guide orient="horz" pos="2160"/>
        <p:guide pos="2880"/>
      </p:guideLst>
    </p:cSldViewPr>
  </p:slideViewPr>
  <p:outlineViewPr>
    <p:cViewPr>
      <p:scale>
        <a:sx n="33" d="100"/>
        <a:sy n="33" d="100"/>
      </p:scale>
      <p:origin x="0" y="1003"/>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996FA-99E0-4428-BBFA-440A0807E646}" type="datetimeFigureOut">
              <a:rPr lang="es-MX" smtClean="0"/>
              <a:t>11/03/2017</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08D8B-593B-4F36-8EE8-4A4406A42FAE}" type="slidenum">
              <a:rPr lang="es-MX" smtClean="0"/>
              <a:t>‹Nº›</a:t>
            </a:fld>
            <a:endParaRPr lang="es-MX"/>
          </a:p>
        </p:txBody>
      </p:sp>
    </p:spTree>
    <p:extLst>
      <p:ext uri="{BB962C8B-B14F-4D97-AF65-F5344CB8AC3E}">
        <p14:creationId xmlns:p14="http://schemas.microsoft.com/office/powerpoint/2010/main" val="2451307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4308D8B-593B-4F36-8EE8-4A4406A42FAE}" type="slidenum">
              <a:rPr lang="es-MX" smtClean="0"/>
              <a:t>4</a:t>
            </a:fld>
            <a:endParaRPr lang="es-MX"/>
          </a:p>
        </p:txBody>
      </p:sp>
    </p:spTree>
    <p:extLst>
      <p:ext uri="{BB962C8B-B14F-4D97-AF65-F5344CB8AC3E}">
        <p14:creationId xmlns:p14="http://schemas.microsoft.com/office/powerpoint/2010/main" val="1558616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4308D8B-593B-4F36-8EE8-4A4406A42FAE}" type="slidenum">
              <a:rPr lang="es-MX" smtClean="0"/>
              <a:t>5</a:t>
            </a:fld>
            <a:endParaRPr lang="es-MX"/>
          </a:p>
        </p:txBody>
      </p:sp>
    </p:spTree>
    <p:extLst>
      <p:ext uri="{BB962C8B-B14F-4D97-AF65-F5344CB8AC3E}">
        <p14:creationId xmlns:p14="http://schemas.microsoft.com/office/powerpoint/2010/main" val="367726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4308D8B-593B-4F36-8EE8-4A4406A42FAE}" type="slidenum">
              <a:rPr lang="es-MX" smtClean="0"/>
              <a:t>6</a:t>
            </a:fld>
            <a:endParaRPr lang="es-MX"/>
          </a:p>
        </p:txBody>
      </p:sp>
    </p:spTree>
    <p:extLst>
      <p:ext uri="{BB962C8B-B14F-4D97-AF65-F5344CB8AC3E}">
        <p14:creationId xmlns:p14="http://schemas.microsoft.com/office/powerpoint/2010/main" val="4142276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4308D8B-593B-4F36-8EE8-4A4406A42FAE}" type="slidenum">
              <a:rPr lang="es-MX" smtClean="0"/>
              <a:t>7</a:t>
            </a:fld>
            <a:endParaRPr lang="es-MX"/>
          </a:p>
        </p:txBody>
      </p:sp>
    </p:spTree>
    <p:extLst>
      <p:ext uri="{BB962C8B-B14F-4D97-AF65-F5344CB8AC3E}">
        <p14:creationId xmlns:p14="http://schemas.microsoft.com/office/powerpoint/2010/main" val="1278219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4308D8B-593B-4F36-8EE8-4A4406A42FAE}" type="slidenum">
              <a:rPr lang="es-MX" smtClean="0"/>
              <a:t>8</a:t>
            </a:fld>
            <a:endParaRPr lang="es-MX"/>
          </a:p>
        </p:txBody>
      </p:sp>
    </p:spTree>
    <p:extLst>
      <p:ext uri="{BB962C8B-B14F-4D97-AF65-F5344CB8AC3E}">
        <p14:creationId xmlns:p14="http://schemas.microsoft.com/office/powerpoint/2010/main" val="2063059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4308D8B-593B-4F36-8EE8-4A4406A42FAE}" type="slidenum">
              <a:rPr lang="es-MX" smtClean="0"/>
              <a:t>9</a:t>
            </a:fld>
            <a:endParaRPr lang="es-MX"/>
          </a:p>
        </p:txBody>
      </p:sp>
    </p:spTree>
    <p:extLst>
      <p:ext uri="{BB962C8B-B14F-4D97-AF65-F5344CB8AC3E}">
        <p14:creationId xmlns:p14="http://schemas.microsoft.com/office/powerpoint/2010/main" val="3858744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318B0DC-DF66-4C43-8A5A-A2F05475C7EC}" type="datetimeFigureOut">
              <a:rPr lang="es-MX" smtClean="0"/>
              <a:pPr/>
              <a:t>11/03/2017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3609068697"/>
      </p:ext>
    </p:extLst>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318B0DC-DF66-4C43-8A5A-A2F05475C7EC}" type="datetimeFigureOut">
              <a:rPr lang="es-MX" smtClean="0"/>
              <a:pPr/>
              <a:t>11/03/2017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423426067"/>
      </p:ext>
    </p:extLst>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318B0DC-DF66-4C43-8A5A-A2F05475C7EC}" type="datetimeFigureOut">
              <a:rPr lang="es-MX" smtClean="0"/>
              <a:pPr/>
              <a:t>11/03/2017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2204405887"/>
      </p:ext>
    </p:extLst>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318B0DC-DF66-4C43-8A5A-A2F05475C7EC}" type="datetimeFigureOut">
              <a:rPr lang="es-MX" smtClean="0"/>
              <a:pPr/>
              <a:t>11/03/2017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831659030"/>
      </p:ext>
    </p:extLst>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318B0DC-DF66-4C43-8A5A-A2F05475C7EC}" type="datetimeFigureOut">
              <a:rPr lang="es-MX" smtClean="0"/>
              <a:pPr/>
              <a:t>11/03/2017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3176952700"/>
      </p:ext>
    </p:extLst>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4318B0DC-DF66-4C43-8A5A-A2F05475C7EC}" type="datetimeFigureOut">
              <a:rPr lang="es-MX" smtClean="0"/>
              <a:pPr/>
              <a:t>11/03/2017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1485197842"/>
      </p:ext>
    </p:extLst>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4318B0DC-DF66-4C43-8A5A-A2F05475C7EC}" type="datetimeFigureOut">
              <a:rPr lang="es-MX" smtClean="0"/>
              <a:pPr/>
              <a:t>11/03/2017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2566138623"/>
      </p:ext>
    </p:extLst>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4318B0DC-DF66-4C43-8A5A-A2F05475C7EC}" type="datetimeFigureOut">
              <a:rPr lang="es-MX" smtClean="0"/>
              <a:pPr/>
              <a:t>11/03/2017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1951558074"/>
      </p:ext>
    </p:extLst>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318B0DC-DF66-4C43-8A5A-A2F05475C7EC}" type="datetimeFigureOut">
              <a:rPr lang="es-MX" smtClean="0"/>
              <a:pPr/>
              <a:t>11/03/2017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613588102"/>
      </p:ext>
    </p:extLst>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318B0DC-DF66-4C43-8A5A-A2F05475C7EC}" type="datetimeFigureOut">
              <a:rPr lang="es-MX" smtClean="0"/>
              <a:pPr/>
              <a:t>11/03/2017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661211050"/>
      </p:ext>
    </p:extLst>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318B0DC-DF66-4C43-8A5A-A2F05475C7EC}" type="datetimeFigureOut">
              <a:rPr lang="es-MX" smtClean="0"/>
              <a:pPr/>
              <a:t>11/03/2017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3197403857"/>
      </p:ext>
    </p:extLst>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3999"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 y="-72008"/>
            <a:ext cx="9143999" cy="70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8B0DC-DF66-4C43-8A5A-A2F05475C7EC}" type="datetimeFigureOut">
              <a:rPr lang="es-MX" smtClean="0"/>
              <a:pPr/>
              <a:t>11/03/2017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8F905-A9FD-4300-8D26-CB69A112B17D}" type="slidenum">
              <a:rPr lang="es-MX" smtClean="0"/>
              <a:pPr/>
              <a:t>‹Nº›</a:t>
            </a:fld>
            <a:endParaRPr lang="es-MX"/>
          </a:p>
        </p:txBody>
      </p:sp>
    </p:spTree>
    <p:extLst>
      <p:ext uri="{BB962C8B-B14F-4D97-AF65-F5344CB8AC3E}">
        <p14:creationId xmlns:p14="http://schemas.microsoft.com/office/powerpoint/2010/main" val="6272668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dissolv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499992" y="2924944"/>
            <a:ext cx="3995936" cy="2246769"/>
          </a:xfrm>
          <a:prstGeom prst="rect">
            <a:avLst/>
          </a:prstGeom>
          <a:noFill/>
        </p:spPr>
        <p:txBody>
          <a:bodyPr wrap="square" rtlCol="0">
            <a:spAutoFit/>
          </a:bodyPr>
          <a:lstStyle/>
          <a:p>
            <a:pPr algn="r"/>
            <a:r>
              <a:rPr lang="es-MX" sz="2400" b="1" i="1" dirty="0" smtClean="0">
                <a:solidFill>
                  <a:schemeClr val="accent6">
                    <a:lumMod val="20000"/>
                    <a:lumOff val="80000"/>
                  </a:schemeClr>
                </a:solidFill>
              </a:rPr>
              <a:t>TEACHER:</a:t>
            </a:r>
          </a:p>
          <a:p>
            <a:pPr algn="r"/>
            <a:r>
              <a:rPr lang="es-MX" sz="2400" b="1" i="1" dirty="0" smtClean="0">
                <a:solidFill>
                  <a:schemeClr val="accent6">
                    <a:lumMod val="20000"/>
                    <a:lumOff val="80000"/>
                  </a:schemeClr>
                </a:solidFill>
              </a:rPr>
              <a:t>MTE. HEIDI ZAMORA NAVA</a:t>
            </a:r>
          </a:p>
          <a:p>
            <a:pPr algn="r"/>
            <a:endParaRPr lang="es-MX" sz="2400" b="1" i="1" dirty="0" smtClean="0">
              <a:solidFill>
                <a:schemeClr val="accent6">
                  <a:lumMod val="20000"/>
                  <a:lumOff val="80000"/>
                </a:schemeClr>
              </a:solidFill>
            </a:endParaRPr>
          </a:p>
          <a:p>
            <a:pPr algn="r"/>
            <a:r>
              <a:rPr lang="es-MX" sz="2400" b="1" i="1" dirty="0" smtClean="0">
                <a:solidFill>
                  <a:schemeClr val="accent6">
                    <a:lumMod val="20000"/>
                    <a:lumOff val="80000"/>
                  </a:schemeClr>
                </a:solidFill>
              </a:rPr>
              <a:t>SEMESTER:</a:t>
            </a:r>
          </a:p>
          <a:p>
            <a:pPr algn="r"/>
            <a:r>
              <a:rPr lang="es-MX" sz="2400" b="1" i="1" dirty="0" err="1" smtClean="0">
                <a:solidFill>
                  <a:schemeClr val="accent6">
                    <a:lumMod val="20000"/>
                    <a:lumOff val="80000"/>
                  </a:schemeClr>
                </a:solidFill>
              </a:rPr>
              <a:t>January</a:t>
            </a:r>
            <a:r>
              <a:rPr lang="es-MX" sz="2400" b="1" i="1" dirty="0" smtClean="0">
                <a:solidFill>
                  <a:schemeClr val="accent6">
                    <a:lumMod val="20000"/>
                    <a:lumOff val="80000"/>
                  </a:schemeClr>
                </a:solidFill>
              </a:rPr>
              <a:t> – </a:t>
            </a:r>
            <a:r>
              <a:rPr lang="es-MX" sz="2400" b="1" i="1" dirty="0" err="1" smtClean="0">
                <a:solidFill>
                  <a:schemeClr val="accent6">
                    <a:lumMod val="20000"/>
                    <a:lumOff val="80000"/>
                  </a:schemeClr>
                </a:solidFill>
              </a:rPr>
              <a:t>May</a:t>
            </a:r>
            <a:r>
              <a:rPr lang="es-MX" sz="2400" b="1" i="1" dirty="0" smtClean="0">
                <a:solidFill>
                  <a:schemeClr val="accent6">
                    <a:lumMod val="20000"/>
                    <a:lumOff val="80000"/>
                  </a:schemeClr>
                </a:solidFill>
              </a:rPr>
              <a:t>, 2015</a:t>
            </a:r>
          </a:p>
          <a:p>
            <a:pPr algn="r"/>
            <a:endParaRPr lang="es-MX" sz="2000" i="1" dirty="0">
              <a:solidFill>
                <a:schemeClr val="accent6">
                  <a:lumMod val="20000"/>
                  <a:lumOff val="80000"/>
                </a:schemeClr>
              </a:solidFill>
            </a:endParaRPr>
          </a:p>
        </p:txBody>
      </p:sp>
      <p:pic>
        <p:nvPicPr>
          <p:cNvPr id="7" name="Picture 2" descr="C:\Users\hp\Desktop\PORTADA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6415" b="22072"/>
          <a:stretch/>
        </p:blipFill>
        <p:spPr bwMode="auto">
          <a:xfrm>
            <a:off x="0" y="-99392"/>
            <a:ext cx="9289032" cy="7056784"/>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txBox="1">
            <a:spLocks/>
          </p:cNvSpPr>
          <p:nvPr/>
        </p:nvSpPr>
        <p:spPr>
          <a:xfrm>
            <a:off x="1619672" y="1628800"/>
            <a:ext cx="7128792" cy="2880320"/>
          </a:xfrm>
          <a:prstGeom prst="rect">
            <a:avLst/>
          </a:prstGeom>
        </p:spPr>
        <p:txBody>
          <a:bodyPr vert="horz" lIns="91440" tIns="45720" rIns="91440" bIns="45720" rtlCol="0" anchor="ctr">
            <a:normAutofit fontScale="75000" lnSpcReduction="20000"/>
          </a:bodyPr>
          <a:lstStyle/>
          <a:p>
            <a:pPr lvl="0" algn="r">
              <a:lnSpc>
                <a:spcPct val="160000"/>
              </a:lnSpc>
              <a:spcBef>
                <a:spcPct val="0"/>
              </a:spcBef>
              <a:defRPr/>
            </a:pPr>
            <a:r>
              <a:rPr kumimoji="0" lang="es-MX" sz="31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ÁREA ACADÉMICA: Comunicación</a:t>
            </a:r>
            <a:br>
              <a:rPr kumimoji="0" lang="es-MX" sz="31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s-MX" sz="31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TEMA: </a:t>
            </a:r>
            <a:r>
              <a:rPr lang="es-MX" sz="3100" dirty="0">
                <a:solidFill>
                  <a:schemeClr val="bg1"/>
                </a:solidFill>
                <a:latin typeface="Tahoma" panose="020B0604030504040204" pitchFamily="34" charset="0"/>
                <a:ea typeface="Tahoma" panose="020B0604030504040204" pitchFamily="34" charset="0"/>
                <a:cs typeface="Tahoma" panose="020B0604030504040204" pitchFamily="34" charset="0"/>
              </a:rPr>
              <a:t>Terminología de cine</a:t>
            </a:r>
            <a:r>
              <a:rPr kumimoji="0" lang="es-MX" sz="31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r>
            <a:br>
              <a:rPr kumimoji="0" lang="es-MX" sz="31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s-MX" sz="31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PROFESOR: L. C. C. Nyxé O. Durán Espinosa</a:t>
            </a:r>
            <a:br>
              <a:rPr kumimoji="0" lang="es-MX" sz="31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s-MX" sz="31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PERIODO: enero -</a:t>
            </a:r>
            <a:r>
              <a:rPr kumimoji="0" lang="es-MX" sz="3100" b="0" i="0" u="none" strike="noStrike" kern="1200" cap="none" spc="0" normalizeH="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MX" sz="31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junio 2017</a:t>
            </a:r>
            <a:r>
              <a:rPr kumimoji="0" lang="es-MX" sz="4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r>
            <a:br>
              <a:rPr kumimoji="0" lang="es-MX" sz="4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s-MX" sz="4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p:cNvGrpSpPr/>
          <p:nvPr/>
        </p:nvGrpSpPr>
        <p:grpSpPr>
          <a:xfrm>
            <a:off x="556568" y="404664"/>
            <a:ext cx="8174880" cy="3532460"/>
            <a:chOff x="683568" y="404664"/>
            <a:chExt cx="8174880" cy="3532460"/>
          </a:xfrm>
        </p:grpSpPr>
        <p:sp>
          <p:nvSpPr>
            <p:cNvPr id="14" name="CuadroTexto 13"/>
            <p:cNvSpPr txBox="1"/>
            <p:nvPr/>
          </p:nvSpPr>
          <p:spPr>
            <a:xfrm>
              <a:off x="683568" y="404664"/>
              <a:ext cx="7920880" cy="769441"/>
            </a:xfrm>
            <a:prstGeom prst="rect">
              <a:avLst/>
            </a:prstGeom>
            <a:noFill/>
          </p:spPr>
          <p:txBody>
            <a:bodyPr wrap="square" rtlCol="0">
              <a:spAutoFit/>
            </a:bodyPr>
            <a:lstStyle/>
            <a:p>
              <a:pPr algn="ctr"/>
              <a:r>
                <a:rPr lang="es-MX" sz="4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Bibliografía</a:t>
              </a:r>
              <a:endParaRPr lang="es-MX" sz="4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5" name="CuadroTexto 14"/>
            <p:cNvSpPr txBox="1"/>
            <p:nvPr/>
          </p:nvSpPr>
          <p:spPr>
            <a:xfrm>
              <a:off x="954584" y="1628800"/>
              <a:ext cx="7903864" cy="2308324"/>
            </a:xfrm>
            <a:prstGeom prst="rect">
              <a:avLst/>
            </a:prstGeom>
            <a:noFill/>
          </p:spPr>
          <p:txBody>
            <a:bodyPr wrap="square" rtlCol="0">
              <a:spAutoFit/>
            </a:bodyPr>
            <a:lstStyle/>
            <a:p>
              <a:r>
                <a:rPr lang="es-MX" sz="2400" b="1" dirty="0">
                  <a:latin typeface="Tahoma" panose="020B0604030504040204" pitchFamily="34" charset="0"/>
                  <a:ea typeface="Tahoma" panose="020B0604030504040204" pitchFamily="34" charset="0"/>
                  <a:cs typeface="Tahoma" panose="020B0604030504040204" pitchFamily="34" charset="0"/>
                </a:rPr>
                <a:t>De la Torre Zermeño, F. J., &amp; De la Torre </a:t>
              </a:r>
              <a:r>
                <a:rPr lang="es-MX" sz="2400" b="1" dirty="0" smtClean="0">
                  <a:latin typeface="Tahoma" panose="020B0604030504040204" pitchFamily="34" charset="0"/>
                  <a:ea typeface="Tahoma" panose="020B0604030504040204" pitchFamily="34" charset="0"/>
                  <a:cs typeface="Tahoma" panose="020B0604030504040204" pitchFamily="34" charset="0"/>
                </a:rPr>
                <a:t>  </a:t>
              </a:r>
            </a:p>
            <a:p>
              <a:r>
                <a:rPr lang="es-MX" sz="2400" b="1" dirty="0">
                  <a:latin typeface="Tahoma" panose="020B0604030504040204" pitchFamily="34" charset="0"/>
                  <a:ea typeface="Tahoma" panose="020B0604030504040204" pitchFamily="34" charset="0"/>
                  <a:cs typeface="Tahoma" panose="020B0604030504040204" pitchFamily="34" charset="0"/>
                </a:rPr>
                <a:t> </a:t>
              </a:r>
              <a:r>
                <a:rPr lang="es-MX" sz="2400" b="1" dirty="0" smtClean="0">
                  <a:latin typeface="Tahoma" panose="020B0604030504040204" pitchFamily="34" charset="0"/>
                  <a:ea typeface="Tahoma" panose="020B0604030504040204" pitchFamily="34" charset="0"/>
                  <a:cs typeface="Tahoma" panose="020B0604030504040204" pitchFamily="34" charset="0"/>
                </a:rPr>
                <a:t>    Hernández</a:t>
              </a:r>
              <a:r>
                <a:rPr lang="es-MX" sz="2400" b="1" dirty="0">
                  <a:latin typeface="Tahoma" panose="020B0604030504040204" pitchFamily="34" charset="0"/>
                  <a:ea typeface="Tahoma" panose="020B0604030504040204" pitchFamily="34" charset="0"/>
                  <a:cs typeface="Tahoma" panose="020B0604030504040204" pitchFamily="34" charset="0"/>
                </a:rPr>
                <a:t>, F. (2011). </a:t>
              </a:r>
              <a:r>
                <a:rPr lang="es-MX" sz="2400" b="1" u="sng" dirty="0">
                  <a:latin typeface="Tahoma" panose="020B0604030504040204" pitchFamily="34" charset="0"/>
                  <a:ea typeface="Tahoma" panose="020B0604030504040204" pitchFamily="34" charset="0"/>
                  <a:cs typeface="Tahoma" panose="020B0604030504040204" pitchFamily="34" charset="0"/>
                </a:rPr>
                <a:t>Taller de análisis de la </a:t>
              </a:r>
              <a:r>
                <a:rPr lang="es-MX" sz="2400" b="1" u="sng" dirty="0" smtClean="0">
                  <a:latin typeface="Tahoma" panose="020B0604030504040204" pitchFamily="34" charset="0"/>
                  <a:ea typeface="Tahoma" panose="020B0604030504040204" pitchFamily="34" charset="0"/>
                  <a:cs typeface="Tahoma" panose="020B0604030504040204" pitchFamily="34" charset="0"/>
                </a:rPr>
                <a:t>    </a:t>
              </a:r>
            </a:p>
            <a:p>
              <a:r>
                <a:rPr lang="es-MX" sz="2400" b="1" dirty="0">
                  <a:latin typeface="Tahoma" panose="020B0604030504040204" pitchFamily="34" charset="0"/>
                  <a:ea typeface="Tahoma" panose="020B0604030504040204" pitchFamily="34" charset="0"/>
                  <a:cs typeface="Tahoma" panose="020B0604030504040204" pitchFamily="34" charset="0"/>
                </a:rPr>
                <a:t> </a:t>
              </a:r>
              <a:r>
                <a:rPr lang="es-MX" sz="2400" b="1" dirty="0" smtClean="0">
                  <a:latin typeface="Tahoma" panose="020B0604030504040204" pitchFamily="34" charset="0"/>
                  <a:ea typeface="Tahoma" panose="020B0604030504040204" pitchFamily="34" charset="0"/>
                  <a:cs typeface="Tahoma" panose="020B0604030504040204" pitchFamily="34" charset="0"/>
                </a:rPr>
                <a:t>    </a:t>
              </a:r>
              <a:r>
                <a:rPr lang="es-MX" sz="2400" b="1" u="sng" dirty="0" smtClean="0">
                  <a:latin typeface="Tahoma" panose="020B0604030504040204" pitchFamily="34" charset="0"/>
                  <a:ea typeface="Tahoma" panose="020B0604030504040204" pitchFamily="34" charset="0"/>
                  <a:cs typeface="Tahoma" panose="020B0604030504040204" pitchFamily="34" charset="0"/>
                </a:rPr>
                <a:t>comunicación</a:t>
              </a:r>
              <a:r>
                <a:rPr lang="es-MX" sz="2400" b="1" dirty="0" smtClean="0">
                  <a:latin typeface="Tahoma" panose="020B0604030504040204" pitchFamily="34" charset="0"/>
                  <a:ea typeface="Tahoma" panose="020B0604030504040204" pitchFamily="34" charset="0"/>
                  <a:cs typeface="Tahoma" panose="020B0604030504040204" pitchFamily="34" charset="0"/>
                </a:rPr>
                <a:t> </a:t>
              </a:r>
              <a:r>
                <a:rPr lang="es-MX" sz="2400" b="1" dirty="0">
                  <a:latin typeface="Tahoma" panose="020B0604030504040204" pitchFamily="34" charset="0"/>
                  <a:ea typeface="Tahoma" panose="020B0604030504040204" pitchFamily="34" charset="0"/>
                  <a:cs typeface="Tahoma" panose="020B0604030504040204" pitchFamily="34" charset="0"/>
                </a:rPr>
                <a:t>1 y 2. México: McGraw-Hill</a:t>
              </a:r>
              <a:r>
                <a:rPr lang="es-MX" sz="2400" b="1" dirty="0" smtClean="0">
                  <a:latin typeface="Tahoma" panose="020B0604030504040204" pitchFamily="34" charset="0"/>
                  <a:ea typeface="Tahoma" panose="020B0604030504040204" pitchFamily="34" charset="0"/>
                  <a:cs typeface="Tahoma" panose="020B0604030504040204" pitchFamily="34" charset="0"/>
                </a:rPr>
                <a:t>.</a:t>
              </a:r>
            </a:p>
            <a:p>
              <a:endParaRPr lang="es-MX" sz="2400" b="1" dirty="0">
                <a:latin typeface="Tahoma" panose="020B0604030504040204" pitchFamily="34" charset="0"/>
                <a:ea typeface="Tahoma" panose="020B0604030504040204" pitchFamily="34" charset="0"/>
                <a:cs typeface="Tahoma" panose="020B0604030504040204" pitchFamily="34" charset="0"/>
              </a:endParaRPr>
            </a:p>
            <a:p>
              <a:r>
                <a:rPr lang="es-MX" sz="2400" b="1" dirty="0">
                  <a:latin typeface="Tahoma" panose="020B0604030504040204" pitchFamily="34" charset="0"/>
                  <a:ea typeface="Tahoma" panose="020B0604030504040204" pitchFamily="34" charset="0"/>
                  <a:cs typeface="Tahoma" panose="020B0604030504040204" pitchFamily="34" charset="0"/>
                </a:rPr>
                <a:t>González Alonso , C. (2010). </a:t>
              </a:r>
              <a:r>
                <a:rPr lang="es-MX" sz="2400" b="1" u="sng" dirty="0">
                  <a:latin typeface="Tahoma" panose="020B0604030504040204" pitchFamily="34" charset="0"/>
                  <a:ea typeface="Tahoma" panose="020B0604030504040204" pitchFamily="34" charset="0"/>
                  <a:cs typeface="Tahoma" panose="020B0604030504040204" pitchFamily="34" charset="0"/>
                </a:rPr>
                <a:t>Principios básicos de </a:t>
              </a:r>
              <a:endParaRPr lang="es-MX" sz="2400" b="1" u="sng" dirty="0" smtClean="0">
                <a:latin typeface="Tahoma" panose="020B0604030504040204" pitchFamily="34" charset="0"/>
                <a:ea typeface="Tahoma" panose="020B0604030504040204" pitchFamily="34" charset="0"/>
                <a:cs typeface="Tahoma" panose="020B0604030504040204" pitchFamily="34" charset="0"/>
              </a:endParaRPr>
            </a:p>
            <a:p>
              <a:r>
                <a:rPr lang="es-MX" sz="2400" b="1" dirty="0">
                  <a:latin typeface="Tahoma" panose="020B0604030504040204" pitchFamily="34" charset="0"/>
                  <a:ea typeface="Tahoma" panose="020B0604030504040204" pitchFamily="34" charset="0"/>
                  <a:cs typeface="Tahoma" panose="020B0604030504040204" pitchFamily="34" charset="0"/>
                </a:rPr>
                <a:t> </a:t>
              </a:r>
              <a:r>
                <a:rPr lang="es-MX" sz="2400" b="1" dirty="0" smtClean="0">
                  <a:latin typeface="Tahoma" panose="020B0604030504040204" pitchFamily="34" charset="0"/>
                  <a:ea typeface="Tahoma" panose="020B0604030504040204" pitchFamily="34" charset="0"/>
                  <a:cs typeface="Tahoma" panose="020B0604030504040204" pitchFamily="34" charset="0"/>
                </a:rPr>
                <a:t>    </a:t>
              </a:r>
              <a:r>
                <a:rPr lang="es-MX" sz="2400" b="1" u="sng" dirty="0" smtClean="0">
                  <a:latin typeface="Tahoma" panose="020B0604030504040204" pitchFamily="34" charset="0"/>
                  <a:ea typeface="Tahoma" panose="020B0604030504040204" pitchFamily="34" charset="0"/>
                  <a:cs typeface="Tahoma" panose="020B0604030504040204" pitchFamily="34" charset="0"/>
                </a:rPr>
                <a:t>la </a:t>
              </a:r>
              <a:r>
                <a:rPr lang="es-MX" sz="2400" b="1" u="sng" dirty="0">
                  <a:latin typeface="Tahoma" panose="020B0604030504040204" pitchFamily="34" charset="0"/>
                  <a:ea typeface="Tahoma" panose="020B0604030504040204" pitchFamily="34" charset="0"/>
                  <a:cs typeface="Tahoma" panose="020B0604030504040204" pitchFamily="34" charset="0"/>
                </a:rPr>
                <a:t>comunicación</a:t>
              </a:r>
              <a:r>
                <a:rPr lang="es-MX" sz="2400" b="1" dirty="0">
                  <a:latin typeface="Tahoma" panose="020B0604030504040204" pitchFamily="34" charset="0"/>
                  <a:ea typeface="Tahoma" panose="020B0604030504040204" pitchFamily="34" charset="0"/>
                  <a:cs typeface="Tahoma" panose="020B0604030504040204" pitchFamily="34" charset="0"/>
                </a:rPr>
                <a:t> . México: Trillas.</a:t>
              </a:r>
            </a:p>
          </p:txBody>
        </p:sp>
      </p:grpSp>
    </p:spTree>
    <p:extLst>
      <p:ext uri="{BB962C8B-B14F-4D97-AF65-F5344CB8AC3E}">
        <p14:creationId xmlns:p14="http://schemas.microsoft.com/office/powerpoint/2010/main" val="3947565650"/>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620688"/>
            <a:ext cx="8229600" cy="4968552"/>
          </a:xfrm>
        </p:spPr>
        <p:txBody>
          <a:bodyPr>
            <a:noAutofit/>
          </a:bodyPr>
          <a:lstStyle/>
          <a:p>
            <a:r>
              <a:rPr lang="es-MX" sz="3600" b="1" dirty="0">
                <a:solidFill>
                  <a:srgbClr val="C00000"/>
                </a:solidFill>
                <a:latin typeface="Tahoma" panose="020B0604030504040204" pitchFamily="34" charset="0"/>
                <a:ea typeface="Tahoma" panose="020B0604030504040204" pitchFamily="34" charset="0"/>
                <a:cs typeface="Tahoma" panose="020B0604030504040204" pitchFamily="34" charset="0"/>
              </a:rPr>
              <a:t>5.2.4. Terminología </a:t>
            </a:r>
            <a:r>
              <a:rPr lang="es-MX" sz="3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de cine</a:t>
            </a:r>
            <a:r>
              <a:rPr lang="es-MX"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br>
              <a:rPr lang="es-MX"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br>
            <a:r>
              <a:rPr lang="es-MX" sz="16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s-MX" sz="3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r>
            <a:br>
              <a:rPr lang="es-MX" sz="3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br>
            <a:r>
              <a:rPr lang="es-MX" sz="3200" i="1" dirty="0" smtClean="0">
                <a:latin typeface="Tahoma" panose="020B0604030504040204" pitchFamily="34" charset="0"/>
                <a:ea typeface="Tahoma" panose="020B0604030504040204" pitchFamily="34" charset="0"/>
                <a:cs typeface="Tahoma" panose="020B0604030504040204" pitchFamily="34" charset="0"/>
              </a:rPr>
              <a:t>Resumen</a:t>
            </a:r>
            <a:r>
              <a:rPr lang="es-MX" sz="3200" dirty="0">
                <a:latin typeface="Tahoma" panose="020B0604030504040204" pitchFamily="34" charset="0"/>
                <a:ea typeface="Tahoma" panose="020B0604030504040204" pitchFamily="34" charset="0"/>
                <a:cs typeface="Tahoma" panose="020B0604030504040204" pitchFamily="34" charset="0"/>
              </a:rPr>
              <a:t/>
            </a:r>
            <a:br>
              <a:rPr lang="es-MX" sz="3200" dirty="0">
                <a:latin typeface="Tahoma" panose="020B0604030504040204" pitchFamily="34" charset="0"/>
                <a:ea typeface="Tahoma" panose="020B0604030504040204" pitchFamily="34" charset="0"/>
                <a:cs typeface="Tahoma" panose="020B0604030504040204" pitchFamily="34" charset="0"/>
              </a:rPr>
            </a:br>
            <a:r>
              <a:rPr lang="es-MX" sz="2400" dirty="0">
                <a:latin typeface="Tahoma" panose="020B0604030504040204" pitchFamily="34" charset="0"/>
                <a:ea typeface="Tahoma" panose="020B0604030504040204" pitchFamily="34" charset="0"/>
                <a:cs typeface="Tahoma" panose="020B0604030504040204" pitchFamily="34" charset="0"/>
              </a:rPr>
              <a:t>Analiza </a:t>
            </a:r>
            <a:r>
              <a:rPr lang="es-MX" sz="2400" dirty="0" smtClean="0">
                <a:latin typeface="Tahoma" panose="020B0604030504040204" pitchFamily="34" charset="0"/>
                <a:ea typeface="Tahoma" panose="020B0604030504040204" pitchFamily="34" charset="0"/>
                <a:cs typeface="Tahoma" panose="020B0604030504040204" pitchFamily="34" charset="0"/>
              </a:rPr>
              <a:t>el proceso de </a:t>
            </a:r>
            <a:r>
              <a:rPr lang="es-MX" sz="2400" dirty="0">
                <a:latin typeface="Tahoma" panose="020B0604030504040204" pitchFamily="34" charset="0"/>
                <a:ea typeface="Tahoma" panose="020B0604030504040204" pitchFamily="34" charset="0"/>
                <a:cs typeface="Tahoma" panose="020B0604030504040204" pitchFamily="34" charset="0"/>
              </a:rPr>
              <a:t>producción </a:t>
            </a:r>
            <a:r>
              <a:rPr lang="es-MX" sz="2400" dirty="0" smtClean="0">
                <a:latin typeface="Tahoma" panose="020B0604030504040204" pitchFamily="34" charset="0"/>
                <a:ea typeface="Tahoma" panose="020B0604030504040204" pitchFamily="34" charset="0"/>
                <a:cs typeface="Tahoma" panose="020B0604030504040204" pitchFamily="34" charset="0"/>
              </a:rPr>
              <a:t>cinematográfica, </a:t>
            </a:r>
            <a:r>
              <a:rPr lang="es-MX" sz="2400" dirty="0">
                <a:latin typeface="Tahoma" panose="020B0604030504040204" pitchFamily="34" charset="0"/>
                <a:ea typeface="Tahoma" panose="020B0604030504040204" pitchFamily="34" charset="0"/>
                <a:cs typeface="Tahoma" panose="020B0604030504040204" pitchFamily="34" charset="0"/>
              </a:rPr>
              <a:t>en función de elaborar proyectos relacionados con </a:t>
            </a:r>
            <a:r>
              <a:rPr lang="es-MX" sz="2400" dirty="0" smtClean="0">
                <a:latin typeface="Tahoma" panose="020B0604030504040204" pitchFamily="34" charset="0"/>
                <a:ea typeface="Tahoma" panose="020B0604030504040204" pitchFamily="34" charset="0"/>
                <a:cs typeface="Tahoma" panose="020B0604030504040204" pitchFamily="34" charset="0"/>
              </a:rPr>
              <a:t>este medio.</a:t>
            </a:r>
            <a:r>
              <a:rPr lang="es-MX" sz="2000" dirty="0" smtClean="0">
                <a:latin typeface="Tahoma" panose="020B0604030504040204" pitchFamily="34" charset="0"/>
                <a:ea typeface="Tahoma" panose="020B0604030504040204" pitchFamily="34" charset="0"/>
                <a:cs typeface="Tahoma" panose="020B0604030504040204" pitchFamily="34" charset="0"/>
              </a:rPr>
              <a:t/>
            </a:r>
            <a:br>
              <a:rPr lang="es-MX" sz="2000" dirty="0" smtClean="0">
                <a:latin typeface="Tahoma" panose="020B0604030504040204" pitchFamily="34" charset="0"/>
                <a:ea typeface="Tahoma" panose="020B0604030504040204" pitchFamily="34" charset="0"/>
                <a:cs typeface="Tahoma" panose="020B0604030504040204" pitchFamily="34" charset="0"/>
              </a:rPr>
            </a:br>
            <a:r>
              <a:rPr lang="es-MX" sz="1000" dirty="0">
                <a:latin typeface="Tahoma" panose="020B0604030504040204" pitchFamily="34" charset="0"/>
                <a:ea typeface="Tahoma" panose="020B0604030504040204" pitchFamily="34" charset="0"/>
                <a:cs typeface="Tahoma" panose="020B0604030504040204" pitchFamily="34" charset="0"/>
              </a:rPr>
              <a:t> </a:t>
            </a:r>
            <a:r>
              <a:rPr lang="es-MX" sz="2400" dirty="0" smtClean="0">
                <a:latin typeface="Tahoma" panose="020B0604030504040204" pitchFamily="34" charset="0"/>
                <a:ea typeface="Tahoma" panose="020B0604030504040204" pitchFamily="34" charset="0"/>
                <a:cs typeface="Tahoma" panose="020B0604030504040204" pitchFamily="34" charset="0"/>
              </a:rPr>
              <a:t/>
            </a:r>
            <a:br>
              <a:rPr lang="es-MX" sz="2400" dirty="0" smtClean="0">
                <a:latin typeface="Tahoma" panose="020B0604030504040204" pitchFamily="34" charset="0"/>
                <a:ea typeface="Tahoma" panose="020B0604030504040204" pitchFamily="34" charset="0"/>
                <a:cs typeface="Tahoma" panose="020B0604030504040204" pitchFamily="34" charset="0"/>
              </a:rPr>
            </a:br>
            <a:r>
              <a:rPr lang="es-MX" sz="2400" dirty="0" smtClean="0">
                <a:latin typeface="Tahoma" panose="020B0604030504040204" pitchFamily="34" charset="0"/>
                <a:ea typeface="Tahoma" panose="020B0604030504040204" pitchFamily="34" charset="0"/>
                <a:cs typeface="Tahoma" panose="020B0604030504040204" pitchFamily="34" charset="0"/>
              </a:rPr>
              <a:t/>
            </a:r>
            <a:br>
              <a:rPr lang="es-MX" sz="2400" dirty="0" smtClean="0">
                <a:latin typeface="Tahoma" panose="020B0604030504040204" pitchFamily="34" charset="0"/>
                <a:ea typeface="Tahoma" panose="020B0604030504040204" pitchFamily="34" charset="0"/>
                <a:cs typeface="Tahoma" panose="020B0604030504040204" pitchFamily="34" charset="0"/>
              </a:rPr>
            </a:br>
            <a:r>
              <a:rPr lang="es-MX" sz="3200" i="1" dirty="0" err="1" smtClean="0">
                <a:latin typeface="Tahoma" panose="020B0604030504040204" pitchFamily="34" charset="0"/>
                <a:ea typeface="Tahoma" panose="020B0604030504040204" pitchFamily="34" charset="0"/>
                <a:cs typeface="Tahoma" panose="020B0604030504040204" pitchFamily="34" charset="0"/>
              </a:rPr>
              <a:t>Abstract</a:t>
            </a:r>
            <a:r>
              <a:rPr lang="en-US" sz="2400" dirty="0">
                <a:latin typeface="Tahoma" panose="020B0604030504040204" pitchFamily="34" charset="0"/>
                <a:ea typeface="Tahoma" panose="020B0604030504040204" pitchFamily="34" charset="0"/>
                <a:cs typeface="Tahoma" panose="020B0604030504040204" pitchFamily="34" charset="0"/>
              </a:rPr>
              <a:t/>
            </a:r>
            <a:br>
              <a:rPr lang="en-US" sz="2400" dirty="0">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It analyzes the cinematographic production process, in function of elaborating projects related to this medium.</a:t>
            </a:r>
            <a:r>
              <a:rPr lang="es-MX" sz="3200" dirty="0">
                <a:latin typeface="Tahoma" panose="020B0604030504040204" pitchFamily="34" charset="0"/>
                <a:ea typeface="Tahoma" panose="020B0604030504040204" pitchFamily="34" charset="0"/>
                <a:cs typeface="Tahoma" panose="020B0604030504040204" pitchFamily="34" charset="0"/>
              </a:rPr>
              <a:t/>
            </a:r>
            <a:br>
              <a:rPr lang="es-MX" sz="3200" dirty="0">
                <a:latin typeface="Tahoma" panose="020B0604030504040204" pitchFamily="34" charset="0"/>
                <a:ea typeface="Tahoma" panose="020B0604030504040204" pitchFamily="34" charset="0"/>
                <a:cs typeface="Tahoma" panose="020B0604030504040204" pitchFamily="34" charset="0"/>
              </a:rPr>
            </a:br>
            <a:r>
              <a:rPr lang="es-MX" sz="3200" dirty="0" smtClean="0">
                <a:latin typeface="Tahoma" panose="020B0604030504040204" pitchFamily="34" charset="0"/>
                <a:ea typeface="Tahoma" panose="020B0604030504040204" pitchFamily="34" charset="0"/>
                <a:cs typeface="Tahoma" panose="020B0604030504040204" pitchFamily="34" charset="0"/>
              </a:rPr>
              <a:t>  </a:t>
            </a:r>
            <a:endParaRPr lang="es-MX"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545183"/>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p:cNvGrpSpPr/>
          <p:nvPr/>
        </p:nvGrpSpPr>
        <p:grpSpPr>
          <a:xfrm>
            <a:off x="503548" y="404664"/>
            <a:ext cx="8612348" cy="5677172"/>
            <a:chOff x="503548" y="404664"/>
            <a:chExt cx="8612348" cy="5677172"/>
          </a:xfrm>
        </p:grpSpPr>
        <p:sp>
          <p:nvSpPr>
            <p:cNvPr id="14" name="CuadroTexto 13"/>
            <p:cNvSpPr txBox="1"/>
            <p:nvPr/>
          </p:nvSpPr>
          <p:spPr>
            <a:xfrm>
              <a:off x="683568" y="404664"/>
              <a:ext cx="7920880" cy="769441"/>
            </a:xfrm>
            <a:prstGeom prst="rect">
              <a:avLst/>
            </a:prstGeom>
            <a:noFill/>
          </p:spPr>
          <p:txBody>
            <a:bodyPr wrap="square" rtlCol="0">
              <a:spAutoFit/>
            </a:bodyPr>
            <a:lstStyle/>
            <a:p>
              <a:pPr algn="ctr"/>
              <a:r>
                <a:rPr lang="es-MX" sz="4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Preguntas detonadoras</a:t>
              </a:r>
              <a:endParaRPr lang="es-MX" sz="4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5" name="CuadroTexto 14"/>
            <p:cNvSpPr txBox="1"/>
            <p:nvPr/>
          </p:nvSpPr>
          <p:spPr>
            <a:xfrm>
              <a:off x="503548" y="1384284"/>
              <a:ext cx="8280920" cy="1569660"/>
            </a:xfrm>
            <a:prstGeom prst="rect">
              <a:avLst/>
            </a:prstGeom>
            <a:noFill/>
          </p:spPr>
          <p:txBody>
            <a:bodyPr wrap="square" rtlCol="0">
              <a:spAutoFit/>
            </a:bodyPr>
            <a:lstStyle/>
            <a:p>
              <a:pPr algn="ctr"/>
              <a:r>
                <a:rPr lang="es-MX" sz="3200" b="1" dirty="0" smtClean="0">
                  <a:latin typeface="Tahoma" panose="020B0604030504040204" pitchFamily="34" charset="0"/>
                  <a:ea typeface="Tahoma" panose="020B0604030504040204" pitchFamily="34" charset="0"/>
                  <a:cs typeface="Tahoma" panose="020B0604030504040204" pitchFamily="34" charset="0"/>
                </a:rPr>
                <a:t>¿Cuáles son los ángulos cinematográficos más comunes en un </a:t>
              </a:r>
              <a:r>
                <a:rPr lang="es-MX" sz="3200" b="1" dirty="0" err="1" smtClean="0">
                  <a:latin typeface="Tahoma" panose="020B0604030504040204" pitchFamily="34" charset="0"/>
                  <a:ea typeface="Tahoma" panose="020B0604030504040204" pitchFamily="34" charset="0"/>
                  <a:cs typeface="Tahoma" panose="020B0604030504040204" pitchFamily="34" charset="0"/>
                </a:rPr>
                <a:t>guión</a:t>
              </a:r>
              <a:r>
                <a:rPr lang="es-MX" sz="3200" b="1" dirty="0" smtClean="0">
                  <a:latin typeface="Tahoma" panose="020B0604030504040204" pitchFamily="34" charset="0"/>
                  <a:ea typeface="Tahoma" panose="020B0604030504040204" pitchFamily="34" charset="0"/>
                  <a:cs typeface="Tahoma" panose="020B0604030504040204" pitchFamily="34" charset="0"/>
                </a:rPr>
                <a:t> cinematográfico?</a:t>
              </a:r>
            </a:p>
          </p:txBody>
        </p:sp>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696" y="3133346"/>
              <a:ext cx="2628292" cy="2948490"/>
            </a:xfrm>
            <a:prstGeom prst="rect">
              <a:avLst/>
            </a:prstGeom>
          </p:spPr>
        </p:pic>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671" y="3262487"/>
              <a:ext cx="3359225" cy="2819349"/>
            </a:xfrm>
            <a:prstGeom prst="rect">
              <a:avLst/>
            </a:prstGeom>
          </p:spPr>
        </p:pic>
      </p:grpSp>
    </p:spTree>
    <p:extLst>
      <p:ext uri="{BB962C8B-B14F-4D97-AF65-F5344CB8AC3E}">
        <p14:creationId xmlns:p14="http://schemas.microsoft.com/office/powerpoint/2010/main" val="2057820704"/>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7 CuadroTexto"/>
          <p:cNvSpPr txBox="1"/>
          <p:nvPr/>
        </p:nvSpPr>
        <p:spPr>
          <a:xfrm>
            <a:off x="395536" y="332656"/>
            <a:ext cx="8501063" cy="3046988"/>
          </a:xfrm>
          <a:prstGeom prst="rect">
            <a:avLst/>
          </a:prstGeom>
          <a:noFill/>
        </p:spPr>
        <p:txBody>
          <a:bodyPr>
            <a:spAutoFit/>
          </a:bodyPr>
          <a:lstStyle/>
          <a:p>
            <a:pPr algn="ctr" fontAlgn="auto">
              <a:spcBef>
                <a:spcPts val="0"/>
              </a:spcBef>
              <a:spcAft>
                <a:spcPts val="0"/>
              </a:spcAft>
              <a:defRPr/>
            </a:pPr>
            <a:r>
              <a:rPr lang="es-MX" sz="3600" b="1" dirty="0" smtClean="0">
                <a:solidFill>
                  <a:schemeClr val="accent2">
                    <a:lumMod val="75000"/>
                  </a:schemeClr>
                </a:solidFill>
                <a:latin typeface="+mj-lt"/>
              </a:rPr>
              <a:t>Ángulos cinematográficos </a:t>
            </a:r>
          </a:p>
          <a:p>
            <a:pPr fontAlgn="auto">
              <a:spcBef>
                <a:spcPts val="0"/>
              </a:spcBef>
              <a:spcAft>
                <a:spcPts val="0"/>
              </a:spcAft>
              <a:defRPr/>
            </a:pPr>
            <a:endParaRPr lang="es-MX" sz="3200" b="1" dirty="0" smtClean="0">
              <a:solidFill>
                <a:schemeClr val="accent2">
                  <a:lumMod val="75000"/>
                </a:schemeClr>
              </a:solidFill>
              <a:latin typeface="+mj-lt"/>
            </a:endParaRPr>
          </a:p>
          <a:p>
            <a:pPr algn="just" fontAlgn="auto">
              <a:spcBef>
                <a:spcPts val="0"/>
              </a:spcBef>
              <a:spcAft>
                <a:spcPts val="0"/>
              </a:spcAft>
              <a:defRPr/>
            </a:pPr>
            <a:r>
              <a:rPr lang="es-MX" sz="3200" b="1" dirty="0" smtClean="0">
                <a:solidFill>
                  <a:schemeClr val="accent2">
                    <a:lumMod val="75000"/>
                  </a:schemeClr>
                </a:solidFill>
                <a:latin typeface="+mj-lt"/>
              </a:rPr>
              <a:t>1. Ángulo: </a:t>
            </a:r>
            <a:r>
              <a:rPr lang="es-MX" sz="3200" b="1" dirty="0" smtClean="0">
                <a:latin typeface="+mj-lt"/>
              </a:rPr>
              <a:t>posición </a:t>
            </a:r>
            <a:r>
              <a:rPr lang="es-MX" sz="3200" b="1" dirty="0">
                <a:latin typeface="+mj-lt"/>
              </a:rPr>
              <a:t>o angulación de la </a:t>
            </a:r>
            <a:r>
              <a:rPr lang="es-MX" sz="3200" b="1" dirty="0" smtClean="0">
                <a:latin typeface="+mj-lt"/>
              </a:rPr>
              <a:t>cámara (cinematográfica o fotográfica) </a:t>
            </a:r>
            <a:r>
              <a:rPr lang="es-MX" sz="3200" b="1" dirty="0">
                <a:latin typeface="+mj-lt"/>
              </a:rPr>
              <a:t>respecto al campo a fotografiar.</a:t>
            </a:r>
          </a:p>
          <a:p>
            <a:pPr fontAlgn="auto">
              <a:spcBef>
                <a:spcPts val="0"/>
              </a:spcBef>
              <a:spcAft>
                <a:spcPts val="0"/>
              </a:spcAft>
              <a:defRPr/>
            </a:pPr>
            <a:endParaRPr lang="es-MX" sz="2800" b="1" dirty="0">
              <a:latin typeface="+mj-lt"/>
            </a:endParaRPr>
          </a:p>
        </p:txBody>
      </p:sp>
      <p:grpSp>
        <p:nvGrpSpPr>
          <p:cNvPr id="6" name="Grupo 5"/>
          <p:cNvGrpSpPr/>
          <p:nvPr/>
        </p:nvGrpSpPr>
        <p:grpSpPr>
          <a:xfrm>
            <a:off x="13490" y="2564904"/>
            <a:ext cx="9130509" cy="3744416"/>
            <a:chOff x="13490" y="2564904"/>
            <a:chExt cx="9130509" cy="3744416"/>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1" y="3182745"/>
              <a:ext cx="2733899" cy="2910551"/>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6361" y="2564904"/>
              <a:ext cx="2775000" cy="3552898"/>
            </a:xfrm>
            <a:prstGeom prst="rect">
              <a:avLst/>
            </a:prstGeom>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6041" y="3059975"/>
              <a:ext cx="2000052" cy="3010112"/>
            </a:xfrm>
            <a:prstGeom prst="rect">
              <a:avLst/>
            </a:prstGeom>
          </p:spPr>
        </p:pic>
        <p:sp>
          <p:nvSpPr>
            <p:cNvPr id="5" name="Rectángulo 4"/>
            <p:cNvSpPr/>
            <p:nvPr/>
          </p:nvSpPr>
          <p:spPr>
            <a:xfrm>
              <a:off x="13490" y="6021288"/>
              <a:ext cx="9130509" cy="2880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3205165589"/>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CuadroTexto"/>
          <p:cNvSpPr txBox="1"/>
          <p:nvPr/>
        </p:nvSpPr>
        <p:spPr>
          <a:xfrm>
            <a:off x="289198" y="490620"/>
            <a:ext cx="8501063" cy="6032421"/>
          </a:xfrm>
          <a:prstGeom prst="rect">
            <a:avLst/>
          </a:prstGeom>
          <a:noFill/>
        </p:spPr>
        <p:txBody>
          <a:bodyPr>
            <a:spAutoFit/>
          </a:bodyPr>
          <a:lstStyle/>
          <a:p>
            <a:pPr marL="571500" indent="-571500" fontAlgn="auto">
              <a:spcBef>
                <a:spcPts val="0"/>
              </a:spcBef>
              <a:spcAft>
                <a:spcPts val="0"/>
              </a:spcAft>
              <a:defRPr/>
            </a:pPr>
            <a:r>
              <a:rPr lang="es-MX" sz="3600" b="1" dirty="0" smtClean="0">
                <a:solidFill>
                  <a:schemeClr val="accent2">
                    <a:lumMod val="75000"/>
                  </a:schemeClr>
                </a:solidFill>
                <a:latin typeface="+mj-lt"/>
              </a:rPr>
              <a:t>1.1</a:t>
            </a:r>
            <a:r>
              <a:rPr lang="es-MX" sz="3600" dirty="0" smtClean="0">
                <a:solidFill>
                  <a:schemeClr val="accent2">
                    <a:lumMod val="75000"/>
                  </a:schemeClr>
                </a:solidFill>
                <a:latin typeface="+mj-lt"/>
              </a:rPr>
              <a:t> </a:t>
            </a:r>
            <a:r>
              <a:rPr lang="es-MX" sz="3600" b="1" dirty="0">
                <a:solidFill>
                  <a:schemeClr val="accent2">
                    <a:lumMod val="75000"/>
                  </a:schemeClr>
                </a:solidFill>
                <a:latin typeface="+mj-lt"/>
              </a:rPr>
              <a:t>Á</a:t>
            </a:r>
            <a:r>
              <a:rPr lang="es-MX" sz="3600" b="1" dirty="0" smtClean="0">
                <a:solidFill>
                  <a:schemeClr val="accent2">
                    <a:lumMod val="75000"/>
                  </a:schemeClr>
                </a:solidFill>
                <a:latin typeface="+mj-lt"/>
              </a:rPr>
              <a:t>ngulo medio.</a:t>
            </a:r>
          </a:p>
          <a:p>
            <a:pPr marL="571500" indent="-571500" fontAlgn="auto">
              <a:spcBef>
                <a:spcPts val="0"/>
              </a:spcBef>
              <a:spcAft>
                <a:spcPts val="0"/>
              </a:spcAft>
              <a:buFontTx/>
              <a:buChar char="-"/>
              <a:defRPr/>
            </a:pPr>
            <a:r>
              <a:rPr lang="es-MX" sz="2800" dirty="0" smtClean="0">
                <a:latin typeface="+mj-lt"/>
              </a:rPr>
              <a:t>La </a:t>
            </a:r>
            <a:r>
              <a:rPr lang="es-MX" sz="2800" dirty="0">
                <a:latin typeface="+mj-lt"/>
              </a:rPr>
              <a:t>cámara a la altura del </a:t>
            </a:r>
          </a:p>
          <a:p>
            <a:pPr marL="571500" indent="-571500" fontAlgn="auto">
              <a:spcBef>
                <a:spcPts val="0"/>
              </a:spcBef>
              <a:spcAft>
                <a:spcPts val="0"/>
              </a:spcAft>
              <a:defRPr/>
            </a:pPr>
            <a:r>
              <a:rPr lang="es-MX" sz="2800" dirty="0">
                <a:latin typeface="+mj-lt"/>
              </a:rPr>
              <a:t>objeto a fotografiar</a:t>
            </a:r>
          </a:p>
          <a:p>
            <a:pPr marL="571500" indent="-571500" fontAlgn="auto">
              <a:spcBef>
                <a:spcPts val="0"/>
              </a:spcBef>
              <a:spcAft>
                <a:spcPts val="0"/>
              </a:spcAft>
              <a:buFontTx/>
              <a:buChar char="-"/>
              <a:defRPr/>
            </a:pPr>
            <a:r>
              <a:rPr lang="es-MX" sz="2800" dirty="0">
                <a:latin typeface="+mj-lt"/>
              </a:rPr>
              <a:t>Si es humano a la altura de </a:t>
            </a:r>
          </a:p>
          <a:p>
            <a:pPr marL="571500" indent="-571500" fontAlgn="auto">
              <a:spcBef>
                <a:spcPts val="0"/>
              </a:spcBef>
              <a:spcAft>
                <a:spcPts val="0"/>
              </a:spcAft>
              <a:defRPr/>
            </a:pPr>
            <a:r>
              <a:rPr lang="es-MX" sz="2800" dirty="0">
                <a:latin typeface="+mj-lt"/>
              </a:rPr>
              <a:t>los ojos aprox.</a:t>
            </a:r>
          </a:p>
          <a:p>
            <a:pPr marL="571500" indent="-571500" fontAlgn="auto">
              <a:spcBef>
                <a:spcPts val="0"/>
              </a:spcBef>
              <a:spcAft>
                <a:spcPts val="0"/>
              </a:spcAft>
              <a:defRPr/>
            </a:pPr>
            <a:endParaRPr lang="es-MX" sz="3600" dirty="0">
              <a:latin typeface="+mj-lt"/>
            </a:endParaRPr>
          </a:p>
          <a:p>
            <a:pPr marL="571500" indent="-571500" fontAlgn="auto">
              <a:spcBef>
                <a:spcPts val="0"/>
              </a:spcBef>
              <a:spcAft>
                <a:spcPts val="0"/>
              </a:spcAft>
              <a:defRPr/>
            </a:pPr>
            <a:r>
              <a:rPr lang="es-MX" sz="3600" b="1" dirty="0" smtClean="0">
                <a:solidFill>
                  <a:schemeClr val="accent2">
                    <a:lumMod val="75000"/>
                  </a:schemeClr>
                </a:solidFill>
                <a:latin typeface="+mj-lt"/>
              </a:rPr>
              <a:t>1.2 </a:t>
            </a:r>
            <a:r>
              <a:rPr lang="es-ES" sz="3600" b="1" dirty="0">
                <a:solidFill>
                  <a:schemeClr val="accent2">
                    <a:lumMod val="75000"/>
                  </a:schemeClr>
                </a:solidFill>
                <a:latin typeface="+mj-lt"/>
              </a:rPr>
              <a:t>Á</a:t>
            </a:r>
            <a:r>
              <a:rPr lang="es-ES" sz="3600" b="1" dirty="0" smtClean="0">
                <a:solidFill>
                  <a:schemeClr val="accent2">
                    <a:lumMod val="75000"/>
                  </a:schemeClr>
                </a:solidFill>
                <a:latin typeface="+mj-lt"/>
              </a:rPr>
              <a:t>ngulo picado.</a:t>
            </a:r>
          </a:p>
          <a:p>
            <a:pPr marL="571500" indent="-571500" fontAlgn="auto">
              <a:spcBef>
                <a:spcPts val="0"/>
              </a:spcBef>
              <a:spcAft>
                <a:spcPts val="0"/>
              </a:spcAft>
              <a:defRPr/>
            </a:pPr>
            <a:r>
              <a:rPr lang="es-MX" sz="1600" dirty="0" smtClean="0">
                <a:latin typeface="+mj-lt"/>
              </a:rPr>
              <a:t>(</a:t>
            </a:r>
            <a:r>
              <a:rPr lang="es-MX" sz="1600" dirty="0">
                <a:latin typeface="+mj-lt"/>
              </a:rPr>
              <a:t>Vista de pájaro)</a:t>
            </a:r>
            <a:endParaRPr lang="es-ES" sz="1600" dirty="0">
              <a:latin typeface="+mj-lt"/>
            </a:endParaRPr>
          </a:p>
          <a:p>
            <a:pPr marL="571500" indent="-571500" fontAlgn="auto">
              <a:spcBef>
                <a:spcPts val="0"/>
              </a:spcBef>
              <a:spcAft>
                <a:spcPts val="0"/>
              </a:spcAft>
              <a:buFontTx/>
              <a:buChar char="-"/>
              <a:defRPr/>
            </a:pPr>
            <a:r>
              <a:rPr lang="es-MX" sz="2800" dirty="0">
                <a:latin typeface="+mj-lt"/>
              </a:rPr>
              <a:t>La cámara está por </a:t>
            </a:r>
          </a:p>
          <a:p>
            <a:pPr marL="571500" indent="-571500" fontAlgn="auto">
              <a:spcBef>
                <a:spcPts val="0"/>
              </a:spcBef>
              <a:spcAft>
                <a:spcPts val="0"/>
              </a:spcAft>
              <a:defRPr/>
            </a:pPr>
            <a:r>
              <a:rPr lang="es-MX" sz="2800" b="1" i="1" dirty="0" smtClean="0">
                <a:latin typeface="+mj-lt"/>
              </a:rPr>
              <a:t>encima</a:t>
            </a:r>
            <a:r>
              <a:rPr lang="es-MX" sz="2800" dirty="0" smtClean="0">
                <a:latin typeface="+mj-lt"/>
              </a:rPr>
              <a:t> </a:t>
            </a:r>
            <a:r>
              <a:rPr lang="es-MX" sz="2800" dirty="0">
                <a:latin typeface="+mj-lt"/>
              </a:rPr>
              <a:t>de los objetos o </a:t>
            </a:r>
          </a:p>
          <a:p>
            <a:pPr marL="571500" indent="-571500" fontAlgn="auto">
              <a:spcBef>
                <a:spcPts val="0"/>
              </a:spcBef>
              <a:spcAft>
                <a:spcPts val="0"/>
              </a:spcAft>
              <a:defRPr/>
            </a:pPr>
            <a:r>
              <a:rPr lang="es-MX" sz="2800" dirty="0">
                <a:latin typeface="+mj-lt"/>
              </a:rPr>
              <a:t>personas a fotografiar.</a:t>
            </a:r>
          </a:p>
          <a:p>
            <a:pPr fontAlgn="auto">
              <a:spcBef>
                <a:spcPts val="0"/>
              </a:spcBef>
              <a:spcAft>
                <a:spcPts val="0"/>
              </a:spcAft>
              <a:defRPr/>
            </a:pPr>
            <a:endParaRPr lang="es-MX" sz="4800" dirty="0">
              <a:effectLst>
                <a:outerShdw blurRad="38100" dist="38100" dir="2700000" algn="tl">
                  <a:srgbClr val="000000">
                    <a:alpha val="43137"/>
                  </a:srgbClr>
                </a:outerShdw>
              </a:effectLst>
              <a:latin typeface="+mj-lt"/>
            </a:endParaRPr>
          </a:p>
          <a:p>
            <a:pPr fontAlgn="auto">
              <a:spcBef>
                <a:spcPts val="0"/>
              </a:spcBef>
              <a:spcAft>
                <a:spcPts val="0"/>
              </a:spcAft>
              <a:defRPr/>
            </a:pPr>
            <a:endParaRPr lang="es-ES" dirty="0">
              <a:latin typeface="+mj-lt"/>
            </a:endParaRPr>
          </a:p>
        </p:txBody>
      </p:sp>
      <p:pic>
        <p:nvPicPr>
          <p:cNvPr id="4" name="Picture 3" descr="F:\Documents and Settings\Lizbeth\Escritorio\1.2"/>
          <p:cNvPicPr>
            <a:picLocks noChangeAspect="1" noChangeArrowheads="1"/>
          </p:cNvPicPr>
          <p:nvPr/>
        </p:nvPicPr>
        <p:blipFill>
          <a:blip r:embed="rId3" cstate="print"/>
          <a:srcRect/>
          <a:stretch>
            <a:fillRect/>
          </a:stretch>
        </p:blipFill>
        <p:spPr bwMode="auto">
          <a:xfrm>
            <a:off x="5188721" y="3506830"/>
            <a:ext cx="3601540" cy="23995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http://4.bp.blogspot.com/_Nc1Wei5dPGo/R0HFpOhUVZI/AAAAAAAAAJA/LUQou3437J0/s400/normal_pajaro.jpg"/>
          <p:cNvPicPr>
            <a:picLocks noChangeAspect="1" noChangeArrowheads="1"/>
          </p:cNvPicPr>
          <p:nvPr/>
        </p:nvPicPr>
        <p:blipFill>
          <a:blip r:embed="rId4" cstate="print"/>
          <a:srcRect/>
          <a:stretch>
            <a:fillRect/>
          </a:stretch>
        </p:blipFill>
        <p:spPr bwMode="auto">
          <a:xfrm>
            <a:off x="6449021" y="1235171"/>
            <a:ext cx="2317948" cy="18779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F:\Documents and Settings\Lizbeth\Escritorio\1.1.bmp"/>
          <p:cNvPicPr>
            <a:picLocks noChangeAspect="1" noChangeArrowheads="1"/>
          </p:cNvPicPr>
          <p:nvPr/>
        </p:nvPicPr>
        <p:blipFill>
          <a:blip r:embed="rId5" cstate="print"/>
          <a:srcRect/>
          <a:stretch>
            <a:fillRect/>
          </a:stretch>
        </p:blipFill>
        <p:spPr bwMode="auto">
          <a:xfrm>
            <a:off x="5076056" y="323583"/>
            <a:ext cx="2091084" cy="18505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58875940"/>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 CuadroTexto"/>
          <p:cNvSpPr txBox="1"/>
          <p:nvPr/>
        </p:nvSpPr>
        <p:spPr>
          <a:xfrm>
            <a:off x="899592" y="116632"/>
            <a:ext cx="3782764" cy="2616101"/>
          </a:xfrm>
          <a:prstGeom prst="rect">
            <a:avLst/>
          </a:prstGeom>
          <a:noFill/>
        </p:spPr>
        <p:txBody>
          <a:bodyPr wrap="square">
            <a:spAutoFit/>
          </a:bodyPr>
          <a:lstStyle/>
          <a:p>
            <a:pPr marL="571500" indent="-571500" algn="ctr" fontAlgn="auto">
              <a:spcBef>
                <a:spcPts val="0"/>
              </a:spcBef>
              <a:spcAft>
                <a:spcPts val="0"/>
              </a:spcAft>
              <a:defRPr/>
            </a:pPr>
            <a:r>
              <a:rPr lang="es-MX" sz="3200" b="1" dirty="0" smtClean="0">
                <a:solidFill>
                  <a:schemeClr val="accent2">
                    <a:lumMod val="75000"/>
                  </a:schemeClr>
                </a:solidFill>
                <a:latin typeface="+mj-lt"/>
              </a:rPr>
              <a:t>1.3 Ángulo </a:t>
            </a:r>
          </a:p>
          <a:p>
            <a:pPr marL="571500" indent="-571500" algn="ctr" fontAlgn="auto">
              <a:spcBef>
                <a:spcPts val="0"/>
              </a:spcBef>
              <a:spcAft>
                <a:spcPts val="0"/>
              </a:spcAft>
              <a:defRPr/>
            </a:pPr>
            <a:r>
              <a:rPr lang="es-MX" sz="3200" b="1" dirty="0" smtClean="0">
                <a:solidFill>
                  <a:schemeClr val="accent2">
                    <a:lumMod val="75000"/>
                  </a:schemeClr>
                </a:solidFill>
                <a:latin typeface="+mj-lt"/>
              </a:rPr>
              <a:t>contrapicado.</a:t>
            </a:r>
          </a:p>
          <a:p>
            <a:pPr marL="571500" indent="-571500" algn="ctr" fontAlgn="auto">
              <a:spcBef>
                <a:spcPts val="0"/>
              </a:spcBef>
              <a:spcAft>
                <a:spcPts val="0"/>
              </a:spcAft>
              <a:defRPr/>
            </a:pPr>
            <a:r>
              <a:rPr lang="es-MX" sz="1600" b="1" dirty="0" smtClean="0">
                <a:latin typeface="+mj-lt"/>
              </a:rPr>
              <a:t>(</a:t>
            </a:r>
            <a:r>
              <a:rPr lang="es-MX" sz="1600" b="1" dirty="0">
                <a:latin typeface="+mj-lt"/>
              </a:rPr>
              <a:t>Vista de gusano)</a:t>
            </a:r>
          </a:p>
          <a:p>
            <a:pPr marL="571500" indent="-571500" fontAlgn="auto">
              <a:spcBef>
                <a:spcPts val="0"/>
              </a:spcBef>
              <a:spcAft>
                <a:spcPts val="0"/>
              </a:spcAft>
              <a:buFontTx/>
              <a:buChar char="-"/>
              <a:defRPr/>
            </a:pPr>
            <a:r>
              <a:rPr lang="es-MX" sz="2800" dirty="0">
                <a:latin typeface="+mj-lt"/>
              </a:rPr>
              <a:t>La cámara está por </a:t>
            </a:r>
          </a:p>
          <a:p>
            <a:pPr marL="571500" indent="-571500" fontAlgn="auto">
              <a:spcBef>
                <a:spcPts val="0"/>
              </a:spcBef>
              <a:spcAft>
                <a:spcPts val="0"/>
              </a:spcAft>
              <a:defRPr/>
            </a:pPr>
            <a:r>
              <a:rPr lang="es-MX" sz="2800" dirty="0">
                <a:latin typeface="+mj-lt"/>
              </a:rPr>
              <a:t>DEBAJO de los objetos o </a:t>
            </a:r>
          </a:p>
          <a:p>
            <a:pPr marL="571500" indent="-571500" fontAlgn="auto">
              <a:spcBef>
                <a:spcPts val="0"/>
              </a:spcBef>
              <a:spcAft>
                <a:spcPts val="0"/>
              </a:spcAft>
              <a:defRPr/>
            </a:pPr>
            <a:r>
              <a:rPr lang="es-MX" sz="2800" dirty="0">
                <a:latin typeface="+mj-lt"/>
              </a:rPr>
              <a:t>personas a </a:t>
            </a:r>
            <a:r>
              <a:rPr lang="es-MX" sz="2800" dirty="0" smtClean="0">
                <a:latin typeface="+mj-lt"/>
              </a:rPr>
              <a:t>fotografiar</a:t>
            </a:r>
            <a:r>
              <a:rPr lang="es-MX" sz="2800" dirty="0">
                <a:latin typeface="+mj-lt"/>
              </a:rPr>
              <a:t>.</a:t>
            </a:r>
          </a:p>
        </p:txBody>
      </p:sp>
      <p:pic>
        <p:nvPicPr>
          <p:cNvPr id="8" name="Picture 3" descr="F:\Documents and Settings\Lizbeth\Escritorio\1.2.1"/>
          <p:cNvPicPr>
            <a:picLocks noChangeAspect="1" noChangeArrowheads="1"/>
          </p:cNvPicPr>
          <p:nvPr/>
        </p:nvPicPr>
        <p:blipFill>
          <a:blip r:embed="rId3" cstate="print"/>
          <a:srcRect/>
          <a:stretch>
            <a:fillRect/>
          </a:stretch>
        </p:blipFill>
        <p:spPr bwMode="auto">
          <a:xfrm>
            <a:off x="5652120" y="289052"/>
            <a:ext cx="3018383" cy="2313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5" descr="http://blogueiros.axena.org/wp-content/uploads/2008/11/cetreria-135-contrapicado.jpg"/>
          <p:cNvPicPr>
            <a:picLocks noChangeAspect="1" noChangeArrowheads="1"/>
          </p:cNvPicPr>
          <p:nvPr/>
        </p:nvPicPr>
        <p:blipFill>
          <a:blip r:embed="rId4" cstate="print"/>
          <a:srcRect/>
          <a:stretch>
            <a:fillRect/>
          </a:stretch>
        </p:blipFill>
        <p:spPr bwMode="auto">
          <a:xfrm>
            <a:off x="826721" y="3057269"/>
            <a:ext cx="1873072" cy="27979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7" descr="http://www.madteam.net/fotografia/imagen.php/25801.jpg"/>
          <p:cNvPicPr>
            <a:picLocks noChangeAspect="1" noChangeArrowheads="1"/>
          </p:cNvPicPr>
          <p:nvPr/>
        </p:nvPicPr>
        <p:blipFill>
          <a:blip r:embed="rId5" cstate="print"/>
          <a:srcRect/>
          <a:stretch>
            <a:fillRect/>
          </a:stretch>
        </p:blipFill>
        <p:spPr bwMode="auto">
          <a:xfrm>
            <a:off x="3214546" y="3089822"/>
            <a:ext cx="2088232" cy="27829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9" descr="http://lh3.ggpht.com/_qwpVOgkQYeA/SWDig4cnu6I/AAAAAAAAAww/ivJj76WRA8E/100_5285+-+Arbol+en+contrapicado+-+Ajustada+-+%5B1024x768+pixel%5D.jpg"/>
          <p:cNvPicPr>
            <a:picLocks noChangeAspect="1" noChangeArrowheads="1"/>
          </p:cNvPicPr>
          <p:nvPr/>
        </p:nvPicPr>
        <p:blipFill>
          <a:blip r:embed="rId6" cstate="print"/>
          <a:srcRect/>
          <a:stretch>
            <a:fillRect/>
          </a:stretch>
        </p:blipFill>
        <p:spPr bwMode="auto">
          <a:xfrm>
            <a:off x="5817531" y="3299321"/>
            <a:ext cx="3018383" cy="22645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7776000"/>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7 CuadroTexto"/>
          <p:cNvSpPr txBox="1"/>
          <p:nvPr/>
        </p:nvSpPr>
        <p:spPr>
          <a:xfrm>
            <a:off x="351483" y="332656"/>
            <a:ext cx="4863455" cy="2308324"/>
          </a:xfrm>
          <a:prstGeom prst="rect">
            <a:avLst/>
          </a:prstGeom>
          <a:noFill/>
        </p:spPr>
        <p:txBody>
          <a:bodyPr wrap="square">
            <a:spAutoFit/>
          </a:bodyPr>
          <a:lstStyle/>
          <a:p>
            <a:pPr marL="571500" indent="-571500" algn="ctr" fontAlgn="auto">
              <a:spcBef>
                <a:spcPts val="0"/>
              </a:spcBef>
              <a:spcAft>
                <a:spcPts val="0"/>
              </a:spcAft>
              <a:defRPr/>
            </a:pPr>
            <a:r>
              <a:rPr lang="es-MX" sz="3200" b="1" dirty="0" smtClean="0">
                <a:solidFill>
                  <a:schemeClr val="accent2">
                    <a:lumMod val="75000"/>
                  </a:schemeClr>
                </a:solidFill>
                <a:latin typeface="+mj-lt"/>
              </a:rPr>
              <a:t>1.4 Ángulo nadir.</a:t>
            </a:r>
          </a:p>
          <a:p>
            <a:pPr marL="571500" indent="-571500" fontAlgn="auto">
              <a:spcBef>
                <a:spcPts val="0"/>
              </a:spcBef>
              <a:spcAft>
                <a:spcPts val="0"/>
              </a:spcAft>
              <a:defRPr/>
            </a:pPr>
            <a:r>
              <a:rPr lang="es-MX" sz="2800" dirty="0" smtClean="0">
                <a:latin typeface="+mj-lt"/>
              </a:rPr>
              <a:t>- </a:t>
            </a:r>
            <a:r>
              <a:rPr lang="es-MX" sz="2800" dirty="0">
                <a:latin typeface="+mj-lt"/>
              </a:rPr>
              <a:t>La cámara a 0 grados por </a:t>
            </a:r>
          </a:p>
          <a:p>
            <a:pPr marL="571500" indent="-571500" fontAlgn="auto">
              <a:spcBef>
                <a:spcPts val="0"/>
              </a:spcBef>
              <a:spcAft>
                <a:spcPts val="0"/>
              </a:spcAft>
              <a:defRPr/>
            </a:pPr>
            <a:r>
              <a:rPr lang="es-MX" sz="2800" dirty="0">
                <a:latin typeface="+mj-lt"/>
              </a:rPr>
              <a:t>DEBAJO del objeto a fotografiar.</a:t>
            </a:r>
          </a:p>
          <a:p>
            <a:pPr marL="571500" indent="-571500" fontAlgn="auto">
              <a:spcBef>
                <a:spcPts val="0"/>
              </a:spcBef>
              <a:spcAft>
                <a:spcPts val="0"/>
              </a:spcAft>
              <a:defRPr/>
            </a:pPr>
            <a:r>
              <a:rPr lang="es-MX" sz="2800" dirty="0">
                <a:latin typeface="+mj-lt"/>
              </a:rPr>
              <a:t>- Se produce una visión de 90 </a:t>
            </a:r>
          </a:p>
          <a:p>
            <a:pPr marL="571500" indent="-571500" fontAlgn="auto">
              <a:spcBef>
                <a:spcPts val="0"/>
              </a:spcBef>
              <a:spcAft>
                <a:spcPts val="0"/>
              </a:spcAft>
              <a:defRPr/>
            </a:pPr>
            <a:r>
              <a:rPr lang="es-MX" sz="2800" dirty="0">
                <a:latin typeface="+mj-lt"/>
              </a:rPr>
              <a:t>grados</a:t>
            </a:r>
            <a:r>
              <a:rPr lang="es-MX" sz="2800" dirty="0" smtClean="0">
                <a:latin typeface="+mj-lt"/>
              </a:rPr>
              <a:t>.</a:t>
            </a:r>
            <a:endParaRPr lang="es-MX" sz="2800" dirty="0">
              <a:latin typeface="+mj-lt"/>
            </a:endParaRPr>
          </a:p>
        </p:txBody>
      </p:sp>
      <p:pic>
        <p:nvPicPr>
          <p:cNvPr id="16" name="Picture 2" descr="http://antonio1991.files.wordpress.com/2008/11/angulo-nadir.jpg"/>
          <p:cNvPicPr>
            <a:picLocks noChangeAspect="1" noChangeArrowheads="1"/>
          </p:cNvPicPr>
          <p:nvPr/>
        </p:nvPicPr>
        <p:blipFill>
          <a:blip r:embed="rId3" cstate="print"/>
          <a:srcRect/>
          <a:stretch>
            <a:fillRect/>
          </a:stretch>
        </p:blipFill>
        <p:spPr bwMode="auto">
          <a:xfrm>
            <a:off x="1235038" y="2841540"/>
            <a:ext cx="3096344" cy="27440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4" descr="http://www.quesabesde.com/images/articulos/puntodevista_4.jpg"/>
          <p:cNvPicPr>
            <a:picLocks noChangeAspect="1" noChangeArrowheads="1"/>
          </p:cNvPicPr>
          <p:nvPr/>
        </p:nvPicPr>
        <p:blipFill>
          <a:blip r:embed="rId4" cstate="print"/>
          <a:srcRect/>
          <a:stretch>
            <a:fillRect/>
          </a:stretch>
        </p:blipFill>
        <p:spPr bwMode="auto">
          <a:xfrm>
            <a:off x="6084168" y="335856"/>
            <a:ext cx="2186559" cy="2785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2" descr="http://www.plataformaarquitectura.cl/wp-content/uploads/2008/12/584677021_09_vista-cenital-de-la-escultura-conica.jpg"/>
          <p:cNvPicPr>
            <a:picLocks noChangeAspect="1" noChangeArrowheads="1"/>
          </p:cNvPicPr>
          <p:nvPr/>
        </p:nvPicPr>
        <p:blipFill>
          <a:blip r:embed="rId5" cstate="print"/>
          <a:srcRect/>
          <a:stretch>
            <a:fillRect/>
          </a:stretch>
        </p:blipFill>
        <p:spPr bwMode="auto">
          <a:xfrm>
            <a:off x="5362846" y="3429000"/>
            <a:ext cx="2907881" cy="21345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19295041"/>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CuadroTexto"/>
          <p:cNvSpPr txBox="1"/>
          <p:nvPr/>
        </p:nvSpPr>
        <p:spPr>
          <a:xfrm>
            <a:off x="323528" y="396990"/>
            <a:ext cx="5005759" cy="2308324"/>
          </a:xfrm>
          <a:prstGeom prst="rect">
            <a:avLst/>
          </a:prstGeom>
          <a:noFill/>
        </p:spPr>
        <p:txBody>
          <a:bodyPr wrap="square">
            <a:spAutoFit/>
          </a:bodyPr>
          <a:lstStyle/>
          <a:p>
            <a:pPr marL="571500" indent="-571500" algn="ctr" fontAlgn="auto">
              <a:spcBef>
                <a:spcPts val="0"/>
              </a:spcBef>
              <a:spcAft>
                <a:spcPts val="0"/>
              </a:spcAft>
              <a:defRPr/>
            </a:pPr>
            <a:r>
              <a:rPr lang="es-MX" sz="3200" b="1" dirty="0" smtClean="0">
                <a:solidFill>
                  <a:srgbClr val="C00000"/>
                </a:solidFill>
                <a:latin typeface="+mj-lt"/>
              </a:rPr>
              <a:t>1.5. Ángulo cenital.</a:t>
            </a:r>
          </a:p>
          <a:p>
            <a:pPr marL="571500" indent="-571500" fontAlgn="auto">
              <a:spcBef>
                <a:spcPts val="0"/>
              </a:spcBef>
              <a:spcAft>
                <a:spcPts val="0"/>
              </a:spcAft>
              <a:defRPr/>
            </a:pPr>
            <a:r>
              <a:rPr lang="es-MX" sz="2800" dirty="0" smtClean="0">
                <a:latin typeface="+mj-lt"/>
              </a:rPr>
              <a:t>- </a:t>
            </a:r>
            <a:r>
              <a:rPr lang="es-MX" sz="2800" dirty="0">
                <a:latin typeface="+mj-lt"/>
              </a:rPr>
              <a:t>La cámara a 0 grados por </a:t>
            </a:r>
          </a:p>
          <a:p>
            <a:pPr marL="571500" indent="-571500" fontAlgn="auto">
              <a:spcBef>
                <a:spcPts val="0"/>
              </a:spcBef>
              <a:spcAft>
                <a:spcPts val="0"/>
              </a:spcAft>
              <a:defRPr/>
            </a:pPr>
            <a:r>
              <a:rPr lang="es-MX" sz="2800" dirty="0">
                <a:latin typeface="+mj-lt"/>
              </a:rPr>
              <a:t>ENCIMA del objeto a fotografiar.</a:t>
            </a:r>
          </a:p>
          <a:p>
            <a:pPr marL="571500" indent="-571500" fontAlgn="auto">
              <a:spcBef>
                <a:spcPts val="0"/>
              </a:spcBef>
              <a:spcAft>
                <a:spcPts val="0"/>
              </a:spcAft>
              <a:defRPr/>
            </a:pPr>
            <a:r>
              <a:rPr lang="es-MX" sz="2800" dirty="0">
                <a:latin typeface="+mj-lt"/>
              </a:rPr>
              <a:t>- Se produce una visión de 90 </a:t>
            </a:r>
          </a:p>
          <a:p>
            <a:pPr marL="571500" indent="-571500" fontAlgn="auto">
              <a:spcBef>
                <a:spcPts val="0"/>
              </a:spcBef>
              <a:spcAft>
                <a:spcPts val="0"/>
              </a:spcAft>
              <a:defRPr/>
            </a:pPr>
            <a:r>
              <a:rPr lang="es-MX" sz="2800" dirty="0">
                <a:latin typeface="+mj-lt"/>
              </a:rPr>
              <a:t>grados</a:t>
            </a:r>
            <a:r>
              <a:rPr lang="es-MX" sz="2800" dirty="0" smtClean="0">
                <a:latin typeface="+mj-lt"/>
              </a:rPr>
              <a:t>.</a:t>
            </a:r>
            <a:endParaRPr lang="es-MX" sz="2800" dirty="0">
              <a:latin typeface="+mj-lt"/>
            </a:endParaRPr>
          </a:p>
        </p:txBody>
      </p:sp>
      <p:pic>
        <p:nvPicPr>
          <p:cNvPr id="7" name="Picture 2" descr="F:\Documents and Settings\Lizbeth\Escritorio\1.jpg"/>
          <p:cNvPicPr>
            <a:picLocks noChangeAspect="1" noChangeArrowheads="1"/>
          </p:cNvPicPr>
          <p:nvPr/>
        </p:nvPicPr>
        <p:blipFill>
          <a:blip r:embed="rId3" cstate="print"/>
          <a:srcRect/>
          <a:stretch>
            <a:fillRect/>
          </a:stretch>
        </p:blipFill>
        <p:spPr bwMode="auto">
          <a:xfrm>
            <a:off x="971600" y="3188692"/>
            <a:ext cx="3440990" cy="2692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3" descr="F:\Documents and Settings\Lizbeth\Escritorio\1.1"/>
          <p:cNvPicPr>
            <a:picLocks noChangeAspect="1" noChangeArrowheads="1"/>
          </p:cNvPicPr>
          <p:nvPr/>
        </p:nvPicPr>
        <p:blipFill>
          <a:blip r:embed="rId4" cstate="print"/>
          <a:srcRect/>
          <a:stretch>
            <a:fillRect/>
          </a:stretch>
        </p:blipFill>
        <p:spPr bwMode="auto">
          <a:xfrm>
            <a:off x="5081535" y="3212976"/>
            <a:ext cx="3587302" cy="2692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http://travel.nationalgeographic.com/staticfiles/NGS/Shared/StaticFiles/Places/Images/San%20Francisco/golden-gate-bridge-sw.jpg"/>
          <p:cNvPicPr>
            <a:picLocks noChangeAspect="1" noChangeArrowheads="1"/>
          </p:cNvPicPr>
          <p:nvPr/>
        </p:nvPicPr>
        <p:blipFill>
          <a:blip r:embed="rId5" cstate="print"/>
          <a:srcRect/>
          <a:stretch>
            <a:fillRect/>
          </a:stretch>
        </p:blipFill>
        <p:spPr bwMode="auto">
          <a:xfrm>
            <a:off x="5482300" y="396990"/>
            <a:ext cx="3162873" cy="23734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47831075"/>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CuadroTexto"/>
          <p:cNvSpPr txBox="1">
            <a:spLocks noChangeArrowheads="1"/>
          </p:cNvSpPr>
          <p:nvPr/>
        </p:nvSpPr>
        <p:spPr bwMode="auto">
          <a:xfrm>
            <a:off x="1178272" y="3071813"/>
            <a:ext cx="8001000" cy="369887"/>
          </a:xfrm>
          <a:prstGeom prst="rect">
            <a:avLst/>
          </a:prstGeom>
          <a:noFill/>
          <a:ln w="9525">
            <a:noFill/>
            <a:miter lim="800000"/>
            <a:headEnd/>
            <a:tailEnd/>
          </a:ln>
        </p:spPr>
        <p:txBody>
          <a:bodyPr>
            <a:spAutoFit/>
          </a:bodyPr>
          <a:lstStyle/>
          <a:p>
            <a:endParaRPr lang="es-MX">
              <a:latin typeface="Constantia" pitchFamily="18" charset="0"/>
            </a:endParaRPr>
          </a:p>
        </p:txBody>
      </p:sp>
      <p:pic>
        <p:nvPicPr>
          <p:cNvPr id="12" name="Picture 2" descr="F:\Documents and Settings\Lizbeth\Escritorio\1.3jpg"/>
          <p:cNvPicPr>
            <a:picLocks noChangeAspect="1" noChangeArrowheads="1"/>
          </p:cNvPicPr>
          <p:nvPr/>
        </p:nvPicPr>
        <p:blipFill>
          <a:blip r:embed="rId3" cstate="print"/>
          <a:srcRect/>
          <a:stretch>
            <a:fillRect/>
          </a:stretch>
        </p:blipFill>
        <p:spPr bwMode="auto">
          <a:xfrm>
            <a:off x="6116587" y="2523768"/>
            <a:ext cx="2088232" cy="3181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4" descr="http://1.bp.blogspot.com/_YLDNcJPYG2w/R1SMxe3NYCI/AAAAAAAAAH0/-mYhd8xPA3M/s1600-R/hormiga.jpg"/>
          <p:cNvPicPr>
            <a:picLocks noChangeAspect="1" noChangeArrowheads="1"/>
          </p:cNvPicPr>
          <p:nvPr/>
        </p:nvPicPr>
        <p:blipFill>
          <a:blip r:embed="rId4" cstate="print"/>
          <a:srcRect/>
          <a:stretch>
            <a:fillRect/>
          </a:stretch>
        </p:blipFill>
        <p:spPr bwMode="auto">
          <a:xfrm>
            <a:off x="3740323" y="2523768"/>
            <a:ext cx="2073958" cy="31177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6" descr="http://www.quesabesde.com/images/articulos/puntodevista_7.jpg"/>
          <p:cNvPicPr>
            <a:picLocks noChangeAspect="1" noChangeArrowheads="1"/>
          </p:cNvPicPr>
          <p:nvPr/>
        </p:nvPicPr>
        <p:blipFill>
          <a:blip r:embed="rId5" cstate="print"/>
          <a:srcRect/>
          <a:stretch>
            <a:fillRect/>
          </a:stretch>
        </p:blipFill>
        <p:spPr bwMode="auto">
          <a:xfrm rot="16200000">
            <a:off x="614794" y="2912995"/>
            <a:ext cx="3117714" cy="23392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7 CuadroTexto"/>
          <p:cNvSpPr txBox="1"/>
          <p:nvPr/>
        </p:nvSpPr>
        <p:spPr>
          <a:xfrm>
            <a:off x="526770" y="235118"/>
            <a:ext cx="8501063" cy="1969770"/>
          </a:xfrm>
          <a:prstGeom prst="rect">
            <a:avLst/>
          </a:prstGeom>
          <a:noFill/>
        </p:spPr>
        <p:txBody>
          <a:bodyPr>
            <a:spAutoFit/>
          </a:bodyPr>
          <a:lstStyle/>
          <a:p>
            <a:pPr marL="571500" indent="-571500" algn="ctr" fontAlgn="auto">
              <a:spcBef>
                <a:spcPts val="0"/>
              </a:spcBef>
              <a:spcAft>
                <a:spcPts val="0"/>
              </a:spcAft>
              <a:defRPr/>
            </a:pPr>
            <a:r>
              <a:rPr lang="es-MX" sz="3200" b="1" dirty="0" smtClean="0">
                <a:solidFill>
                  <a:srgbClr val="C00000"/>
                </a:solidFill>
                <a:latin typeface="+mj-lt"/>
              </a:rPr>
              <a:t>1.6 Ángulo </a:t>
            </a:r>
            <a:r>
              <a:rPr lang="es-MX" sz="3200" b="1" dirty="0" err="1" smtClean="0">
                <a:solidFill>
                  <a:srgbClr val="C00000"/>
                </a:solidFill>
                <a:latin typeface="+mj-lt"/>
              </a:rPr>
              <a:t>aberreante</a:t>
            </a:r>
            <a:r>
              <a:rPr lang="es-MX" sz="3200" b="1" dirty="0" smtClean="0">
                <a:solidFill>
                  <a:srgbClr val="C00000"/>
                </a:solidFill>
                <a:latin typeface="+mj-lt"/>
              </a:rPr>
              <a:t>.</a:t>
            </a:r>
          </a:p>
          <a:p>
            <a:pPr algn="ctr">
              <a:defRPr/>
            </a:pPr>
            <a:r>
              <a:rPr lang="es-MX" sz="1600" i="1" dirty="0" smtClean="0">
                <a:latin typeface="+mj-lt"/>
              </a:rPr>
              <a:t>(</a:t>
            </a:r>
            <a:r>
              <a:rPr lang="es-MX" sz="1600" i="1" dirty="0">
                <a:latin typeface="+mj-lt"/>
              </a:rPr>
              <a:t>se nulifica la estética)</a:t>
            </a:r>
          </a:p>
          <a:p>
            <a:pPr marL="571500" indent="-571500" fontAlgn="auto">
              <a:spcBef>
                <a:spcPts val="0"/>
              </a:spcBef>
              <a:spcAft>
                <a:spcPts val="0"/>
              </a:spcAft>
              <a:buFontTx/>
              <a:buChar char="-"/>
              <a:defRPr/>
            </a:pPr>
            <a:r>
              <a:rPr lang="es-MX" sz="2800" dirty="0" smtClean="0">
                <a:latin typeface="+mj-lt"/>
              </a:rPr>
              <a:t>La </a:t>
            </a:r>
            <a:r>
              <a:rPr lang="es-MX" sz="2800" dirty="0">
                <a:latin typeface="+mj-lt"/>
              </a:rPr>
              <a:t>cámara se inclina </a:t>
            </a:r>
            <a:r>
              <a:rPr lang="es-MX" sz="2800" dirty="0" smtClean="0">
                <a:latin typeface="+mj-lt"/>
              </a:rPr>
              <a:t>horizontal </a:t>
            </a:r>
            <a:r>
              <a:rPr lang="es-MX" sz="2800" dirty="0">
                <a:latin typeface="+mj-lt"/>
              </a:rPr>
              <a:t>o verticalmente </a:t>
            </a:r>
          </a:p>
          <a:p>
            <a:pPr marL="571500" indent="-571500" fontAlgn="auto">
              <a:spcBef>
                <a:spcPts val="0"/>
              </a:spcBef>
              <a:spcAft>
                <a:spcPts val="0"/>
              </a:spcAft>
              <a:defRPr/>
            </a:pPr>
            <a:r>
              <a:rPr lang="es-MX" sz="2800" dirty="0">
                <a:latin typeface="+mj-lt"/>
              </a:rPr>
              <a:t>recayendo su simetría </a:t>
            </a:r>
            <a:r>
              <a:rPr lang="es-MX" sz="2800" dirty="0" smtClean="0">
                <a:latin typeface="+mj-lt"/>
              </a:rPr>
              <a:t>hacia algún </a:t>
            </a:r>
            <a:r>
              <a:rPr lang="es-MX" sz="2800" dirty="0">
                <a:latin typeface="+mj-lt"/>
              </a:rPr>
              <a:t>lado</a:t>
            </a:r>
            <a:r>
              <a:rPr lang="es-MX" sz="2800" dirty="0" smtClean="0">
                <a:latin typeface="+mj-lt"/>
              </a:rPr>
              <a:t>.</a:t>
            </a:r>
            <a:endParaRPr lang="es-MX" sz="4800" dirty="0">
              <a:effectLst>
                <a:outerShdw blurRad="38100" dist="38100" dir="2700000" algn="tl">
                  <a:srgbClr val="000000">
                    <a:alpha val="43137"/>
                  </a:srgbClr>
                </a:outerShdw>
              </a:effectLst>
              <a:latin typeface="+mj-lt"/>
            </a:endParaRPr>
          </a:p>
          <a:p>
            <a:pPr fontAlgn="auto">
              <a:spcBef>
                <a:spcPts val="0"/>
              </a:spcBef>
              <a:spcAft>
                <a:spcPts val="0"/>
              </a:spcAft>
              <a:defRPr/>
            </a:pPr>
            <a:endParaRPr lang="es-ES" dirty="0">
              <a:latin typeface="+mj-lt"/>
            </a:endParaRPr>
          </a:p>
        </p:txBody>
      </p:sp>
    </p:spTree>
    <p:extLst>
      <p:ext uri="{BB962C8B-B14F-4D97-AF65-F5344CB8AC3E}">
        <p14:creationId xmlns:p14="http://schemas.microsoft.com/office/powerpoint/2010/main" val="1571968364"/>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PLANTILLA-BACHILLERATO acepta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PLANTILLA-BACHILLERATO aceptada</Template>
  <TotalTime>1227</TotalTime>
  <Words>268</Words>
  <Application>Microsoft Office PowerPoint</Application>
  <PresentationFormat>Presentación en pantalla (4:3)</PresentationFormat>
  <Paragraphs>56</Paragraphs>
  <Slides>10</Slides>
  <Notes>6</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PLANTILLA-BACHILLERATO aceptada</vt:lpstr>
      <vt:lpstr>Presentación de PowerPoint</vt:lpstr>
      <vt:lpstr>5.2.4. Terminología de cine    Resumen Analiza el proceso de producción cinematográfica, en función de elaborar proyectos relacionados con este medio.    Abstract It analyzes the cinematographic production process, in function of elaborating projects related to this medium.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THE NUMBERS</dc:title>
  <dc:creator>Heidi Zamora</dc:creator>
  <cp:lastModifiedBy>DELL</cp:lastModifiedBy>
  <cp:revision>157</cp:revision>
  <dcterms:created xsi:type="dcterms:W3CDTF">2014-06-01T21:01:51Z</dcterms:created>
  <dcterms:modified xsi:type="dcterms:W3CDTF">2017-03-11T18:07:24Z</dcterms:modified>
</cp:coreProperties>
</file>