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sldIdLst>
    <p:sldId id="285" r:id="rId2"/>
    <p:sldId id="286" r:id="rId3"/>
    <p:sldId id="287" r:id="rId4"/>
    <p:sldId id="289" r:id="rId5"/>
    <p:sldId id="292" r:id="rId6"/>
    <p:sldId id="293" r:id="rId7"/>
    <p:sldId id="294" r:id="rId8"/>
    <p:sldId id="291" r:id="rId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90605" autoAdjust="0"/>
  </p:normalViewPr>
  <p:slideViewPr>
    <p:cSldViewPr>
      <p:cViewPr>
        <p:scale>
          <a:sx n="77" d="100"/>
          <a:sy n="77" d="100"/>
        </p:scale>
        <p:origin x="-852" y="-66"/>
      </p:cViewPr>
      <p:guideLst>
        <p:guide orient="horz" pos="2160"/>
        <p:guide pos="2880"/>
      </p:guideLst>
    </p:cSldViewPr>
  </p:slideViewPr>
  <p:outlineViewPr>
    <p:cViewPr>
      <p:scale>
        <a:sx n="33" d="100"/>
        <a:sy n="33" d="100"/>
      </p:scale>
      <p:origin x="0" y="1003"/>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96FA-99E0-4428-BBFA-440A0807E646}" type="datetimeFigureOut">
              <a:rPr lang="es-MX" smtClean="0"/>
              <a:t>11/03/2017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08D8B-593B-4F36-8EE8-4A4406A42FAE}" type="slidenum">
              <a:rPr lang="es-MX" smtClean="0"/>
              <a:t>‹Nº›</a:t>
            </a:fld>
            <a:endParaRPr lang="es-MX"/>
          </a:p>
        </p:txBody>
      </p:sp>
    </p:spTree>
    <p:extLst>
      <p:ext uri="{BB962C8B-B14F-4D97-AF65-F5344CB8AC3E}">
        <p14:creationId xmlns:p14="http://schemas.microsoft.com/office/powerpoint/2010/main" val="245130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4308D8B-593B-4F36-8EE8-4A4406A42FAE}" type="slidenum">
              <a:rPr lang="es-MX" smtClean="0"/>
              <a:t>4</a:t>
            </a:fld>
            <a:endParaRPr lang="es-MX"/>
          </a:p>
        </p:txBody>
      </p:sp>
    </p:spTree>
    <p:extLst>
      <p:ext uri="{BB962C8B-B14F-4D97-AF65-F5344CB8AC3E}">
        <p14:creationId xmlns:p14="http://schemas.microsoft.com/office/powerpoint/2010/main" val="193355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4308D8B-593B-4F36-8EE8-4A4406A42FAE}" type="slidenum">
              <a:rPr lang="es-MX" smtClean="0"/>
              <a:t>5</a:t>
            </a:fld>
            <a:endParaRPr lang="es-MX"/>
          </a:p>
        </p:txBody>
      </p:sp>
    </p:spTree>
    <p:extLst>
      <p:ext uri="{BB962C8B-B14F-4D97-AF65-F5344CB8AC3E}">
        <p14:creationId xmlns:p14="http://schemas.microsoft.com/office/powerpoint/2010/main" val="283317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4308D8B-593B-4F36-8EE8-4A4406A42FAE}" type="slidenum">
              <a:rPr lang="es-MX" smtClean="0"/>
              <a:t>6</a:t>
            </a:fld>
            <a:endParaRPr lang="es-MX"/>
          </a:p>
        </p:txBody>
      </p:sp>
    </p:spTree>
    <p:extLst>
      <p:ext uri="{BB962C8B-B14F-4D97-AF65-F5344CB8AC3E}">
        <p14:creationId xmlns:p14="http://schemas.microsoft.com/office/powerpoint/2010/main" val="133759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4308D8B-593B-4F36-8EE8-4A4406A42FAE}" type="slidenum">
              <a:rPr lang="es-MX" smtClean="0"/>
              <a:t>7</a:t>
            </a:fld>
            <a:endParaRPr lang="es-MX"/>
          </a:p>
        </p:txBody>
      </p:sp>
    </p:spTree>
    <p:extLst>
      <p:ext uri="{BB962C8B-B14F-4D97-AF65-F5344CB8AC3E}">
        <p14:creationId xmlns:p14="http://schemas.microsoft.com/office/powerpoint/2010/main" val="8951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3609068697"/>
      </p:ext>
    </p:extLst>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423426067"/>
      </p:ext>
    </p:extLst>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2204405887"/>
      </p:ext>
    </p:extLst>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831659030"/>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3176952700"/>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1485197842"/>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2566138623"/>
      </p:ext>
    </p:extLst>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1951558074"/>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613588102"/>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661211050"/>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18B0DC-DF66-4C43-8A5A-A2F05475C7EC}" type="datetimeFigureOut">
              <a:rPr lang="es-MX" smtClean="0"/>
              <a:pPr/>
              <a:t>11/03/2017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3197403857"/>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3999"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 y="-72008"/>
            <a:ext cx="9143999"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8B0DC-DF66-4C43-8A5A-A2F05475C7EC}" type="datetimeFigureOut">
              <a:rPr lang="es-MX" smtClean="0"/>
              <a:pPr/>
              <a:t>11/03/2017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8F905-A9FD-4300-8D26-CB69A112B17D}" type="slidenum">
              <a:rPr lang="es-MX" smtClean="0"/>
              <a:pPr/>
              <a:t>‹Nº›</a:t>
            </a:fld>
            <a:endParaRPr lang="es-MX"/>
          </a:p>
        </p:txBody>
      </p:sp>
    </p:spTree>
    <p:extLst>
      <p:ext uri="{BB962C8B-B14F-4D97-AF65-F5344CB8AC3E}">
        <p14:creationId xmlns:p14="http://schemas.microsoft.com/office/powerpoint/2010/main" val="6272668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499992" y="2924944"/>
            <a:ext cx="3995936" cy="2246769"/>
          </a:xfrm>
          <a:prstGeom prst="rect">
            <a:avLst/>
          </a:prstGeom>
          <a:noFill/>
        </p:spPr>
        <p:txBody>
          <a:bodyPr wrap="square" rtlCol="0">
            <a:spAutoFit/>
          </a:bodyPr>
          <a:lstStyle/>
          <a:p>
            <a:pPr algn="r"/>
            <a:r>
              <a:rPr lang="es-MX" sz="2400" b="1" i="1" dirty="0" smtClean="0">
                <a:solidFill>
                  <a:schemeClr val="accent6">
                    <a:lumMod val="20000"/>
                    <a:lumOff val="80000"/>
                  </a:schemeClr>
                </a:solidFill>
              </a:rPr>
              <a:t>TEACHER:</a:t>
            </a:r>
          </a:p>
          <a:p>
            <a:pPr algn="r"/>
            <a:r>
              <a:rPr lang="es-MX" sz="2400" b="1" i="1" dirty="0" smtClean="0">
                <a:solidFill>
                  <a:schemeClr val="accent6">
                    <a:lumMod val="20000"/>
                    <a:lumOff val="80000"/>
                  </a:schemeClr>
                </a:solidFill>
              </a:rPr>
              <a:t>MTE. HEIDI ZAMORA NAVA</a:t>
            </a:r>
          </a:p>
          <a:p>
            <a:pPr algn="r"/>
            <a:endParaRPr lang="es-MX" sz="2400" b="1" i="1" dirty="0" smtClean="0">
              <a:solidFill>
                <a:schemeClr val="accent6">
                  <a:lumMod val="20000"/>
                  <a:lumOff val="80000"/>
                </a:schemeClr>
              </a:solidFill>
            </a:endParaRPr>
          </a:p>
          <a:p>
            <a:pPr algn="r"/>
            <a:r>
              <a:rPr lang="es-MX" sz="2400" b="1" i="1" dirty="0" smtClean="0">
                <a:solidFill>
                  <a:schemeClr val="accent6">
                    <a:lumMod val="20000"/>
                    <a:lumOff val="80000"/>
                  </a:schemeClr>
                </a:solidFill>
              </a:rPr>
              <a:t>SEMESTER:</a:t>
            </a:r>
          </a:p>
          <a:p>
            <a:pPr algn="r"/>
            <a:r>
              <a:rPr lang="es-MX" sz="2400" b="1" i="1" dirty="0" err="1" smtClean="0">
                <a:solidFill>
                  <a:schemeClr val="accent6">
                    <a:lumMod val="20000"/>
                    <a:lumOff val="80000"/>
                  </a:schemeClr>
                </a:solidFill>
              </a:rPr>
              <a:t>January</a:t>
            </a:r>
            <a:r>
              <a:rPr lang="es-MX" sz="2400" b="1" i="1" dirty="0" smtClean="0">
                <a:solidFill>
                  <a:schemeClr val="accent6">
                    <a:lumMod val="20000"/>
                    <a:lumOff val="80000"/>
                  </a:schemeClr>
                </a:solidFill>
              </a:rPr>
              <a:t> – </a:t>
            </a:r>
            <a:r>
              <a:rPr lang="es-MX" sz="2400" b="1" i="1" dirty="0" err="1" smtClean="0">
                <a:solidFill>
                  <a:schemeClr val="accent6">
                    <a:lumMod val="20000"/>
                    <a:lumOff val="80000"/>
                  </a:schemeClr>
                </a:solidFill>
              </a:rPr>
              <a:t>May</a:t>
            </a:r>
            <a:r>
              <a:rPr lang="es-MX" sz="2400" b="1" i="1" dirty="0" smtClean="0">
                <a:solidFill>
                  <a:schemeClr val="accent6">
                    <a:lumMod val="20000"/>
                    <a:lumOff val="80000"/>
                  </a:schemeClr>
                </a:solidFill>
              </a:rPr>
              <a:t>, 2015</a:t>
            </a:r>
          </a:p>
          <a:p>
            <a:pPr algn="r"/>
            <a:endParaRPr lang="es-MX" sz="2000" i="1" dirty="0">
              <a:solidFill>
                <a:schemeClr val="accent6">
                  <a:lumMod val="20000"/>
                  <a:lumOff val="80000"/>
                </a:schemeClr>
              </a:solidFill>
            </a:endParaRPr>
          </a:p>
        </p:txBody>
      </p:sp>
      <p:pic>
        <p:nvPicPr>
          <p:cNvPr id="7" name="Picture 2" descr="C:\Users\hp\Desktop\PORTADA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6415" b="22072"/>
          <a:stretch/>
        </p:blipFill>
        <p:spPr bwMode="auto">
          <a:xfrm>
            <a:off x="0" y="-99392"/>
            <a:ext cx="9289032" cy="7056784"/>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1619672" y="1628800"/>
            <a:ext cx="7128792" cy="2880320"/>
          </a:xfrm>
          <a:prstGeom prst="rect">
            <a:avLst/>
          </a:prstGeom>
        </p:spPr>
        <p:txBody>
          <a:bodyPr vert="horz" lIns="91440" tIns="45720" rIns="91440" bIns="45720" rtlCol="0" anchor="ctr">
            <a:normAutofit fontScale="75000" lnSpcReduction="20000"/>
          </a:bodyPr>
          <a:lstStyle/>
          <a:p>
            <a:pPr marL="0" marR="0" lvl="0" indent="0" algn="r" defTabSz="914400" rtl="0" eaLnBrk="1" fontAlgn="auto" latinLnBrk="0" hangingPunct="1">
              <a:lnSpc>
                <a:spcPct val="160000"/>
              </a:lnSpc>
              <a:spcBef>
                <a:spcPct val="0"/>
              </a:spcBef>
              <a:spcAft>
                <a:spcPts val="0"/>
              </a:spcAft>
              <a:buClrTx/>
              <a:buSzTx/>
              <a:buFontTx/>
              <a:buNone/>
              <a:tabLst/>
              <a:defRPr/>
            </a:pPr>
            <a: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ÁREA ACADÉMICA: Comunicación</a:t>
            </a:r>
            <a:b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TEMA: Definiciones de comunicación</a:t>
            </a:r>
            <a:b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PROFESOR: L. C. C. Nyxé O. Durán Espinosa</a:t>
            </a:r>
            <a:b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PERIODO: enero -</a:t>
            </a:r>
            <a:r>
              <a:rPr kumimoji="0" lang="es-MX" sz="3100" b="0" i="0" u="none" strike="noStrike" kern="1200" cap="none" spc="0" normalizeH="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MX" sz="31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junio 2017</a:t>
            </a:r>
            <a:r>
              <a:rPr kumimoji="0" lang="es-MX" sz="4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r>
            <a:br>
              <a:rPr kumimoji="0" lang="es-MX" sz="4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s-MX" sz="4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20688"/>
            <a:ext cx="8229600" cy="4968552"/>
          </a:xfrm>
        </p:spPr>
        <p:txBody>
          <a:bodyPr>
            <a:normAutofit fontScale="90000"/>
          </a:bodyPr>
          <a:lstStyle/>
          <a:p>
            <a:pPr>
              <a:lnSpc>
                <a:spcPct val="150000"/>
              </a:lnSpc>
            </a:pPr>
            <a:r>
              <a:rPr lang="es-MX" sz="3600" b="1" dirty="0">
                <a:solidFill>
                  <a:srgbClr val="C00000"/>
                </a:solidFill>
                <a:latin typeface="Tahoma" panose="020B0604030504040204" pitchFamily="34" charset="0"/>
                <a:ea typeface="Tahoma" panose="020B0604030504040204" pitchFamily="34" charset="0"/>
                <a:cs typeface="Tahoma" panose="020B0604030504040204" pitchFamily="34" charset="0"/>
              </a:rPr>
              <a:t>1.1.1 </a:t>
            </a:r>
            <a:r>
              <a:rPr lang="es-MX" sz="3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definiciones</a:t>
            </a:r>
            <a:br>
              <a:rPr lang="es-MX" sz="3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s-MX" sz="16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s-MX" sz="3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r>
            <a:br>
              <a:rPr lang="es-MX" sz="3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s-MX" sz="3200" i="1" dirty="0" smtClean="0">
                <a:latin typeface="Tahoma" panose="020B0604030504040204" pitchFamily="34" charset="0"/>
                <a:ea typeface="Tahoma" panose="020B0604030504040204" pitchFamily="34" charset="0"/>
                <a:cs typeface="Tahoma" panose="020B0604030504040204" pitchFamily="34" charset="0"/>
              </a:rPr>
              <a:t>Resumen</a:t>
            </a:r>
            <a:r>
              <a:rPr lang="es-MX" sz="3200" dirty="0">
                <a:latin typeface="Tahoma" panose="020B0604030504040204" pitchFamily="34" charset="0"/>
                <a:ea typeface="Tahoma" panose="020B0604030504040204" pitchFamily="34" charset="0"/>
                <a:cs typeface="Tahoma" panose="020B0604030504040204" pitchFamily="34" charset="0"/>
              </a:rPr>
              <a:t/>
            </a:r>
            <a:br>
              <a:rPr lang="es-MX" sz="3200" dirty="0">
                <a:latin typeface="Tahoma" panose="020B0604030504040204" pitchFamily="34" charset="0"/>
                <a:ea typeface="Tahoma" panose="020B0604030504040204" pitchFamily="34" charset="0"/>
                <a:cs typeface="Tahoma" panose="020B0604030504040204" pitchFamily="34" charset="0"/>
              </a:rPr>
            </a:br>
            <a:r>
              <a:rPr lang="es-MX" sz="2200" dirty="0">
                <a:latin typeface="Tahoma" panose="020B0604030504040204" pitchFamily="34" charset="0"/>
                <a:ea typeface="Tahoma" panose="020B0604030504040204" pitchFamily="34" charset="0"/>
                <a:cs typeface="Tahoma" panose="020B0604030504040204" pitchFamily="34" charset="0"/>
              </a:rPr>
              <a:t>Definir el objeto de estudio de la ciencia de la comunicación y su relación con el conjunto de las ciencias sociales, así como los diversos significados de la palabra “comunicar</a:t>
            </a:r>
            <a:r>
              <a:rPr lang="es-MX" sz="2200" dirty="0" smtClean="0">
                <a:latin typeface="Tahoma" panose="020B0604030504040204" pitchFamily="34" charset="0"/>
                <a:ea typeface="Tahoma" panose="020B0604030504040204" pitchFamily="34" charset="0"/>
                <a:cs typeface="Tahoma" panose="020B0604030504040204" pitchFamily="34" charset="0"/>
              </a:rPr>
              <a:t>”.</a:t>
            </a:r>
            <a:r>
              <a:rPr lang="es-MX" sz="2000" dirty="0" smtClean="0">
                <a:latin typeface="Tahoma" panose="020B0604030504040204" pitchFamily="34" charset="0"/>
                <a:ea typeface="Tahoma" panose="020B0604030504040204" pitchFamily="34" charset="0"/>
                <a:cs typeface="Tahoma" panose="020B0604030504040204" pitchFamily="34" charset="0"/>
              </a:rPr>
              <a:t/>
            </a:r>
            <a:br>
              <a:rPr lang="es-MX" sz="2000" dirty="0" smtClean="0">
                <a:latin typeface="Tahoma" panose="020B0604030504040204" pitchFamily="34" charset="0"/>
                <a:ea typeface="Tahoma" panose="020B0604030504040204" pitchFamily="34" charset="0"/>
                <a:cs typeface="Tahoma" panose="020B0604030504040204" pitchFamily="34" charset="0"/>
              </a:rPr>
            </a:br>
            <a:r>
              <a:rPr lang="es-MX" sz="1000" dirty="0">
                <a:latin typeface="Tahoma" panose="020B0604030504040204" pitchFamily="34" charset="0"/>
                <a:ea typeface="Tahoma" panose="020B0604030504040204" pitchFamily="34" charset="0"/>
                <a:cs typeface="Tahoma" panose="020B0604030504040204" pitchFamily="34" charset="0"/>
              </a:rPr>
              <a:t> </a:t>
            </a:r>
            <a:r>
              <a:rPr lang="es-MX" sz="2400" dirty="0" smtClean="0">
                <a:latin typeface="Tahoma" panose="020B0604030504040204" pitchFamily="34" charset="0"/>
                <a:ea typeface="Tahoma" panose="020B0604030504040204" pitchFamily="34" charset="0"/>
                <a:cs typeface="Tahoma" panose="020B0604030504040204" pitchFamily="34" charset="0"/>
              </a:rPr>
              <a:t/>
            </a:r>
            <a:br>
              <a:rPr lang="es-MX" sz="2400" dirty="0" smtClean="0">
                <a:latin typeface="Tahoma" panose="020B0604030504040204" pitchFamily="34" charset="0"/>
                <a:ea typeface="Tahoma" panose="020B0604030504040204" pitchFamily="34" charset="0"/>
                <a:cs typeface="Tahoma" panose="020B0604030504040204" pitchFamily="34" charset="0"/>
              </a:rPr>
            </a:br>
            <a:r>
              <a:rPr lang="es-MX" sz="3200" i="1" dirty="0" err="1" smtClean="0">
                <a:latin typeface="Tahoma" panose="020B0604030504040204" pitchFamily="34" charset="0"/>
                <a:ea typeface="Tahoma" panose="020B0604030504040204" pitchFamily="34" charset="0"/>
                <a:cs typeface="Tahoma" panose="020B0604030504040204" pitchFamily="34" charset="0"/>
              </a:rPr>
              <a:t>Abstract</a:t>
            </a:r>
            <a:r>
              <a:rPr lang="en-US" sz="2400" dirty="0">
                <a:latin typeface="Tahoma" panose="020B0604030504040204" pitchFamily="34" charset="0"/>
                <a:ea typeface="Tahoma" panose="020B0604030504040204" pitchFamily="34" charset="0"/>
                <a:cs typeface="Tahoma" panose="020B0604030504040204" pitchFamily="34" charset="0"/>
              </a:rPr>
              <a:t/>
            </a:r>
            <a:br>
              <a:rPr lang="en-US" sz="2400" dirty="0">
                <a:latin typeface="Tahoma" panose="020B0604030504040204" pitchFamily="34" charset="0"/>
                <a:ea typeface="Tahoma" panose="020B0604030504040204" pitchFamily="34" charset="0"/>
                <a:cs typeface="Tahoma" panose="020B0604030504040204" pitchFamily="34" charset="0"/>
              </a:rPr>
            </a:br>
            <a:r>
              <a:rPr lang="en-US" sz="2200" dirty="0">
                <a:latin typeface="Tahoma" panose="020B0604030504040204" pitchFamily="34" charset="0"/>
                <a:ea typeface="Tahoma" panose="020B0604030504040204" pitchFamily="34" charset="0"/>
                <a:cs typeface="Tahoma" panose="020B0604030504040204" pitchFamily="34" charset="0"/>
              </a:rPr>
              <a:t>Define the object of study of the science of communication and its relationship with the social sciences as a whole, as well as the different meanings of the word "communicate".</a:t>
            </a:r>
            <a:r>
              <a:rPr lang="es-MX" sz="3200" dirty="0">
                <a:latin typeface="Tahoma" panose="020B0604030504040204" pitchFamily="34" charset="0"/>
                <a:ea typeface="Tahoma" panose="020B0604030504040204" pitchFamily="34" charset="0"/>
                <a:cs typeface="Tahoma" panose="020B0604030504040204" pitchFamily="34" charset="0"/>
              </a:rPr>
              <a:t/>
            </a:r>
            <a:br>
              <a:rPr lang="es-MX" sz="3200" dirty="0">
                <a:latin typeface="Tahoma" panose="020B0604030504040204" pitchFamily="34" charset="0"/>
                <a:ea typeface="Tahoma" panose="020B0604030504040204" pitchFamily="34" charset="0"/>
                <a:cs typeface="Tahoma" panose="020B0604030504040204" pitchFamily="34" charset="0"/>
              </a:rPr>
            </a:br>
            <a:r>
              <a:rPr lang="es-MX" sz="3200" dirty="0" smtClean="0">
                <a:latin typeface="Tahoma" panose="020B0604030504040204" pitchFamily="34" charset="0"/>
                <a:ea typeface="Tahoma" panose="020B0604030504040204" pitchFamily="34" charset="0"/>
                <a:cs typeface="Tahoma" panose="020B0604030504040204" pitchFamily="34" charset="0"/>
              </a:rPr>
              <a:t>  </a:t>
            </a:r>
            <a:endParaRPr lang="es-MX"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545183"/>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p:cNvGrpSpPr/>
          <p:nvPr/>
        </p:nvGrpSpPr>
        <p:grpSpPr>
          <a:xfrm>
            <a:off x="503548" y="404664"/>
            <a:ext cx="8612348" cy="5677172"/>
            <a:chOff x="503548" y="404664"/>
            <a:chExt cx="8612348" cy="5677172"/>
          </a:xfrm>
        </p:grpSpPr>
        <p:sp>
          <p:nvSpPr>
            <p:cNvPr id="14" name="CuadroTexto 13"/>
            <p:cNvSpPr txBox="1"/>
            <p:nvPr/>
          </p:nvSpPr>
          <p:spPr>
            <a:xfrm>
              <a:off x="683568" y="404664"/>
              <a:ext cx="7920880" cy="769441"/>
            </a:xfrm>
            <a:prstGeom prst="rect">
              <a:avLst/>
            </a:prstGeom>
            <a:noFill/>
          </p:spPr>
          <p:txBody>
            <a:bodyPr wrap="square" rtlCol="0">
              <a:spAutoFit/>
            </a:bodyPr>
            <a:lstStyle/>
            <a:p>
              <a:pPr algn="ctr"/>
              <a:r>
                <a:rPr lang="es-MX" sz="4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Preguntas detonadoras</a:t>
              </a:r>
              <a:endParaRPr lang="es-MX" sz="4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CuadroTexto 14"/>
            <p:cNvSpPr txBox="1"/>
            <p:nvPr/>
          </p:nvSpPr>
          <p:spPr>
            <a:xfrm>
              <a:off x="503548" y="1384284"/>
              <a:ext cx="8280920" cy="1569660"/>
            </a:xfrm>
            <a:prstGeom prst="rect">
              <a:avLst/>
            </a:prstGeom>
            <a:noFill/>
          </p:spPr>
          <p:txBody>
            <a:bodyPr wrap="square" rtlCol="0">
              <a:spAutoFit/>
            </a:bodyPr>
            <a:lstStyle/>
            <a:p>
              <a:pPr algn="ctr"/>
              <a:r>
                <a:rPr lang="es-MX" sz="3200" b="1" dirty="0" smtClean="0">
                  <a:latin typeface="Tahoma" panose="020B0604030504040204" pitchFamily="34" charset="0"/>
                  <a:ea typeface="Tahoma" panose="020B0604030504040204" pitchFamily="34" charset="0"/>
                  <a:cs typeface="Tahoma" panose="020B0604030504040204" pitchFamily="34" charset="0"/>
                </a:rPr>
                <a:t>¿Qué es la </a:t>
              </a:r>
              <a:r>
                <a:rPr lang="es-MX" sz="32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comunicación</a:t>
              </a:r>
              <a:r>
                <a:rPr lang="es-MX" sz="3200" b="1" dirty="0" smtClean="0">
                  <a:latin typeface="Tahoma" panose="020B0604030504040204" pitchFamily="34" charset="0"/>
                  <a:ea typeface="Tahoma" panose="020B0604030504040204" pitchFamily="34" charset="0"/>
                  <a:cs typeface="Tahoma" panose="020B0604030504040204" pitchFamily="34" charset="0"/>
                </a:rPr>
                <a:t>?</a:t>
              </a:r>
            </a:p>
            <a:p>
              <a:pPr algn="ctr"/>
              <a:r>
                <a:rPr lang="es-MX" sz="3200" b="1" dirty="0" smtClean="0">
                  <a:latin typeface="Tahoma" panose="020B0604030504040204" pitchFamily="34" charset="0"/>
                  <a:ea typeface="Tahoma" panose="020B0604030504040204" pitchFamily="34" charset="0"/>
                  <a:cs typeface="Tahoma" panose="020B0604030504040204" pitchFamily="34" charset="0"/>
                </a:rPr>
                <a:t>¿Qué </a:t>
              </a:r>
              <a:r>
                <a:rPr lang="es-MX" sz="32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autores</a:t>
              </a:r>
              <a:r>
                <a:rPr lang="es-MX" sz="3200" b="1" dirty="0" smtClean="0">
                  <a:latin typeface="Tahoma" panose="020B0604030504040204" pitchFamily="34" charset="0"/>
                  <a:ea typeface="Tahoma" panose="020B0604030504040204" pitchFamily="34" charset="0"/>
                  <a:cs typeface="Tahoma" panose="020B0604030504040204" pitchFamily="34" charset="0"/>
                </a:rPr>
                <a:t> son los más relevantes en la </a:t>
              </a:r>
              <a:r>
                <a:rPr lang="es-MX" sz="32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ciencia de la comunicación</a:t>
              </a:r>
              <a:r>
                <a:rPr lang="es-MX" sz="3200" b="1" dirty="0" smtClean="0">
                  <a:latin typeface="Tahoma" panose="020B0604030504040204" pitchFamily="34" charset="0"/>
                  <a:ea typeface="Tahoma" panose="020B0604030504040204" pitchFamily="34" charset="0"/>
                  <a:cs typeface="Tahoma" panose="020B0604030504040204" pitchFamily="34" charset="0"/>
                </a:rPr>
                <a:t>?</a:t>
              </a:r>
              <a:endParaRPr lang="es-MX" sz="3200" b="1" dirty="0">
                <a:latin typeface="Tahoma" panose="020B0604030504040204" pitchFamily="34" charset="0"/>
                <a:ea typeface="Tahoma" panose="020B0604030504040204" pitchFamily="34" charset="0"/>
                <a:cs typeface="Tahoma" panose="020B0604030504040204" pitchFamily="34" charset="0"/>
              </a:endParaRPr>
            </a:p>
          </p:txBody>
        </p:sp>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96" y="3133346"/>
              <a:ext cx="2628292" cy="2948490"/>
            </a:xfrm>
            <a:prstGeom prst="rect">
              <a:avLst/>
            </a:prstGeom>
          </p:spPr>
        </p:pic>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671" y="3262487"/>
              <a:ext cx="3359225" cy="2819349"/>
            </a:xfrm>
            <a:prstGeom prst="rect">
              <a:avLst/>
            </a:prstGeom>
          </p:spPr>
        </p:pic>
      </p:grpSp>
    </p:spTree>
    <p:extLst>
      <p:ext uri="{BB962C8B-B14F-4D97-AF65-F5344CB8AC3E}">
        <p14:creationId xmlns:p14="http://schemas.microsoft.com/office/powerpoint/2010/main" val="2057820704"/>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istrador\Escritorio\1.png"/>
          <p:cNvPicPr>
            <a:picLocks noChangeAspect="1" noChangeArrowheads="1"/>
          </p:cNvPicPr>
          <p:nvPr/>
        </p:nvPicPr>
        <p:blipFill>
          <a:blip r:embed="rId3" cstate="print"/>
          <a:srcRect/>
          <a:stretch>
            <a:fillRect/>
          </a:stretch>
        </p:blipFill>
        <p:spPr bwMode="auto">
          <a:xfrm>
            <a:off x="1777628" y="2276872"/>
            <a:ext cx="5328592" cy="3782579"/>
          </a:xfrm>
          <a:prstGeom prst="rect">
            <a:avLst/>
          </a:prstGeom>
          <a:noFill/>
        </p:spPr>
      </p:pic>
      <p:sp>
        <p:nvSpPr>
          <p:cNvPr id="12" name="11 Rectángulo"/>
          <p:cNvSpPr/>
          <p:nvPr/>
        </p:nvSpPr>
        <p:spPr>
          <a:xfrm>
            <a:off x="805520" y="476672"/>
            <a:ext cx="7272808" cy="1607127"/>
          </a:xfrm>
          <a:prstGeom prst="rect">
            <a:avLst/>
          </a:prstGeom>
          <a:ln w="127000"/>
        </p:spPr>
        <p:style>
          <a:lnRef idx="2">
            <a:schemeClr val="accent1"/>
          </a:lnRef>
          <a:fillRef idx="1">
            <a:schemeClr val="lt1"/>
          </a:fillRef>
          <a:effectRef idx="0">
            <a:schemeClr val="accent1"/>
          </a:effectRef>
          <a:fontRef idx="minor">
            <a:schemeClr val="dk1"/>
          </a:fontRef>
        </p:style>
        <p:txBody>
          <a:bodyPr rtlCol="0" anchor="ctr"/>
          <a:lstStyle/>
          <a:p>
            <a:pPr algn="ctr"/>
            <a:r>
              <a:rPr lang="es-ES" sz="2400" b="1" dirty="0" smtClean="0">
                <a:ln w="3175">
                  <a:noFill/>
                </a:ln>
                <a:solidFill>
                  <a:schemeClr val="tx1"/>
                </a:solidFill>
                <a:latin typeface="Tahoma" panose="020B0604030504040204" pitchFamily="34" charset="0"/>
                <a:ea typeface="Tahoma" panose="020B0604030504040204" pitchFamily="34" charset="0"/>
                <a:cs typeface="Tahoma" panose="020B0604030504040204" pitchFamily="34" charset="0"/>
              </a:rPr>
              <a:t>Según su </a:t>
            </a:r>
            <a:r>
              <a:rPr lang="es-ES" sz="2400" b="1" dirty="0" smtClean="0">
                <a:ln w="3175">
                  <a:no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a:t>
            </a:r>
            <a:r>
              <a:rPr lang="es-ES" sz="24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timología</a:t>
            </a:r>
            <a:r>
              <a:rPr lang="es-E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Proviene del latín </a:t>
            </a:r>
            <a:r>
              <a:rPr lang="es-ES" sz="2400" b="1" i="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communicare</a:t>
            </a:r>
            <a:r>
              <a:rPr lang="es-E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que significa: “</a:t>
            </a:r>
            <a:r>
              <a:rPr lang="es-ES" sz="2400" b="1" i="1" dirty="0">
                <a:solidFill>
                  <a:schemeClr val="tx1"/>
                </a:solidFill>
                <a:latin typeface="Tahoma" panose="020B0604030504040204" pitchFamily="34" charset="0"/>
                <a:ea typeface="Tahoma" panose="020B0604030504040204" pitchFamily="34" charset="0"/>
                <a:cs typeface="Tahoma" panose="020B0604030504040204" pitchFamily="34" charset="0"/>
              </a:rPr>
              <a:t>C</a:t>
            </a:r>
            <a:r>
              <a:rPr lang="es-ES" sz="2400" b="1" i="1" dirty="0" smtClean="0">
                <a:solidFill>
                  <a:schemeClr val="tx1"/>
                </a:solidFill>
                <a:latin typeface="Tahoma" panose="020B0604030504040204" pitchFamily="34" charset="0"/>
                <a:ea typeface="Tahoma" panose="020B0604030504040204" pitchFamily="34" charset="0"/>
                <a:cs typeface="Tahoma" panose="020B0604030504040204" pitchFamily="34" charset="0"/>
              </a:rPr>
              <a:t>ompartir algo</a:t>
            </a:r>
            <a:r>
              <a:rPr lang="es-E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o poner en común”. </a:t>
            </a:r>
            <a:endParaRPr lang="es-E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4969049"/>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693112" y="234876"/>
            <a:ext cx="6551296" cy="5859867"/>
            <a:chOff x="1693112" y="1398050"/>
            <a:chExt cx="5250874" cy="4696693"/>
          </a:xfrm>
        </p:grpSpPr>
        <p:sp>
          <p:nvSpPr>
            <p:cNvPr id="7" name="6 Rectángulo"/>
            <p:cNvSpPr/>
            <p:nvPr/>
          </p:nvSpPr>
          <p:spPr>
            <a:xfrm>
              <a:off x="1693112" y="1398050"/>
              <a:ext cx="3588327" cy="4627418"/>
            </a:xfrm>
            <a:prstGeom prst="rect">
              <a:avLst/>
            </a:prstGeom>
            <a:ln w="1270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2800" b="1" dirty="0" smtClean="0">
                  <a:ln w="3175">
                    <a:noFill/>
                  </a:ln>
                  <a:solidFill>
                    <a:schemeClr val="tx1"/>
                  </a:solidFill>
                  <a:latin typeface="Calibri" pitchFamily="34" charset="0"/>
                </a:rPr>
                <a:t>Según Herbert </a:t>
              </a:r>
              <a:r>
                <a:rPr lang="es-ES" sz="2800" b="1" dirty="0" smtClean="0">
                  <a:ln w="3175">
                    <a:noFill/>
                  </a:ln>
                  <a:solidFill>
                    <a:schemeClr val="accent2">
                      <a:lumMod val="75000"/>
                    </a:schemeClr>
                  </a:solidFill>
                  <a:latin typeface="Calibri" pitchFamily="34" charset="0"/>
                </a:rPr>
                <a:t>Marshall </a:t>
              </a:r>
              <a:r>
                <a:rPr lang="es-ES" sz="2800" b="1" dirty="0" err="1" smtClean="0">
                  <a:ln w="3175">
                    <a:noFill/>
                  </a:ln>
                  <a:solidFill>
                    <a:schemeClr val="accent2">
                      <a:lumMod val="75000"/>
                    </a:schemeClr>
                  </a:solidFill>
                  <a:latin typeface="Calibri" pitchFamily="34" charset="0"/>
                </a:rPr>
                <a:t>McLuhan</a:t>
              </a:r>
              <a:r>
                <a:rPr lang="es-ES" sz="2800" b="1" dirty="0" smtClean="0">
                  <a:ln w="3175">
                    <a:noFill/>
                  </a:ln>
                  <a:solidFill>
                    <a:schemeClr val="tx1"/>
                  </a:solidFill>
                  <a:latin typeface="Calibri" pitchFamily="34" charset="0"/>
                </a:rPr>
                <a:t>, la comunicación es:</a:t>
              </a:r>
            </a:p>
            <a:p>
              <a:pPr algn="ctr"/>
              <a:r>
                <a:rPr lang="es-ES" sz="1600" dirty="0" smtClean="0">
                  <a:ln w="3175">
                    <a:noFill/>
                  </a:ln>
                  <a:solidFill>
                    <a:schemeClr val="tx1"/>
                  </a:solidFill>
                  <a:latin typeface="Calibri" pitchFamily="34" charset="0"/>
                </a:rPr>
                <a:t> </a:t>
              </a:r>
              <a:r>
                <a:rPr lang="es-ES" sz="3200" b="1" dirty="0" smtClean="0">
                  <a:ln w="3175">
                    <a:noFill/>
                  </a:ln>
                  <a:solidFill>
                    <a:schemeClr val="tx1"/>
                  </a:solidFill>
                  <a:latin typeface="Calibri" pitchFamily="34" charset="0"/>
                </a:rPr>
                <a:t>un </a:t>
              </a:r>
              <a:r>
                <a:rPr lang="es-ES" sz="3200" b="1" i="1" dirty="0" smtClean="0">
                  <a:ln w="3175">
                    <a:noFill/>
                  </a:ln>
                  <a:solidFill>
                    <a:schemeClr val="tx1"/>
                  </a:solidFill>
                  <a:latin typeface="Calibri" pitchFamily="34" charset="0"/>
                </a:rPr>
                <a:t>proceso</a:t>
              </a:r>
              <a:r>
                <a:rPr lang="es-ES" sz="3200" b="1" dirty="0" smtClean="0">
                  <a:ln w="3175">
                    <a:noFill/>
                  </a:ln>
                  <a:solidFill>
                    <a:schemeClr val="tx1"/>
                  </a:solidFill>
                  <a:latin typeface="Calibri" pitchFamily="34" charset="0"/>
                </a:rPr>
                <a:t> por medio del cual se </a:t>
              </a:r>
              <a:r>
                <a:rPr lang="es-ES" sz="3200" b="1" i="1" dirty="0" smtClean="0">
                  <a:ln w="3175">
                    <a:noFill/>
                  </a:ln>
                  <a:solidFill>
                    <a:schemeClr val="tx1"/>
                  </a:solidFill>
                  <a:latin typeface="Calibri" pitchFamily="34" charset="0"/>
                </a:rPr>
                <a:t>transmiten significados</a:t>
              </a:r>
              <a:r>
                <a:rPr lang="es-ES" sz="3200" b="1" dirty="0" smtClean="0">
                  <a:ln w="3175">
                    <a:noFill/>
                  </a:ln>
                  <a:solidFill>
                    <a:schemeClr val="tx1"/>
                  </a:solidFill>
                  <a:latin typeface="Calibri" pitchFamily="34" charset="0"/>
                </a:rPr>
                <a:t> de una persona a otra.</a:t>
              </a:r>
              <a:endParaRPr lang="es-ES" sz="1600" b="1" dirty="0">
                <a:ln w="3175">
                  <a:noFill/>
                </a:ln>
                <a:solidFill>
                  <a:schemeClr val="tx1"/>
                </a:solidFill>
                <a:latin typeface="Calibri" pitchFamily="34" charset="0"/>
              </a:endParaRPr>
            </a:p>
          </p:txBody>
        </p:sp>
        <p:pic>
          <p:nvPicPr>
            <p:cNvPr id="9" name="Picture 3" descr="C:\Documents and Settings\Administrador\Escritorio\2.png"/>
            <p:cNvPicPr>
              <a:picLocks noChangeAspect="1" noChangeArrowheads="1"/>
            </p:cNvPicPr>
            <p:nvPr/>
          </p:nvPicPr>
          <p:blipFill>
            <a:blip r:embed="rId3" cstate="print"/>
            <a:srcRect/>
            <a:stretch>
              <a:fillRect/>
            </a:stretch>
          </p:blipFill>
          <p:spPr bwMode="auto">
            <a:xfrm>
              <a:off x="4860032" y="1484784"/>
              <a:ext cx="2083954" cy="4609959"/>
            </a:xfrm>
            <a:prstGeom prst="rect">
              <a:avLst/>
            </a:prstGeom>
            <a:noFill/>
          </p:spPr>
        </p:pic>
      </p:grpSp>
    </p:spTree>
    <p:extLst>
      <p:ext uri="{BB962C8B-B14F-4D97-AF65-F5344CB8AC3E}">
        <p14:creationId xmlns:p14="http://schemas.microsoft.com/office/powerpoint/2010/main" val="3193019853"/>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691680" y="-81367"/>
            <a:ext cx="6984776" cy="6169885"/>
            <a:chOff x="1691680" y="-81367"/>
            <a:chExt cx="6984776" cy="6169885"/>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81367"/>
              <a:ext cx="6984776" cy="6169885"/>
            </a:xfrm>
            <a:prstGeom prst="rect">
              <a:avLst/>
            </a:prstGeom>
          </p:spPr>
        </p:pic>
        <p:sp>
          <p:nvSpPr>
            <p:cNvPr id="12" name="11 Rectángulo"/>
            <p:cNvSpPr/>
            <p:nvPr/>
          </p:nvSpPr>
          <p:spPr>
            <a:xfrm>
              <a:off x="2111525" y="1916832"/>
              <a:ext cx="4980755" cy="2858214"/>
            </a:xfrm>
            <a:prstGeom prst="rect">
              <a:avLst/>
            </a:prstGeom>
            <a:noFill/>
            <a:ln w="12700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2400" b="1" dirty="0" smtClean="0">
                  <a:ln w="3175">
                    <a:noFill/>
                  </a:ln>
                  <a:solidFill>
                    <a:schemeClr val="tx1"/>
                  </a:solidFill>
                  <a:latin typeface="Tahoma" panose="020B0604030504040204" pitchFamily="34" charset="0"/>
                  <a:ea typeface="Tahoma" panose="020B0604030504040204" pitchFamily="34" charset="0"/>
                  <a:cs typeface="Tahoma" panose="020B0604030504040204" pitchFamily="34" charset="0"/>
                </a:rPr>
                <a:t>Según, </a:t>
              </a:r>
              <a:r>
                <a:rPr lang="es-MX" sz="2400" b="1" dirty="0" smtClean="0">
                  <a:ln w="3175">
                    <a:no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David </a:t>
              </a:r>
              <a:r>
                <a:rPr lang="es-MX" sz="2400" b="1" dirty="0">
                  <a:ln w="3175">
                    <a:no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K. </a:t>
              </a:r>
              <a:r>
                <a:rPr lang="es-MX" sz="2400" b="1" dirty="0" err="1" smtClean="0">
                  <a:ln w="3175">
                    <a:no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Berlo</a:t>
              </a:r>
              <a:r>
                <a:rPr lang="es-MX" sz="2400" b="1" dirty="0" smtClean="0">
                  <a:ln w="3175">
                    <a:noFill/>
                  </a:ln>
                  <a:solidFill>
                    <a:schemeClr val="tx1"/>
                  </a:solidFill>
                  <a:latin typeface="Tahoma" panose="020B0604030504040204" pitchFamily="34" charset="0"/>
                  <a:ea typeface="Tahoma" panose="020B0604030504040204" pitchFamily="34" charset="0"/>
                  <a:cs typeface="Tahoma" panose="020B0604030504040204" pitchFamily="34" charset="0"/>
                </a:rPr>
                <a:t>, la comunicación es un acto </a:t>
              </a:r>
              <a:r>
                <a:rPr lang="es-MX" sz="2400" b="1" dirty="0">
                  <a:ln w="3175">
                    <a:noFill/>
                  </a:ln>
                  <a:solidFill>
                    <a:schemeClr val="tx1"/>
                  </a:solidFill>
                  <a:latin typeface="Tahoma" panose="020B0604030504040204" pitchFamily="34" charset="0"/>
                  <a:ea typeface="Tahoma" panose="020B0604030504040204" pitchFamily="34" charset="0"/>
                  <a:cs typeface="Tahoma" panose="020B0604030504040204" pitchFamily="34" charset="0"/>
                </a:rPr>
                <a:t>inherente al hombre, que lo ayuda a expresarse y a conocer más de sí mismo, de los demás y del medio que lo rodea.</a:t>
              </a:r>
              <a:endParaRPr lang="es-E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635829713"/>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755576" y="-8632"/>
            <a:ext cx="7632847" cy="5800919"/>
            <a:chOff x="755576" y="-8632"/>
            <a:chExt cx="7632847" cy="5800919"/>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3" y="-8632"/>
              <a:ext cx="3888432" cy="3644134"/>
            </a:xfrm>
            <a:prstGeom prst="rect">
              <a:avLst/>
            </a:prstGeom>
          </p:spPr>
        </p:pic>
        <p:sp>
          <p:nvSpPr>
            <p:cNvPr id="5" name="6 Rectángulo"/>
            <p:cNvSpPr/>
            <p:nvPr/>
          </p:nvSpPr>
          <p:spPr>
            <a:xfrm>
              <a:off x="755576" y="3645024"/>
              <a:ext cx="7632847" cy="2147263"/>
            </a:xfrm>
            <a:prstGeom prst="rect">
              <a:avLst/>
            </a:prstGeom>
            <a:ln w="1270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3200" b="1" dirty="0" smtClean="0">
                  <a:ln w="3175">
                    <a:noFill/>
                  </a:ln>
                  <a:solidFill>
                    <a:schemeClr val="tx1"/>
                  </a:solidFill>
                  <a:latin typeface="Calibri" pitchFamily="34" charset="0"/>
                </a:rPr>
                <a:t>Según Herbert </a:t>
              </a:r>
              <a:r>
                <a:rPr lang="es-ES" sz="3200" b="1" dirty="0" smtClean="0">
                  <a:ln w="3175">
                    <a:noFill/>
                  </a:ln>
                  <a:solidFill>
                    <a:schemeClr val="accent2">
                      <a:lumMod val="75000"/>
                    </a:schemeClr>
                  </a:solidFill>
                  <a:latin typeface="Calibri" pitchFamily="34" charset="0"/>
                </a:rPr>
                <a:t>Carlos González Alonso</a:t>
              </a:r>
              <a:r>
                <a:rPr lang="es-ES" sz="3200" b="1" dirty="0" smtClean="0">
                  <a:ln w="3175">
                    <a:noFill/>
                  </a:ln>
                  <a:solidFill>
                    <a:schemeClr val="tx1"/>
                  </a:solidFill>
                  <a:latin typeface="Calibri" pitchFamily="34" charset="0"/>
                </a:rPr>
                <a:t>, la comunicación es: </a:t>
              </a:r>
              <a:r>
                <a:rPr lang="es-MX" sz="3200" b="1" dirty="0" smtClean="0">
                  <a:ln w="3175">
                    <a:noFill/>
                  </a:ln>
                  <a:solidFill>
                    <a:schemeClr val="tx1"/>
                  </a:solidFill>
                  <a:latin typeface="Calibri" pitchFamily="34" charset="0"/>
                </a:rPr>
                <a:t>un proceso </a:t>
              </a:r>
              <a:r>
                <a:rPr lang="es-MX" sz="3200" b="1" dirty="0">
                  <a:ln w="3175">
                    <a:noFill/>
                  </a:ln>
                  <a:solidFill>
                    <a:schemeClr val="tx1"/>
                  </a:solidFill>
                  <a:latin typeface="Calibri" pitchFamily="34" charset="0"/>
                </a:rPr>
                <a:t>mediante el cual las personas intercambian información. </a:t>
              </a:r>
              <a:endParaRPr lang="es-ES" sz="3200" b="1" dirty="0">
                <a:ln w="3175">
                  <a:noFill/>
                </a:ln>
                <a:solidFill>
                  <a:schemeClr val="tx1"/>
                </a:solidFill>
                <a:latin typeface="Calibri" pitchFamily="34" charset="0"/>
              </a:endParaRPr>
            </a:p>
          </p:txBody>
        </p:sp>
      </p:grpSp>
    </p:spTree>
    <p:extLst>
      <p:ext uri="{BB962C8B-B14F-4D97-AF65-F5344CB8AC3E}">
        <p14:creationId xmlns:p14="http://schemas.microsoft.com/office/powerpoint/2010/main" val="1519577591"/>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p:cNvGrpSpPr/>
          <p:nvPr/>
        </p:nvGrpSpPr>
        <p:grpSpPr>
          <a:xfrm>
            <a:off x="556568" y="404664"/>
            <a:ext cx="8174880" cy="3532460"/>
            <a:chOff x="683568" y="404664"/>
            <a:chExt cx="8174880" cy="3532460"/>
          </a:xfrm>
        </p:grpSpPr>
        <p:sp>
          <p:nvSpPr>
            <p:cNvPr id="14" name="CuadroTexto 13"/>
            <p:cNvSpPr txBox="1"/>
            <p:nvPr/>
          </p:nvSpPr>
          <p:spPr>
            <a:xfrm>
              <a:off x="683568" y="404664"/>
              <a:ext cx="7920880" cy="769441"/>
            </a:xfrm>
            <a:prstGeom prst="rect">
              <a:avLst/>
            </a:prstGeom>
            <a:noFill/>
          </p:spPr>
          <p:txBody>
            <a:bodyPr wrap="square" rtlCol="0">
              <a:spAutoFit/>
            </a:bodyPr>
            <a:lstStyle/>
            <a:p>
              <a:pPr algn="ctr"/>
              <a:r>
                <a:rPr lang="es-MX" sz="4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Bibliografía</a:t>
              </a:r>
              <a:endParaRPr lang="es-MX" sz="4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CuadroTexto 14"/>
            <p:cNvSpPr txBox="1"/>
            <p:nvPr/>
          </p:nvSpPr>
          <p:spPr>
            <a:xfrm>
              <a:off x="954584" y="1628800"/>
              <a:ext cx="7903864" cy="2308324"/>
            </a:xfrm>
            <a:prstGeom prst="rect">
              <a:avLst/>
            </a:prstGeom>
            <a:noFill/>
          </p:spPr>
          <p:txBody>
            <a:bodyPr wrap="square" rtlCol="0">
              <a:spAutoFit/>
            </a:bodyPr>
            <a:lstStyle/>
            <a:p>
              <a:r>
                <a:rPr lang="es-MX" sz="2400" b="1" dirty="0">
                  <a:latin typeface="Tahoma" panose="020B0604030504040204" pitchFamily="34" charset="0"/>
                  <a:ea typeface="Tahoma" panose="020B0604030504040204" pitchFamily="34" charset="0"/>
                  <a:cs typeface="Tahoma" panose="020B0604030504040204" pitchFamily="34" charset="0"/>
                </a:rPr>
                <a:t>De la Torre Zermeño, F. J., &amp; De la Torre </a:t>
              </a:r>
              <a:r>
                <a:rPr lang="es-MX" sz="2400" b="1" dirty="0" smtClean="0">
                  <a:latin typeface="Tahoma" panose="020B0604030504040204" pitchFamily="34" charset="0"/>
                  <a:ea typeface="Tahoma" panose="020B0604030504040204" pitchFamily="34" charset="0"/>
                  <a:cs typeface="Tahoma" panose="020B0604030504040204" pitchFamily="34" charset="0"/>
                </a:rPr>
                <a:t>  </a:t>
              </a:r>
            </a:p>
            <a:p>
              <a:r>
                <a:rPr lang="es-MX" sz="2400" b="1" dirty="0">
                  <a:latin typeface="Tahoma" panose="020B0604030504040204" pitchFamily="34" charset="0"/>
                  <a:ea typeface="Tahoma" panose="020B0604030504040204" pitchFamily="34" charset="0"/>
                  <a:cs typeface="Tahoma" panose="020B0604030504040204" pitchFamily="34" charset="0"/>
                </a:rPr>
                <a:t> </a:t>
              </a:r>
              <a:r>
                <a:rPr lang="es-MX" sz="2400" b="1" dirty="0" smtClean="0">
                  <a:latin typeface="Tahoma" panose="020B0604030504040204" pitchFamily="34" charset="0"/>
                  <a:ea typeface="Tahoma" panose="020B0604030504040204" pitchFamily="34" charset="0"/>
                  <a:cs typeface="Tahoma" panose="020B0604030504040204" pitchFamily="34" charset="0"/>
                </a:rPr>
                <a:t>    Hernández</a:t>
              </a:r>
              <a:r>
                <a:rPr lang="es-MX" sz="2400" b="1" dirty="0">
                  <a:latin typeface="Tahoma" panose="020B0604030504040204" pitchFamily="34" charset="0"/>
                  <a:ea typeface="Tahoma" panose="020B0604030504040204" pitchFamily="34" charset="0"/>
                  <a:cs typeface="Tahoma" panose="020B0604030504040204" pitchFamily="34" charset="0"/>
                </a:rPr>
                <a:t>, F. (2011). </a:t>
              </a:r>
              <a:r>
                <a:rPr lang="es-MX" sz="2400" b="1" u="sng" dirty="0">
                  <a:latin typeface="Tahoma" panose="020B0604030504040204" pitchFamily="34" charset="0"/>
                  <a:ea typeface="Tahoma" panose="020B0604030504040204" pitchFamily="34" charset="0"/>
                  <a:cs typeface="Tahoma" panose="020B0604030504040204" pitchFamily="34" charset="0"/>
                </a:rPr>
                <a:t>Taller de análisis de la </a:t>
              </a:r>
              <a:r>
                <a:rPr lang="es-MX" sz="2400" b="1" u="sng" dirty="0" smtClean="0">
                  <a:latin typeface="Tahoma" panose="020B0604030504040204" pitchFamily="34" charset="0"/>
                  <a:ea typeface="Tahoma" panose="020B0604030504040204" pitchFamily="34" charset="0"/>
                  <a:cs typeface="Tahoma" panose="020B0604030504040204" pitchFamily="34" charset="0"/>
                </a:rPr>
                <a:t>    </a:t>
              </a:r>
            </a:p>
            <a:p>
              <a:r>
                <a:rPr lang="es-MX" sz="2400" b="1" dirty="0">
                  <a:latin typeface="Tahoma" panose="020B0604030504040204" pitchFamily="34" charset="0"/>
                  <a:ea typeface="Tahoma" panose="020B0604030504040204" pitchFamily="34" charset="0"/>
                  <a:cs typeface="Tahoma" panose="020B0604030504040204" pitchFamily="34" charset="0"/>
                </a:rPr>
                <a:t> </a:t>
              </a:r>
              <a:r>
                <a:rPr lang="es-MX" sz="2400" b="1" dirty="0" smtClean="0">
                  <a:latin typeface="Tahoma" panose="020B0604030504040204" pitchFamily="34" charset="0"/>
                  <a:ea typeface="Tahoma" panose="020B0604030504040204" pitchFamily="34" charset="0"/>
                  <a:cs typeface="Tahoma" panose="020B0604030504040204" pitchFamily="34" charset="0"/>
                </a:rPr>
                <a:t>    </a:t>
              </a:r>
              <a:r>
                <a:rPr lang="es-MX" sz="2400" b="1" u="sng" dirty="0" smtClean="0">
                  <a:latin typeface="Tahoma" panose="020B0604030504040204" pitchFamily="34" charset="0"/>
                  <a:ea typeface="Tahoma" panose="020B0604030504040204" pitchFamily="34" charset="0"/>
                  <a:cs typeface="Tahoma" panose="020B0604030504040204" pitchFamily="34" charset="0"/>
                </a:rPr>
                <a:t>comunicación</a:t>
              </a:r>
              <a:r>
                <a:rPr lang="es-MX" sz="2400" b="1" dirty="0" smtClean="0">
                  <a:latin typeface="Tahoma" panose="020B0604030504040204" pitchFamily="34" charset="0"/>
                  <a:ea typeface="Tahoma" panose="020B0604030504040204" pitchFamily="34" charset="0"/>
                  <a:cs typeface="Tahoma" panose="020B0604030504040204" pitchFamily="34" charset="0"/>
                </a:rPr>
                <a:t> </a:t>
              </a:r>
              <a:r>
                <a:rPr lang="es-MX" sz="2400" b="1" dirty="0">
                  <a:latin typeface="Tahoma" panose="020B0604030504040204" pitchFamily="34" charset="0"/>
                  <a:ea typeface="Tahoma" panose="020B0604030504040204" pitchFamily="34" charset="0"/>
                  <a:cs typeface="Tahoma" panose="020B0604030504040204" pitchFamily="34" charset="0"/>
                </a:rPr>
                <a:t>1 y 2. México: McGraw-Hill</a:t>
              </a:r>
              <a:r>
                <a:rPr lang="es-MX" sz="2400" b="1" dirty="0" smtClean="0">
                  <a:latin typeface="Tahoma" panose="020B0604030504040204" pitchFamily="34" charset="0"/>
                  <a:ea typeface="Tahoma" panose="020B0604030504040204" pitchFamily="34" charset="0"/>
                  <a:cs typeface="Tahoma" panose="020B0604030504040204" pitchFamily="34" charset="0"/>
                </a:rPr>
                <a:t>.</a:t>
              </a:r>
            </a:p>
            <a:p>
              <a:endParaRPr lang="es-MX" sz="2400" b="1" dirty="0">
                <a:latin typeface="Tahoma" panose="020B0604030504040204" pitchFamily="34" charset="0"/>
                <a:ea typeface="Tahoma" panose="020B0604030504040204" pitchFamily="34" charset="0"/>
                <a:cs typeface="Tahoma" panose="020B0604030504040204" pitchFamily="34" charset="0"/>
              </a:endParaRPr>
            </a:p>
            <a:p>
              <a:r>
                <a:rPr lang="es-MX" sz="2400" b="1" dirty="0">
                  <a:latin typeface="Tahoma" panose="020B0604030504040204" pitchFamily="34" charset="0"/>
                  <a:ea typeface="Tahoma" panose="020B0604030504040204" pitchFamily="34" charset="0"/>
                  <a:cs typeface="Tahoma" panose="020B0604030504040204" pitchFamily="34" charset="0"/>
                </a:rPr>
                <a:t>González Alonso , C. (2010). </a:t>
              </a:r>
              <a:r>
                <a:rPr lang="es-MX" sz="2400" b="1" u="sng" dirty="0">
                  <a:latin typeface="Tahoma" panose="020B0604030504040204" pitchFamily="34" charset="0"/>
                  <a:ea typeface="Tahoma" panose="020B0604030504040204" pitchFamily="34" charset="0"/>
                  <a:cs typeface="Tahoma" panose="020B0604030504040204" pitchFamily="34" charset="0"/>
                </a:rPr>
                <a:t>Principios básicos de </a:t>
              </a:r>
              <a:endParaRPr lang="es-MX" sz="2400" b="1" u="sng" dirty="0" smtClean="0">
                <a:latin typeface="Tahoma" panose="020B0604030504040204" pitchFamily="34" charset="0"/>
                <a:ea typeface="Tahoma" panose="020B0604030504040204" pitchFamily="34" charset="0"/>
                <a:cs typeface="Tahoma" panose="020B0604030504040204" pitchFamily="34" charset="0"/>
              </a:endParaRPr>
            </a:p>
            <a:p>
              <a:r>
                <a:rPr lang="es-MX" sz="2400" b="1" dirty="0">
                  <a:latin typeface="Tahoma" panose="020B0604030504040204" pitchFamily="34" charset="0"/>
                  <a:ea typeface="Tahoma" panose="020B0604030504040204" pitchFamily="34" charset="0"/>
                  <a:cs typeface="Tahoma" panose="020B0604030504040204" pitchFamily="34" charset="0"/>
                </a:rPr>
                <a:t> </a:t>
              </a:r>
              <a:r>
                <a:rPr lang="es-MX" sz="2400" b="1" dirty="0" smtClean="0">
                  <a:latin typeface="Tahoma" panose="020B0604030504040204" pitchFamily="34" charset="0"/>
                  <a:ea typeface="Tahoma" panose="020B0604030504040204" pitchFamily="34" charset="0"/>
                  <a:cs typeface="Tahoma" panose="020B0604030504040204" pitchFamily="34" charset="0"/>
                </a:rPr>
                <a:t>    </a:t>
              </a:r>
              <a:r>
                <a:rPr lang="es-MX" sz="2400" b="1" u="sng" dirty="0" smtClean="0">
                  <a:latin typeface="Tahoma" panose="020B0604030504040204" pitchFamily="34" charset="0"/>
                  <a:ea typeface="Tahoma" panose="020B0604030504040204" pitchFamily="34" charset="0"/>
                  <a:cs typeface="Tahoma" panose="020B0604030504040204" pitchFamily="34" charset="0"/>
                </a:rPr>
                <a:t>la </a:t>
              </a:r>
              <a:r>
                <a:rPr lang="es-MX" sz="2400" b="1" u="sng" dirty="0">
                  <a:latin typeface="Tahoma" panose="020B0604030504040204" pitchFamily="34" charset="0"/>
                  <a:ea typeface="Tahoma" panose="020B0604030504040204" pitchFamily="34" charset="0"/>
                  <a:cs typeface="Tahoma" panose="020B0604030504040204" pitchFamily="34" charset="0"/>
                </a:rPr>
                <a:t>comunicación</a:t>
              </a:r>
              <a:r>
                <a:rPr lang="es-MX" sz="2400" b="1" dirty="0">
                  <a:latin typeface="Tahoma" panose="020B0604030504040204" pitchFamily="34" charset="0"/>
                  <a:ea typeface="Tahoma" panose="020B0604030504040204" pitchFamily="34" charset="0"/>
                  <a:cs typeface="Tahoma" panose="020B0604030504040204" pitchFamily="34" charset="0"/>
                </a:rPr>
                <a:t> . México: Trillas.</a:t>
              </a:r>
            </a:p>
          </p:txBody>
        </p:sp>
      </p:grpSp>
    </p:spTree>
    <p:extLst>
      <p:ext uri="{BB962C8B-B14F-4D97-AF65-F5344CB8AC3E}">
        <p14:creationId xmlns:p14="http://schemas.microsoft.com/office/powerpoint/2010/main" val="3947565650"/>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PLANTILLA-BACHILLERATO acepta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PLANTILLA-BACHILLERATO aceptada</Template>
  <TotalTime>1108</TotalTime>
  <Words>206</Words>
  <Application>Microsoft Office PowerPoint</Application>
  <PresentationFormat>Presentación en pantalla (4:3)</PresentationFormat>
  <Paragraphs>26</Paragraphs>
  <Slides>8</Slides>
  <Notes>4</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PLANTILLA-BACHILLERATO aceptada</vt:lpstr>
      <vt:lpstr>Presentación de PowerPoint</vt:lpstr>
      <vt:lpstr>1.1.1  definiciones   Resumen Definir el objeto de estudio de la ciencia de la comunicación y su relación con el conjunto de las ciencias sociales, así como los diversos significados de la palabra “comunicar”.   Abstract Define the object of study of the science of communication and its relationship with the social sciences as a whole, as well as the different meanings of the word "communicate".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THE NUMBERS</dc:title>
  <dc:creator>Heidi Zamora</dc:creator>
  <cp:lastModifiedBy>DELL</cp:lastModifiedBy>
  <cp:revision>119</cp:revision>
  <dcterms:created xsi:type="dcterms:W3CDTF">2014-06-01T21:01:51Z</dcterms:created>
  <dcterms:modified xsi:type="dcterms:W3CDTF">2017-03-11T18:00:25Z</dcterms:modified>
</cp:coreProperties>
</file>