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67" r:id="rId3"/>
    <p:sldId id="278" r:id="rId4"/>
    <p:sldId id="283" r:id="rId5"/>
    <p:sldId id="284" r:id="rId6"/>
    <p:sldId id="279" r:id="rId7"/>
    <p:sldId id="280" r:id="rId8"/>
    <p:sldId id="281" r:id="rId9"/>
    <p:sldId id="282" r:id="rId10"/>
    <p:sldId id="265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1" autoAdjust="0"/>
    <p:restoredTop sz="94660"/>
  </p:normalViewPr>
  <p:slideViewPr>
    <p:cSldViewPr>
      <p:cViewPr>
        <p:scale>
          <a:sx n="81" d="100"/>
          <a:sy n="81" d="100"/>
        </p:scale>
        <p:origin x="-75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quimica1cobach19.blogspot.mx/2013/11/bloque-iv-interpretas-la-tabla-periodica.html" TargetMode="External"/><Relationship Id="rId3" Type="http://schemas.openxmlformats.org/officeDocument/2006/relationships/hyperlink" Target="http://cea.quimicae.unam.mx/estru/tabla/08_Numero.htm" TargetMode="External"/><Relationship Id="rId7" Type="http://schemas.openxmlformats.org/officeDocument/2006/relationships/hyperlink" Target="http://www7.uc.cl/sw_educ/qda1106/CAP3/3A/3A1/" TargetMode="External"/><Relationship Id="rId2" Type="http://schemas.openxmlformats.org/officeDocument/2006/relationships/hyperlink" Target="http://www.cecyt3.ipn.mx/actividades-on-line/QUIMICA1/Actividades-Quimica-I-%20Sergio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quimicas.net/2015/07/elementos-del-periodo-4.html" TargetMode="External"/><Relationship Id="rId5" Type="http://schemas.openxmlformats.org/officeDocument/2006/relationships/hyperlink" Target="http://dannatablap.blogspot.mx/2013/09/la-tabla-periodica.html" TargetMode="External"/><Relationship Id="rId4" Type="http://schemas.openxmlformats.org/officeDocument/2006/relationships/hyperlink" Target="http://tuxchi.iztacala.unam.mx/cuaed/fisicoquimica/pdf/teo_atom_2010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99392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6766520" cy="2187674"/>
          </a:xfrm>
        </p:spPr>
        <p:txBody>
          <a:bodyPr>
            <a:normAutofit fontScale="90000"/>
          </a:bodyPr>
          <a:lstStyle/>
          <a:p>
            <a:pPr algn="l"/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ÁREA ACADÉMICA: CIENCIAS EXPERIMENTALES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TEMA: 3.1 ANTECEDENTES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 </a:t>
            </a: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             3.2 PERIODICIDAD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PROFESOR: LILIA GUERRA MEDRANO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PERIODO: ENERO-JUNIO 2017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2880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BIBLIOGRAFÍA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1680" y="1052736"/>
            <a:ext cx="8229600" cy="5184576"/>
          </a:xfrm>
        </p:spPr>
        <p:txBody>
          <a:bodyPr>
            <a:normAutofit fontScale="62500" lnSpcReduction="20000"/>
          </a:bodyPr>
          <a:lstStyle/>
          <a:p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1. </a:t>
            </a:r>
            <a:r>
              <a:rPr lang="es-MX" dirty="0"/>
              <a:t>CHANG, R. </a:t>
            </a:r>
            <a:r>
              <a:rPr lang="es-MX" dirty="0" smtClean="0"/>
              <a:t>(2002). </a:t>
            </a:r>
            <a:r>
              <a:rPr lang="es-MX" i="1" dirty="0"/>
              <a:t>Química</a:t>
            </a:r>
            <a:r>
              <a:rPr lang="es-MX" dirty="0"/>
              <a:t>. </a:t>
            </a:r>
            <a:r>
              <a:rPr lang="es-MX" dirty="0" smtClean="0"/>
              <a:t>México, D.F. 7ª.Ed. Mc </a:t>
            </a:r>
            <a:r>
              <a:rPr lang="es-MX" dirty="0"/>
              <a:t>Graw Hill. 	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2. IPN</a:t>
            </a:r>
            <a:r>
              <a:rPr lang="es-MX" dirty="0"/>
              <a:t>. (19 de Febrero de 2017). Química 1. México, D.F., </a:t>
            </a:r>
            <a:r>
              <a:rPr lang="es-MX" dirty="0" smtClean="0"/>
              <a:t>México.</a:t>
            </a:r>
          </a:p>
          <a:p>
            <a:pPr marL="0" indent="0">
              <a:buNone/>
            </a:pPr>
            <a:r>
              <a:rPr lang="es-MX" dirty="0" smtClean="0">
                <a:hlinkClick r:id="rId2"/>
              </a:rPr>
              <a:t>http</a:t>
            </a:r>
            <a:r>
              <a:rPr lang="es-MX" dirty="0">
                <a:hlinkClick r:id="rId2"/>
              </a:rPr>
              <a:t>://</a:t>
            </a:r>
            <a:r>
              <a:rPr lang="es-MX" dirty="0" smtClean="0">
                <a:hlinkClick r:id="rId2"/>
              </a:rPr>
              <a:t>www.cecyt3.ipn.mx/actividades-on-line/QUIMICA1/Actividades-Quimica-I- SergioS.pdf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3. Martínez</a:t>
            </a:r>
            <a:r>
              <a:rPr lang="es-MX" dirty="0"/>
              <a:t>, J. (27 de Febrero de 2017). La tabla </a:t>
            </a:r>
            <a:r>
              <a:rPr lang="es-MX" dirty="0" smtClean="0"/>
              <a:t>periódica</a:t>
            </a:r>
            <a:r>
              <a:rPr lang="es-MX" dirty="0"/>
              <a:t>. México, D.F., México.</a:t>
            </a:r>
          </a:p>
          <a:p>
            <a:pPr marL="0" indent="0">
              <a:buNone/>
            </a:pPr>
            <a:r>
              <a:rPr lang="es-MX" dirty="0">
                <a:hlinkClick r:id="rId3"/>
              </a:rPr>
              <a:t>http://</a:t>
            </a:r>
            <a:r>
              <a:rPr lang="es-MX" dirty="0" smtClean="0">
                <a:hlinkClick r:id="rId3"/>
              </a:rPr>
              <a:t>cea.quimicae.unam.mx/estru/tabla/08_Numero.htm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4. UNAM</a:t>
            </a:r>
            <a:r>
              <a:rPr lang="es-MX" dirty="0"/>
              <a:t>. (21 de Febrero de 2017). Modelos atómicos y tabla periódica. México, D.F., México.   </a:t>
            </a:r>
            <a:r>
              <a:rPr lang="es-MX" dirty="0">
                <a:hlinkClick r:id="rId4"/>
              </a:rPr>
              <a:t>http://</a:t>
            </a:r>
            <a:r>
              <a:rPr lang="es-MX" dirty="0" smtClean="0">
                <a:hlinkClick r:id="rId4"/>
              </a:rPr>
              <a:t>tuxchi.iztacala.unam.mx/cuaed/fisicoquimica/pdf/teo_atom_2010.pdf</a:t>
            </a:r>
            <a:endParaRPr lang="es-MX" dirty="0" smtClean="0"/>
          </a:p>
          <a:p>
            <a:pPr marL="0" indent="0">
              <a:buNone/>
            </a:pPr>
            <a:r>
              <a:rPr lang="es-MX" b="1" dirty="0" smtClean="0"/>
              <a:t>Imágenes</a:t>
            </a:r>
          </a:p>
          <a:p>
            <a:pPr marL="0" indent="0">
              <a:buNone/>
            </a:pPr>
            <a:r>
              <a:rPr lang="es-MX" dirty="0">
                <a:hlinkClick r:id="rId5"/>
              </a:rPr>
              <a:t>http://</a:t>
            </a:r>
            <a:r>
              <a:rPr lang="es-MX" dirty="0" smtClean="0">
                <a:hlinkClick r:id="rId5"/>
              </a:rPr>
              <a:t>dannatablap.blogspot.mx/2013/09/la-tabla-periodica.html</a:t>
            </a:r>
            <a:endParaRPr lang="es-MX" dirty="0" smtClean="0"/>
          </a:p>
          <a:p>
            <a:pPr marL="0" indent="0">
              <a:buNone/>
            </a:pPr>
            <a:r>
              <a:rPr lang="es-MX" dirty="0">
                <a:hlinkClick r:id="rId6"/>
              </a:rPr>
              <a:t>http://</a:t>
            </a:r>
            <a:r>
              <a:rPr lang="es-MX" dirty="0" smtClean="0">
                <a:hlinkClick r:id="rId6"/>
              </a:rPr>
              <a:t>www.quimicas.net/2015/07/elementos-del-periodo-4.html</a:t>
            </a:r>
            <a:endParaRPr lang="es-MX" dirty="0" smtClean="0"/>
          </a:p>
          <a:p>
            <a:pPr marL="0" indent="0">
              <a:buNone/>
            </a:pPr>
            <a:r>
              <a:rPr lang="es-MX" dirty="0">
                <a:hlinkClick r:id="rId7"/>
              </a:rPr>
              <a:t>http://www7.uc.cl/sw_educ/qda1106/CAP3/3A/3A1</a:t>
            </a:r>
            <a:r>
              <a:rPr lang="es-MX" dirty="0" smtClean="0">
                <a:hlinkClick r:id="rId7"/>
              </a:rPr>
              <a:t>/</a:t>
            </a:r>
            <a:endParaRPr lang="es-MX" dirty="0" smtClean="0"/>
          </a:p>
          <a:p>
            <a:pPr marL="0" indent="0">
              <a:buNone/>
            </a:pPr>
            <a:r>
              <a:rPr lang="es-MX" dirty="0">
                <a:hlinkClick r:id="rId8"/>
              </a:rPr>
              <a:t>http://</a:t>
            </a:r>
            <a:r>
              <a:rPr lang="es-MX" dirty="0" smtClean="0">
                <a:hlinkClick r:id="rId8"/>
              </a:rPr>
              <a:t>quimica1cobach19.blogspot.mx/2013/11/bloque-iv-interpretas-la-tabla-periodica.html</a:t>
            </a: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412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MX" sz="2000" dirty="0" smtClean="0"/>
              <a:t>Asignatura: Química Inorgánica</a:t>
            </a:r>
            <a:br>
              <a:rPr lang="es-MX" sz="2000" dirty="0" smtClean="0"/>
            </a:br>
            <a:r>
              <a:rPr lang="es-MX" sz="2000" dirty="0" smtClean="0"/>
              <a:t>Semestre: cuarto</a:t>
            </a:r>
            <a:br>
              <a:rPr lang="es-MX" sz="2000" dirty="0" smtClean="0"/>
            </a:br>
            <a:r>
              <a:rPr lang="es-MX" sz="2000" dirty="0" smtClean="0"/>
              <a:t>Tema: 3.1 Antecedentes</a:t>
            </a:r>
            <a:br>
              <a:rPr lang="es-MX" sz="2000" dirty="0" smtClean="0"/>
            </a:br>
            <a:r>
              <a:rPr lang="es-MX" sz="2000" dirty="0"/>
              <a:t> </a:t>
            </a:r>
            <a:r>
              <a:rPr lang="es-MX" sz="2000" dirty="0" smtClean="0"/>
              <a:t>           3.2 Periodicidad</a:t>
            </a:r>
            <a:endParaRPr lang="es-MX" sz="2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s-MX" b="1" dirty="0" smtClean="0"/>
              <a:t>ABSTRAC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dirty="0"/>
              <a:t>periodic table groups in a systematic way based on the atomic number and periodic properties to the chemical elements, which allows to know its characteristics.</a:t>
            </a:r>
          </a:p>
          <a:p>
            <a:pPr marL="0" indent="0" algn="just">
              <a:buNone/>
            </a:pPr>
            <a:r>
              <a:rPr lang="en-US" b="1" dirty="0"/>
              <a:t>Key words: atomic number, elements, periodicity</a:t>
            </a:r>
            <a:r>
              <a:rPr lang="en-US" b="1" dirty="0" smtClean="0"/>
              <a:t>.</a:t>
            </a:r>
            <a:endParaRPr lang="es-MX" b="1" dirty="0"/>
          </a:p>
          <a:p>
            <a:pPr marL="0" indent="0">
              <a:buNone/>
            </a:pPr>
            <a:endParaRPr lang="es-MX" b="1" dirty="0"/>
          </a:p>
          <a:p>
            <a:pPr marL="0" indent="0" algn="ctr">
              <a:buNone/>
            </a:pPr>
            <a:r>
              <a:rPr lang="es-MX" b="1" smtClean="0"/>
              <a:t>RESUMEN</a:t>
            </a:r>
            <a:endParaRPr lang="es-MX" b="1" dirty="0" smtClean="0"/>
          </a:p>
          <a:p>
            <a:pPr marL="0" indent="0" algn="just">
              <a:buNone/>
            </a:pPr>
            <a:r>
              <a:rPr lang="es-MX" dirty="0"/>
              <a:t>La tabla periódica agrupa de forma </a:t>
            </a:r>
            <a:r>
              <a:rPr lang="es-MX" dirty="0" smtClean="0"/>
              <a:t>sistemática en </a:t>
            </a:r>
            <a:r>
              <a:rPr lang="es-MX" dirty="0"/>
              <a:t>base al número atómico y propiedades </a:t>
            </a:r>
            <a:r>
              <a:rPr lang="es-MX" dirty="0" smtClean="0"/>
              <a:t>periódicas a los elementos químicos, lo que permite conocer sus características.</a:t>
            </a:r>
            <a:endParaRPr lang="es-MX" b="1" dirty="0" smtClean="0"/>
          </a:p>
          <a:p>
            <a:pPr marL="0" indent="0" algn="just">
              <a:buNone/>
            </a:pPr>
            <a:r>
              <a:rPr lang="es-MX" b="1" dirty="0" smtClean="0"/>
              <a:t>Palabras clave</a:t>
            </a:r>
            <a:r>
              <a:rPr lang="es-MX" dirty="0" smtClean="0"/>
              <a:t>: número atómico, elementos, periodicidad.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7002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3.1 ANTECEDENTES </a:t>
            </a:r>
            <a:r>
              <a:rPr lang="es-MX" b="1" dirty="0"/>
              <a:t/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 smtClean="0"/>
              <a:t>El químico alemán J.W. </a:t>
            </a:r>
            <a:r>
              <a:rPr lang="es-MX" dirty="0"/>
              <a:t>D</a:t>
            </a:r>
            <a:r>
              <a:rPr lang="es-MX" dirty="0" smtClean="0"/>
              <a:t>öbereiner realiza el primer intento por clasificar los elementos en grupos de tres en tres (triadas) de acuerdo con su masa atómica.</a:t>
            </a:r>
          </a:p>
          <a:p>
            <a:pPr algn="just"/>
            <a:r>
              <a:rPr lang="es-MX" dirty="0"/>
              <a:t>J</a:t>
            </a:r>
            <a:r>
              <a:rPr lang="es-MX" dirty="0" smtClean="0"/>
              <a:t>ohn </a:t>
            </a:r>
            <a:r>
              <a:rPr lang="es-MX" dirty="0"/>
              <a:t>N</a:t>
            </a:r>
            <a:r>
              <a:rPr lang="es-MX" dirty="0" smtClean="0"/>
              <a:t>ewlands químico inglés, clasifica los elementos en grupos de ocho (octavas), en base a su masa atómica.</a:t>
            </a:r>
          </a:p>
          <a:p>
            <a:endParaRPr lang="es-MX" sz="2400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7468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3.1 ANTECEDENTES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 smtClean="0"/>
              <a:t>D.I. Mendeleive clasifica los elementos en base a su masa atómica (ley periódica antigua) pero no coincidían algunas propiedades periódicas.</a:t>
            </a:r>
          </a:p>
          <a:p>
            <a:pPr algn="just"/>
            <a:r>
              <a:rPr lang="es-MX" dirty="0"/>
              <a:t>H</a:t>
            </a:r>
            <a:r>
              <a:rPr lang="es-MX" dirty="0" smtClean="0"/>
              <a:t>enry </a:t>
            </a:r>
            <a:r>
              <a:rPr lang="es-MX" dirty="0"/>
              <a:t>G</a:t>
            </a:r>
            <a:r>
              <a:rPr lang="es-MX" dirty="0" smtClean="0"/>
              <a:t>wyn </a:t>
            </a:r>
            <a:r>
              <a:rPr lang="es-MX" dirty="0"/>
              <a:t>J</a:t>
            </a:r>
            <a:r>
              <a:rPr lang="es-MX" dirty="0" smtClean="0"/>
              <a:t>effreys </a:t>
            </a:r>
            <a:r>
              <a:rPr lang="es-MX" dirty="0"/>
              <a:t>M</a:t>
            </a:r>
            <a:r>
              <a:rPr lang="es-MX" dirty="0" smtClean="0"/>
              <a:t>oseley demostró con registro de rayos x que los elementos se </a:t>
            </a:r>
            <a:r>
              <a:rPr lang="es-MX" smtClean="0"/>
              <a:t>pueden clasificar en </a:t>
            </a:r>
            <a:r>
              <a:rPr lang="es-MX" dirty="0" smtClean="0"/>
              <a:t>base a su número atómico (ley periódica actual).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225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3.1 ANTECEDENTES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b="1" dirty="0" smtClean="0"/>
              <a:t>LEY PERIÓDICA</a:t>
            </a:r>
          </a:p>
          <a:p>
            <a:pPr marL="0" indent="0" algn="ctr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“Las </a:t>
            </a:r>
            <a:r>
              <a:rPr lang="es-MX" dirty="0"/>
              <a:t>propiedades de los elementos son una función periódica de sus números </a:t>
            </a:r>
            <a:r>
              <a:rPr lang="es-MX" dirty="0" smtClean="0"/>
              <a:t>atómicos”.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3754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b="1" dirty="0" smtClean="0"/>
              <a:t>3.2 PERIODICIDAD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/>
              <a:t>CLASIFICACION DE LA TABLA PERIÓDICA DE ACUERDO A SU POSICIÓN </a:t>
            </a:r>
            <a:br>
              <a:rPr lang="es-MX" sz="3600" dirty="0" smtClean="0"/>
            </a:b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s-MX" sz="3600" b="1" dirty="0" smtClean="0"/>
              <a:t>GRUPOS</a:t>
            </a:r>
          </a:p>
          <a:p>
            <a:endParaRPr lang="es-MX" dirty="0"/>
          </a:p>
          <a:p>
            <a:pPr marL="114300" indent="0">
              <a:buNone/>
            </a:pPr>
            <a:endParaRPr lang="es-MX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09958"/>
            <a:ext cx="7272808" cy="3567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86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b="1" dirty="0"/>
              <a:t>3.2 PERIODICIDAD</a:t>
            </a:r>
            <a:r>
              <a:rPr lang="es-MX" sz="3600" dirty="0" smtClean="0"/>
              <a:t> 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/>
              <a:t>CLASIFICAICÓN DE LA TABLA PERIÓDICA DE </a:t>
            </a:r>
            <a:r>
              <a:rPr lang="es-MX" sz="3600" dirty="0"/>
              <a:t>ACUERDO A SU POSICIÓN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s-MX" b="1" dirty="0" smtClean="0"/>
              <a:t>PERIODOS</a:t>
            </a:r>
            <a:endParaRPr lang="es-MX" sz="3200" b="1" dirty="0" smtClean="0"/>
          </a:p>
          <a:p>
            <a:pPr marL="114300" indent="0" algn="ctr">
              <a:buNone/>
            </a:pPr>
            <a:endParaRPr lang="es-MX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23"/>
          <a:stretch/>
        </p:blipFill>
        <p:spPr bwMode="auto">
          <a:xfrm>
            <a:off x="827584" y="2276873"/>
            <a:ext cx="7128792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438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/>
              <a:t>3.2 PERIODICIDAD</a:t>
            </a:r>
            <a:r>
              <a:rPr lang="es-MX" dirty="0" smtClean="0"/>
              <a:t> </a:t>
            </a:r>
            <a:r>
              <a:rPr lang="es-MX" dirty="0"/>
              <a:t/>
            </a:r>
            <a:br>
              <a:rPr lang="es-MX" dirty="0"/>
            </a:br>
            <a:r>
              <a:rPr lang="es-MX" sz="3100" dirty="0" smtClean="0"/>
              <a:t>CLASIFICACIÓN DE LA TABLA PERIÓDICA </a:t>
            </a:r>
            <a:r>
              <a:rPr lang="es-MX" sz="3200" dirty="0" smtClean="0"/>
              <a:t>DE </a:t>
            </a:r>
            <a:r>
              <a:rPr lang="es-MX" sz="3200" dirty="0"/>
              <a:t>ACUERDO A </a:t>
            </a:r>
            <a:r>
              <a:rPr lang="es-MX" sz="3200" dirty="0" smtClean="0"/>
              <a:t>SUS PROPIEDADES FISICOQUÍMICAS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s-MX" sz="2800" b="1" dirty="0" smtClean="0"/>
              <a:t>METALES, NO METALES, METALOIDES</a:t>
            </a:r>
          </a:p>
          <a:p>
            <a:pPr marL="114300" indent="0" algn="ctr">
              <a:buNone/>
            </a:pPr>
            <a:endParaRPr lang="es-MX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21707"/>
            <a:ext cx="7704856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852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/>
              <a:t>3.2 PERIODICIDAD</a:t>
            </a:r>
            <a:r>
              <a:rPr lang="es-MX" dirty="0" smtClean="0"/>
              <a:t> </a:t>
            </a:r>
            <a:r>
              <a:rPr lang="es-MX" dirty="0"/>
              <a:t/>
            </a:r>
            <a:br>
              <a:rPr lang="es-MX" dirty="0"/>
            </a:br>
            <a:r>
              <a:rPr lang="es-MX" sz="3100" dirty="0" smtClean="0"/>
              <a:t>CLASIFICACIÓN DE LA TABLA PERIÓDICA </a:t>
            </a:r>
            <a:r>
              <a:rPr lang="es-MX" sz="3600" dirty="0" smtClean="0"/>
              <a:t>DE </a:t>
            </a:r>
            <a:r>
              <a:rPr lang="es-MX" sz="3600" dirty="0"/>
              <a:t>ACUERDO A </a:t>
            </a:r>
            <a:r>
              <a:rPr lang="es-MX" sz="3600" dirty="0" smtClean="0"/>
              <a:t>SU ESTRUCTUCTURA CUÁNTICA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s-MX" sz="3200" b="1" dirty="0" smtClean="0"/>
              <a:t>BLOQUES s, p, d y f.</a:t>
            </a:r>
          </a:p>
          <a:p>
            <a:pPr marL="114300" indent="0" algn="ctr">
              <a:buNone/>
            </a:pPr>
            <a:endParaRPr lang="es-MX" sz="32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5"/>
          <a:stretch/>
        </p:blipFill>
        <p:spPr bwMode="auto">
          <a:xfrm>
            <a:off x="827584" y="2132856"/>
            <a:ext cx="7218487" cy="3671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547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231</Words>
  <Application>Microsoft Office PowerPoint</Application>
  <PresentationFormat>Presentación en pantalla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ÁREA ACADÉMICA: CIENCIAS EXPERIMENTALES TEMA: 3.1 ANTECEDENTES               3.2 PERIODICIDAD PROFESOR: LILIA GUERRA MEDRANO PERIODO: ENERO-JUNIO 2017 </vt:lpstr>
      <vt:lpstr>Asignatura: Química Inorgánica Semestre: cuarto Tema: 3.1 Antecedentes             3.2 Periodicidad</vt:lpstr>
      <vt:lpstr>3.1 ANTECEDENTES  </vt:lpstr>
      <vt:lpstr>3.1 ANTECEDENTES</vt:lpstr>
      <vt:lpstr>3.1 ANTECEDENTES</vt:lpstr>
      <vt:lpstr> 3.2 PERIODICIDAD CLASIFICACION DE LA TABLA PERIÓDICA DE ACUERDO A SU POSICIÓN  </vt:lpstr>
      <vt:lpstr>3.2 PERIODICIDAD  CLASIFICAICÓN DE LA TABLA PERIÓDICA DE ACUERDO A SU POSICIÓN</vt:lpstr>
      <vt:lpstr>3.2 PERIODICIDAD  CLASIFICACIÓN DE LA TABLA PERIÓDICA DE ACUERDO A SUS PROPIEDADES FISICOQUÍMICAS</vt:lpstr>
      <vt:lpstr>3.2 PERIODICIDAD  CLASIFICACIÓN DE LA TABLA PERIÓDICA DE ACUERDO A SU ESTRUCTUCTURA CUÁNTICA</vt:lpstr>
      <vt:lpstr>BIBLIOGRAFÍA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DELL</cp:lastModifiedBy>
  <cp:revision>53</cp:revision>
  <dcterms:created xsi:type="dcterms:W3CDTF">2015-04-07T18:25:10Z</dcterms:created>
  <dcterms:modified xsi:type="dcterms:W3CDTF">2017-03-11T19:59:59Z</dcterms:modified>
</cp:coreProperties>
</file>