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9" r:id="rId4"/>
    <p:sldId id="258" r:id="rId5"/>
    <p:sldId id="262" r:id="rId6"/>
    <p:sldId id="265" r:id="rId7"/>
    <p:sldId id="264" r:id="rId8"/>
    <p:sldId id="266" r:id="rId9"/>
    <p:sldId id="272" r:id="rId10"/>
    <p:sldId id="267" r:id="rId11"/>
    <p:sldId id="268" r:id="rId12"/>
    <p:sldId id="269" r:id="rId13"/>
    <p:sldId id="270" r:id="rId14"/>
    <p:sldId id="271" r:id="rId15"/>
    <p:sldId id="273" r:id="rId16"/>
    <p:sldId id="274" r:id="rId17"/>
    <p:sldId id="275" r:id="rId18"/>
    <p:sldId id="276" r:id="rId19"/>
    <p:sldId id="277" r:id="rId20"/>
    <p:sldId id="278"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34"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7A18E6-C1C8-45C6-A0F9-5FA939088B62}" type="datetimeFigureOut">
              <a:rPr lang="es-MX" smtClean="0"/>
              <a:pPr/>
              <a:t>19/10/2015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E06040-ABEF-432E-8A1A-4554822E3CD9}" type="slidenum">
              <a:rPr lang="es-MX" smtClean="0"/>
              <a:pPr/>
              <a:t>‹Nº›</a:t>
            </a:fld>
            <a:endParaRPr lang="es-MX"/>
          </a:p>
        </p:txBody>
      </p:sp>
    </p:spTree>
    <p:extLst>
      <p:ext uri="{BB962C8B-B14F-4D97-AF65-F5344CB8AC3E}">
        <p14:creationId xmlns:p14="http://schemas.microsoft.com/office/powerpoint/2010/main" val="413069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8E06040-ABEF-432E-8A1A-4554822E3CD9}" type="slidenum">
              <a:rPr lang="es-MX" smtClean="0"/>
              <a:pPr/>
              <a:t>2</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218106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2974562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351085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1544591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433146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319881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223750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355571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3651454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80746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AE310-4E70-4045-B5CD-E348CA6AAA8E}" type="datetimeFigureOut">
              <a:rPr lang="es-MX" smtClean="0"/>
              <a:pPr/>
              <a:t>19/10/2015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F991739-BF1E-4FDE-899B-6FE055970FB6}" type="slidenum">
              <a:rPr lang="es-MX" smtClean="0"/>
              <a:pPr/>
              <a:t>‹Nº›</a:t>
            </a:fld>
            <a:endParaRPr lang="es-MX"/>
          </a:p>
        </p:txBody>
      </p:sp>
    </p:spTree>
    <p:extLst>
      <p:ext uri="{BB962C8B-B14F-4D97-AF65-F5344CB8AC3E}">
        <p14:creationId xmlns:p14="http://schemas.microsoft.com/office/powerpoint/2010/main" val="307331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7 Imagen"/>
          <p:cNvPicPr>
            <a:picLocks noChangeAspect="1"/>
          </p:cNvPicPr>
          <p:nvPr userDrawn="1"/>
        </p:nvPicPr>
        <p:blipFill rotWithShape="1">
          <a:blip r:embed="rId13" cstate="print">
            <a:extLst>
              <a:ext uri="{28A0092B-C50C-407E-A947-70E740481C1C}">
                <a14:useLocalDpi xmlns:a14="http://schemas.microsoft.com/office/drawing/2010/main" val="0"/>
              </a:ext>
            </a:extLst>
          </a:blip>
          <a:srcRect r="54305" b="46231"/>
          <a:stretch/>
        </p:blipFill>
        <p:spPr>
          <a:xfrm>
            <a:off x="0" y="0"/>
            <a:ext cx="9144000" cy="6857999"/>
          </a:xfrm>
          <a:prstGeom prst="rect">
            <a:avLst/>
          </a:prstGeom>
        </p:spPr>
      </p:pic>
      <p:pic>
        <p:nvPicPr>
          <p:cNvPr id="7" name="6 Imagen"/>
          <p:cNvPicPr>
            <a:picLocks noChangeAspect="1"/>
          </p:cNvPicPr>
          <p:nvPr userDrawn="1"/>
        </p:nvPicPr>
        <p:blipFill rotWithShape="1">
          <a:blip r:embed="rId14" cstate="print">
            <a:extLst>
              <a:ext uri="{28A0092B-C50C-407E-A947-70E740481C1C}">
                <a14:useLocalDpi xmlns:a14="http://schemas.microsoft.com/office/drawing/2010/main" val="0"/>
              </a:ext>
            </a:extLst>
          </a:blip>
          <a:srcRect r="47778" b="37809"/>
          <a:stretch/>
        </p:blipFill>
        <p:spPr>
          <a:xfrm>
            <a:off x="0" y="0"/>
            <a:ext cx="9144000" cy="6858000"/>
          </a:xfrm>
          <a:prstGeom prst="rect">
            <a:avLst/>
          </a:prstGeom>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AE310-4E70-4045-B5CD-E348CA6AAA8E}" type="datetimeFigureOut">
              <a:rPr lang="es-MX" smtClean="0"/>
              <a:pPr/>
              <a:t>19/10/2015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91739-BF1E-4FDE-899B-6FE055970FB6}" type="slidenum">
              <a:rPr lang="es-MX" smtClean="0"/>
              <a:pPr/>
              <a:t>‹Nº›</a:t>
            </a:fld>
            <a:endParaRPr lang="es-MX"/>
          </a:p>
        </p:txBody>
      </p:sp>
    </p:spTree>
    <p:extLst>
      <p:ext uri="{BB962C8B-B14F-4D97-AF65-F5344CB8AC3E}">
        <p14:creationId xmlns:p14="http://schemas.microsoft.com/office/powerpoint/2010/main" val="2791705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uaeh.edu.mx/docencia/VI_Lectura/educ_continua/LECT24.pdf" TargetMode="External"/><Relationship Id="rId2" Type="http://schemas.openxmlformats.org/officeDocument/2006/relationships/hyperlink" Target="http://sgpwe.izt.uam.mx/Curso/4250.T-III-Informacion-Financiera/Tema/7491.1-Introduccion-al-uso-de-mapas-conceptuales.html" TargetMode="External"/><Relationship Id="rId1" Type="http://schemas.openxmlformats.org/officeDocument/2006/relationships/slideLayout" Target="../slideLayouts/slideLayout2.xml"/><Relationship Id="rId4" Type="http://schemas.openxmlformats.org/officeDocument/2006/relationships/hyperlink" Target="http://www.uaeh.edu.mx/docencia/VI_Lectura/maestria/documentos/LECT50.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28A0092B-C50C-407E-A947-70E740481C1C}">
                <a14:useLocalDpi xmlns:a14="http://schemas.microsoft.com/office/drawing/2010/main" val="0"/>
              </a:ext>
            </a:extLst>
          </a:blip>
          <a:srcRect r="54394" b="46010"/>
          <a:stretch/>
        </p:blipFill>
        <p:spPr>
          <a:xfrm>
            <a:off x="-108520" y="0"/>
            <a:ext cx="9252520" cy="6857999"/>
          </a:xfrm>
          <a:prstGeom prst="rect">
            <a:avLst/>
          </a:prstGeom>
        </p:spPr>
      </p:pic>
      <p:sp>
        <p:nvSpPr>
          <p:cNvPr id="2" name="1 Título"/>
          <p:cNvSpPr>
            <a:spLocks noGrp="1"/>
          </p:cNvSpPr>
          <p:nvPr>
            <p:ph type="ctrTitle"/>
          </p:nvPr>
        </p:nvSpPr>
        <p:spPr>
          <a:xfrm>
            <a:off x="395536" y="908720"/>
            <a:ext cx="7632848" cy="2520071"/>
          </a:xfrm>
        </p:spPr>
        <p:txBody>
          <a:bodyPr/>
          <a:lstStyle/>
          <a:p>
            <a:pPr algn="l"/>
            <a:r>
              <a:rPr lang="es-MX" dirty="0" smtClean="0">
                <a:solidFill>
                  <a:schemeClr val="bg1"/>
                </a:solidFill>
                <a:latin typeface="Bell MT" panose="02020503060305020303" pitchFamily="18" charset="0"/>
              </a:rPr>
              <a:t>Área Académica: Informática </a:t>
            </a:r>
            <a:br>
              <a:rPr lang="es-MX" dirty="0" smtClean="0">
                <a:solidFill>
                  <a:schemeClr val="bg1"/>
                </a:solidFill>
                <a:latin typeface="Bell MT" panose="02020503060305020303" pitchFamily="18" charset="0"/>
              </a:rPr>
            </a:br>
            <a:r>
              <a:rPr lang="es-MX" dirty="0" smtClean="0">
                <a:solidFill>
                  <a:schemeClr val="bg1"/>
                </a:solidFill>
                <a:latin typeface="Bell MT" panose="02020503060305020303" pitchFamily="18" charset="0"/>
              </a:rPr>
              <a:t>Tema: Organizadores Gráficos</a:t>
            </a:r>
            <a:br>
              <a:rPr lang="es-MX" dirty="0" smtClean="0">
                <a:solidFill>
                  <a:schemeClr val="bg1"/>
                </a:solidFill>
                <a:latin typeface="Bell MT" panose="02020503060305020303" pitchFamily="18" charset="0"/>
              </a:rPr>
            </a:br>
            <a:r>
              <a:rPr lang="es-MX" dirty="0" smtClean="0">
                <a:solidFill>
                  <a:schemeClr val="bg1"/>
                </a:solidFill>
                <a:latin typeface="Bell MT" panose="02020503060305020303" pitchFamily="18" charset="0"/>
              </a:rPr>
              <a:t>Profesor: ME. </a:t>
            </a:r>
            <a:r>
              <a:rPr lang="es-MX" dirty="0" err="1" smtClean="0">
                <a:solidFill>
                  <a:schemeClr val="bg1"/>
                </a:solidFill>
                <a:latin typeface="Bell MT" panose="02020503060305020303" pitchFamily="18" charset="0"/>
              </a:rPr>
              <a:t>Yenni</a:t>
            </a:r>
            <a:r>
              <a:rPr lang="es-MX" dirty="0" smtClean="0">
                <a:solidFill>
                  <a:schemeClr val="bg1"/>
                </a:solidFill>
                <a:latin typeface="Bell MT" panose="02020503060305020303" pitchFamily="18" charset="0"/>
              </a:rPr>
              <a:t> Estrada Márquez</a:t>
            </a:r>
            <a:br>
              <a:rPr lang="es-MX" dirty="0" smtClean="0">
                <a:solidFill>
                  <a:schemeClr val="bg1"/>
                </a:solidFill>
                <a:latin typeface="Bell MT" panose="02020503060305020303" pitchFamily="18" charset="0"/>
              </a:rPr>
            </a:br>
            <a:r>
              <a:rPr lang="es-MX" dirty="0" smtClean="0">
                <a:solidFill>
                  <a:schemeClr val="bg1"/>
                </a:solidFill>
                <a:latin typeface="Bell MT" panose="02020503060305020303" pitchFamily="18" charset="0"/>
              </a:rPr>
              <a:t>Periodo: Julio - Diciembre 2015</a:t>
            </a:r>
            <a:endParaRPr lang="es-MX" dirty="0"/>
          </a:p>
        </p:txBody>
      </p:sp>
    </p:spTree>
    <p:extLst>
      <p:ext uri="{BB962C8B-B14F-4D97-AF65-F5344CB8AC3E}">
        <p14:creationId xmlns:p14="http://schemas.microsoft.com/office/powerpoint/2010/main" val="120590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pPr algn="l"/>
            <a:r>
              <a:rPr lang="es-MX" b="1" dirty="0" smtClean="0">
                <a:effectLst>
                  <a:outerShdw blurRad="38100" dist="38100" dir="2700000" algn="tl">
                    <a:srgbClr val="000000">
                      <a:alpha val="43137"/>
                    </a:srgbClr>
                  </a:outerShdw>
                </a:effectLst>
              </a:rPr>
              <a:t> MAPAS MENTALES</a:t>
            </a:r>
            <a:endParaRPr lang="es-MX" b="1" dirty="0">
              <a:effectLst>
                <a:outerShdw blurRad="38100" dist="38100" dir="2700000" algn="tl">
                  <a:srgbClr val="000000">
                    <a:alpha val="43137"/>
                  </a:srgbClr>
                </a:outerShdw>
              </a:effectLst>
            </a:endParaRPr>
          </a:p>
        </p:txBody>
      </p:sp>
      <p:sp>
        <p:nvSpPr>
          <p:cNvPr id="5" name="2 Marcador de contenido"/>
          <p:cNvSpPr>
            <a:spLocks noGrp="1"/>
          </p:cNvSpPr>
          <p:nvPr>
            <p:ph sz="quarter" idx="1"/>
          </p:nvPr>
        </p:nvSpPr>
        <p:spPr>
          <a:xfrm>
            <a:off x="467544" y="1196752"/>
            <a:ext cx="8147248" cy="4572000"/>
          </a:xfrm>
        </p:spPr>
        <p:txBody>
          <a:bodyPr>
            <a:noAutofit/>
          </a:bodyPr>
          <a:lstStyle/>
          <a:p>
            <a:pPr>
              <a:buNone/>
            </a:pPr>
            <a:r>
              <a:rPr lang="es-MX" sz="2000" b="1" dirty="0" smtClean="0"/>
              <a:t>¿Qué son?</a:t>
            </a:r>
            <a:endParaRPr lang="es-MX" sz="2000" dirty="0" smtClean="0"/>
          </a:p>
          <a:p>
            <a:pPr indent="19050">
              <a:lnSpc>
                <a:spcPct val="150000"/>
              </a:lnSpc>
              <a:buNone/>
            </a:pPr>
            <a:r>
              <a:rPr lang="es-MX" sz="2000" dirty="0" smtClean="0"/>
              <a:t>Permiten introducirse en las capacidades cerebrales para descubrir y aprovechar su enorme potencial. Con ello se pretende buscar las ideas esenciales para organizarlas y crear estructuras de conocimiento interiorizadas o expresadas en una representación gráfica que, con la intensidad del dibujo, formas, color, etc.,</a:t>
            </a:r>
          </a:p>
          <a:p>
            <a:pPr indent="19050">
              <a:lnSpc>
                <a:spcPct val="150000"/>
              </a:lnSpc>
              <a:buNone/>
            </a:pPr>
            <a:r>
              <a:rPr lang="es-MX" sz="2000" dirty="0" smtClean="0"/>
              <a:t>potenciando el recuerdo, debido a las </a:t>
            </a:r>
          </a:p>
          <a:p>
            <a:pPr indent="19050">
              <a:lnSpc>
                <a:spcPct val="150000"/>
              </a:lnSpc>
              <a:buNone/>
            </a:pPr>
            <a:r>
              <a:rPr lang="es-MX" sz="2000" dirty="0" smtClean="0"/>
              <a:t>percepciones </a:t>
            </a:r>
            <a:r>
              <a:rPr lang="es-MX" sz="2000" dirty="0" err="1" smtClean="0"/>
              <a:t>multisensoriales</a:t>
            </a:r>
            <a:r>
              <a:rPr lang="es-MX" sz="2000" dirty="0" smtClean="0"/>
              <a:t> puestas en</a:t>
            </a:r>
          </a:p>
          <a:p>
            <a:pPr indent="19050">
              <a:lnSpc>
                <a:spcPct val="150000"/>
              </a:lnSpc>
              <a:buNone/>
            </a:pPr>
            <a:r>
              <a:rPr lang="es-MX" sz="2000" dirty="0" smtClean="0"/>
              <a:t>práctica.</a:t>
            </a:r>
            <a:endParaRPr lang="es-MX" sz="2000" dirty="0"/>
          </a:p>
        </p:txBody>
      </p:sp>
      <p:sp>
        <p:nvSpPr>
          <p:cNvPr id="12290" name="AutoShape 2" descr="Resultado de imagen para mapas mental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6" name="5 Imagen" descr="mental.png"/>
          <p:cNvPicPr>
            <a:picLocks noChangeAspect="1"/>
          </p:cNvPicPr>
          <p:nvPr/>
        </p:nvPicPr>
        <p:blipFill>
          <a:blip r:embed="rId2" cstate="print"/>
          <a:stretch>
            <a:fillRect/>
          </a:stretch>
        </p:blipFill>
        <p:spPr>
          <a:xfrm>
            <a:off x="5508104" y="3573016"/>
            <a:ext cx="2543175" cy="180022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446856" y="1495325"/>
            <a:ext cx="8229600" cy="4525963"/>
          </a:xfrm>
        </p:spPr>
        <p:txBody>
          <a:bodyPr>
            <a:normAutofit fontScale="92500"/>
          </a:bodyPr>
          <a:lstStyle/>
          <a:p>
            <a:pPr>
              <a:lnSpc>
                <a:spcPct val="150000"/>
              </a:lnSpc>
            </a:pPr>
            <a:r>
              <a:rPr lang="es-MX" sz="2400" b="1" dirty="0" smtClean="0"/>
              <a:t>Imagen central: </a:t>
            </a:r>
            <a:r>
              <a:rPr lang="es-MX" sz="2400" dirty="0" smtClean="0"/>
              <a:t>La idea generadora asociada a un tema o asunto principal se expresa en una imagen o imagen-palabra central creativa, de la que irradian los demás apartados del tema</a:t>
            </a:r>
          </a:p>
          <a:p>
            <a:pPr>
              <a:lnSpc>
                <a:spcPct val="150000"/>
              </a:lnSpc>
            </a:pPr>
            <a:endParaRPr lang="es-MX" sz="1500" dirty="0" smtClean="0"/>
          </a:p>
          <a:p>
            <a:pPr>
              <a:lnSpc>
                <a:spcPct val="150000"/>
              </a:lnSpc>
            </a:pPr>
            <a:r>
              <a:rPr lang="es-MX" sz="2400" b="1" dirty="0" smtClean="0"/>
              <a:t>Ramas de las ideas principales:</a:t>
            </a:r>
            <a:r>
              <a:rPr lang="es-MX" sz="2400" dirty="0" smtClean="0"/>
              <a:t> Constituyen la estructura básica del tema central, que suelen expresarse en subtemas, apartados o categorías. Estas ideas principales salen del centro</a:t>
            </a:r>
          </a:p>
          <a:p>
            <a:pPr>
              <a:lnSpc>
                <a:spcPct val="150000"/>
              </a:lnSpc>
            </a:pPr>
            <a:endParaRPr lang="es-MX" sz="2400" dirty="0" smtClean="0"/>
          </a:p>
          <a:p>
            <a:pPr>
              <a:lnSpc>
                <a:spcPct val="150000"/>
              </a:lnSpc>
              <a:buNone/>
            </a:pPr>
            <a:endParaRPr lang="es-MX" sz="2400" dirty="0"/>
          </a:p>
        </p:txBody>
      </p:sp>
      <p:sp>
        <p:nvSpPr>
          <p:cNvPr id="15" name="1 Título"/>
          <p:cNvSpPr>
            <a:spLocks noGrp="1"/>
          </p:cNvSpPr>
          <p:nvPr>
            <p:ph type="title"/>
          </p:nvPr>
        </p:nvSpPr>
        <p:spPr>
          <a:xfrm>
            <a:off x="446856" y="496341"/>
            <a:ext cx="8229600" cy="1143000"/>
          </a:xfrm>
        </p:spPr>
        <p:txBody>
          <a:bodyPr/>
          <a:lstStyle/>
          <a:p>
            <a:pPr algn="l"/>
            <a:r>
              <a:rPr lang="es-MX" sz="2800" b="1" dirty="0" smtClean="0">
                <a:effectLst>
                  <a:outerShdw blurRad="38100" dist="38100" dir="2700000" algn="tl">
                    <a:srgbClr val="000000">
                      <a:alpha val="43137"/>
                    </a:srgbClr>
                  </a:outerShdw>
                </a:effectLst>
              </a:rPr>
              <a:t>               Elementos:</a:t>
            </a:r>
            <a:endParaRPr lang="es-MX" sz="2800" b="1" dirty="0">
              <a:effectLst>
                <a:outerShdw blurRad="38100" dist="38100" dir="2700000" algn="tl">
                  <a:srgbClr val="000000">
                    <a:alpha val="43137"/>
                  </a:srgbClr>
                </a:outerShdw>
              </a:effectLst>
            </a:endParaRPr>
          </a:p>
        </p:txBody>
      </p:sp>
      <p:pic>
        <p:nvPicPr>
          <p:cNvPr id="16" name="Picture 1" descr="C:\Users\Yenni\Documents\elementos.jpg"/>
          <p:cNvPicPr>
            <a:picLocks noChangeAspect="1" noChangeArrowheads="1"/>
          </p:cNvPicPr>
          <p:nvPr/>
        </p:nvPicPr>
        <p:blipFill>
          <a:blip r:embed="rId2" cstate="print"/>
          <a:srcRect/>
          <a:stretch>
            <a:fillRect/>
          </a:stretch>
        </p:blipFill>
        <p:spPr bwMode="auto">
          <a:xfrm>
            <a:off x="518864" y="775245"/>
            <a:ext cx="1370459" cy="68523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323528" y="1279301"/>
            <a:ext cx="8229600" cy="4525963"/>
          </a:xfrm>
        </p:spPr>
        <p:txBody>
          <a:bodyPr>
            <a:noAutofit/>
          </a:bodyPr>
          <a:lstStyle/>
          <a:p>
            <a:pPr>
              <a:lnSpc>
                <a:spcPct val="150000"/>
              </a:lnSpc>
            </a:pPr>
            <a:r>
              <a:rPr lang="es-MX" sz="2000" b="1" dirty="0" smtClean="0"/>
              <a:t>Ramas de las ideas secundarias: </a:t>
            </a:r>
            <a:r>
              <a:rPr lang="es-MX" sz="2000" dirty="0" smtClean="0"/>
              <a:t>Contienen o representan el soporte de las ideas que desarrollan la categoría, apartado o subtema de la rama principal</a:t>
            </a:r>
          </a:p>
          <a:p>
            <a:pPr>
              <a:lnSpc>
                <a:spcPct val="150000"/>
              </a:lnSpc>
            </a:pPr>
            <a:r>
              <a:rPr lang="es-MX" sz="2000" b="1" dirty="0" smtClean="0"/>
              <a:t>Palabras clave y líneas:</a:t>
            </a:r>
            <a:r>
              <a:rPr lang="es-MX" sz="2000" dirty="0" smtClean="0"/>
              <a:t> El contenido de las ramas se expresa con palabras-clave escritas sobre líneas conectadas entre sí</a:t>
            </a:r>
          </a:p>
          <a:p>
            <a:pPr>
              <a:lnSpc>
                <a:spcPct val="150000"/>
              </a:lnSpc>
            </a:pPr>
            <a:r>
              <a:rPr lang="es-MX" sz="2000" b="1" dirty="0" smtClean="0"/>
              <a:t>Imágenes, códigos, símbolos: </a:t>
            </a:r>
            <a:r>
              <a:rPr lang="es-MX" sz="2000" dirty="0" smtClean="0"/>
              <a:t>En el mapa mental se utilizan imágenes, códigos, símbolos verbales, numéricos y gráficos, relieves, flechas, figuras geométricas, figuras tridimensionales, etc., que ayudan a enfatizar las distintas ideas</a:t>
            </a:r>
            <a:endParaRPr lang="es-MX" sz="2000" b="1" dirty="0"/>
          </a:p>
        </p:txBody>
      </p:sp>
      <p:sp>
        <p:nvSpPr>
          <p:cNvPr id="12" name="1 Título"/>
          <p:cNvSpPr>
            <a:spLocks noGrp="1"/>
          </p:cNvSpPr>
          <p:nvPr>
            <p:ph type="title"/>
          </p:nvPr>
        </p:nvSpPr>
        <p:spPr>
          <a:xfrm>
            <a:off x="323528" y="116632"/>
            <a:ext cx="8229600" cy="1143000"/>
          </a:xfrm>
        </p:spPr>
        <p:txBody>
          <a:bodyPr/>
          <a:lstStyle/>
          <a:p>
            <a:pPr algn="l"/>
            <a:r>
              <a:rPr lang="es-MX" sz="2800" b="1" dirty="0" smtClean="0">
                <a:effectLst>
                  <a:outerShdw blurRad="38100" dist="38100" dir="2700000" algn="tl">
                    <a:srgbClr val="000000">
                      <a:alpha val="43137"/>
                    </a:srgbClr>
                  </a:outerShdw>
                </a:effectLst>
              </a:rPr>
              <a:t>               Elementos:</a:t>
            </a:r>
            <a:endParaRPr lang="es-MX" sz="2800" b="1" dirty="0">
              <a:effectLst>
                <a:outerShdw blurRad="38100" dist="38100" dir="2700000" algn="tl">
                  <a:srgbClr val="000000">
                    <a:alpha val="43137"/>
                  </a:srgbClr>
                </a:outerShdw>
              </a:effectLst>
            </a:endParaRPr>
          </a:p>
        </p:txBody>
      </p:sp>
      <p:pic>
        <p:nvPicPr>
          <p:cNvPr id="14" name="Picture 1" descr="C:\Users\Yenni\Documents\elementos.jpg"/>
          <p:cNvPicPr>
            <a:picLocks noChangeAspect="1" noChangeArrowheads="1"/>
          </p:cNvPicPr>
          <p:nvPr/>
        </p:nvPicPr>
        <p:blipFill>
          <a:blip r:embed="rId2" cstate="print"/>
          <a:srcRect/>
          <a:stretch>
            <a:fillRect/>
          </a:stretch>
        </p:blipFill>
        <p:spPr bwMode="auto">
          <a:xfrm>
            <a:off x="395536" y="395536"/>
            <a:ext cx="1370459" cy="68523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250224" y="682323"/>
            <a:ext cx="8642256" cy="5122941"/>
          </a:xfrm>
          <a:prstGeom prst="rect">
            <a:avLst/>
          </a:prstGeom>
          <a:noFill/>
        </p:spPr>
        <p:txBody>
          <a:bodyPr wrap="square" rtlCol="0">
            <a:spAutoFit/>
          </a:bodyPr>
          <a:lstStyle/>
          <a:p>
            <a:pPr>
              <a:lnSpc>
                <a:spcPct val="150000"/>
              </a:lnSpc>
            </a:pPr>
            <a:endParaRPr lang="es-MX" sz="2000" dirty="0" smtClean="0"/>
          </a:p>
          <a:p>
            <a:pPr marL="690562" lvl="0" indent="-514350">
              <a:lnSpc>
                <a:spcPct val="150000"/>
              </a:lnSpc>
              <a:buFont typeface="+mj-lt"/>
              <a:buAutoNum type="arabicPeriod"/>
            </a:pPr>
            <a:r>
              <a:rPr lang="es-MX" sz="2000" dirty="0"/>
              <a:t>El mapa debe estar formado por un mínimo de </a:t>
            </a:r>
            <a:r>
              <a:rPr lang="es-MX" sz="2000" dirty="0" smtClean="0"/>
              <a:t>palabras, utilice </a:t>
            </a:r>
            <a:r>
              <a:rPr lang="es-MX" sz="2000" dirty="0"/>
              <a:t>únicamente ideas clave e </a:t>
            </a:r>
            <a:r>
              <a:rPr lang="es-MX" sz="2000" dirty="0" smtClean="0"/>
              <a:t>imágenes</a:t>
            </a:r>
            <a:endParaRPr lang="es-MX" sz="2000" dirty="0"/>
          </a:p>
          <a:p>
            <a:pPr marL="690562" lvl="0" indent="-514350">
              <a:lnSpc>
                <a:spcPct val="150000"/>
              </a:lnSpc>
              <a:buFont typeface="+mj-lt"/>
              <a:buAutoNum type="arabicPeriod"/>
            </a:pPr>
            <a:r>
              <a:rPr lang="es-MX" sz="2000" dirty="0"/>
              <a:t>Inicie siempre desde el centro de la hoja, colocando la idea central </a:t>
            </a:r>
          </a:p>
          <a:p>
            <a:pPr marL="690562" lvl="0" indent="-514350">
              <a:lnSpc>
                <a:spcPct val="150000"/>
              </a:lnSpc>
              <a:buFont typeface="+mj-lt"/>
              <a:buAutoNum type="arabicPeriod"/>
            </a:pPr>
            <a:r>
              <a:rPr lang="es-MX" sz="2000" dirty="0"/>
              <a:t>A partir de esa idea central, </a:t>
            </a:r>
            <a:r>
              <a:rPr lang="es-MX" sz="2000" dirty="0" smtClean="0"/>
              <a:t>coloque las ideas principales priorizando, use el sentido de las manecillas del reloj</a:t>
            </a:r>
          </a:p>
          <a:p>
            <a:pPr marL="690562" lvl="0" indent="-514350">
              <a:lnSpc>
                <a:spcPct val="150000"/>
              </a:lnSpc>
              <a:buFont typeface="+mj-lt"/>
              <a:buAutoNum type="arabicPeriod"/>
            </a:pPr>
            <a:r>
              <a:rPr lang="es-MX" sz="2000" dirty="0" smtClean="0"/>
              <a:t>Relacione las ideas principales con los subtemas como ideas secundarias utilizando líneas que las unan y palabras clave para describir la relación</a:t>
            </a:r>
          </a:p>
          <a:p>
            <a:pPr marL="690562" lvl="0" indent="-514350">
              <a:lnSpc>
                <a:spcPct val="150000"/>
              </a:lnSpc>
              <a:buFont typeface="+mj-lt"/>
              <a:buAutoNum type="arabicPeriod"/>
            </a:pPr>
            <a:r>
              <a:rPr lang="es-MX" sz="2000" dirty="0" smtClean="0"/>
              <a:t>Remarque sus ideas encerrándolas en círculos, subrayándolas, poniendo colores, imágenes, figuras</a:t>
            </a:r>
          </a:p>
          <a:p>
            <a:pPr marL="690562" lvl="0" indent="-514350">
              <a:lnSpc>
                <a:spcPct val="150000"/>
              </a:lnSpc>
              <a:buFont typeface="+mj-lt"/>
              <a:buAutoNum type="arabicPeriod"/>
            </a:pPr>
            <a:endParaRPr lang="es-MX" sz="2000" dirty="0"/>
          </a:p>
        </p:txBody>
      </p:sp>
      <p:sp>
        <p:nvSpPr>
          <p:cNvPr id="8" name="1 Título"/>
          <p:cNvSpPr txBox="1">
            <a:spLocks/>
          </p:cNvSpPr>
          <p:nvPr/>
        </p:nvSpPr>
        <p:spPr>
          <a:xfrm>
            <a:off x="323528" y="125760"/>
            <a:ext cx="8229600" cy="11430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        Estructura:</a:t>
            </a:r>
            <a:endParaRPr kumimoji="0" lang="es-MX"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endParaRPr>
          </a:p>
        </p:txBody>
      </p:sp>
      <p:pic>
        <p:nvPicPr>
          <p:cNvPr id="9" name="Picture 2" descr="Imagen relacionada"/>
          <p:cNvPicPr>
            <a:picLocks noChangeAspect="1" noChangeArrowheads="1"/>
          </p:cNvPicPr>
          <p:nvPr/>
        </p:nvPicPr>
        <p:blipFill>
          <a:blip r:embed="rId2" cstate="print"/>
          <a:srcRect/>
          <a:stretch>
            <a:fillRect/>
          </a:stretch>
        </p:blipFill>
        <p:spPr bwMode="auto">
          <a:xfrm>
            <a:off x="323528" y="332656"/>
            <a:ext cx="762000" cy="762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53752"/>
            <a:ext cx="8229600" cy="1143000"/>
          </a:xfrm>
        </p:spPr>
        <p:txBody>
          <a:bodyPr/>
          <a:lstStyle/>
          <a:p>
            <a:pPr algn="l"/>
            <a:r>
              <a:rPr lang="es-MX" sz="2800" b="1" dirty="0" smtClean="0">
                <a:effectLst>
                  <a:outerShdw blurRad="38100" dist="38100" dir="2700000" algn="tl">
                    <a:srgbClr val="000000">
                      <a:alpha val="43137"/>
                    </a:srgbClr>
                  </a:outerShdw>
                </a:effectLst>
              </a:rPr>
              <a:t>Ejemplo:</a:t>
            </a:r>
            <a:endParaRPr lang="es-MX" sz="2800" b="1" dirty="0">
              <a:effectLst>
                <a:outerShdw blurRad="38100" dist="38100" dir="2700000" algn="tl">
                  <a:srgbClr val="000000">
                    <a:alpha val="43137"/>
                  </a:srgbClr>
                </a:outerShdw>
              </a:effectLst>
            </a:endParaRPr>
          </a:p>
        </p:txBody>
      </p:sp>
      <p:pic>
        <p:nvPicPr>
          <p:cNvPr id="8194" name="Picture 2" descr="http://cuadrosinoptico.info/wp-content/uploads/2015/07/mapa-mental3.jpg"/>
          <p:cNvPicPr>
            <a:picLocks noChangeAspect="1" noChangeArrowheads="1"/>
          </p:cNvPicPr>
          <p:nvPr/>
        </p:nvPicPr>
        <p:blipFill>
          <a:blip r:embed="rId2" cstate="print"/>
          <a:srcRect/>
          <a:stretch>
            <a:fillRect/>
          </a:stretch>
        </p:blipFill>
        <p:spPr bwMode="auto">
          <a:xfrm>
            <a:off x="683568" y="952006"/>
            <a:ext cx="7560840" cy="4868564"/>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41784"/>
            <a:ext cx="8229600" cy="1143000"/>
          </a:xfrm>
        </p:spPr>
        <p:txBody>
          <a:bodyPr/>
          <a:lstStyle/>
          <a:p>
            <a:pPr algn="l"/>
            <a:r>
              <a:rPr lang="es-MX" b="1" dirty="0" smtClean="0">
                <a:effectLst>
                  <a:outerShdw blurRad="38100" dist="38100" dir="2700000" algn="tl">
                    <a:srgbClr val="000000">
                      <a:alpha val="43137"/>
                    </a:srgbClr>
                  </a:outerShdw>
                </a:effectLst>
              </a:rPr>
              <a:t>LINEAS DE TIEMPO</a:t>
            </a:r>
            <a:endParaRPr lang="es-MX" b="1" dirty="0">
              <a:effectLst>
                <a:outerShdw blurRad="38100" dist="38100" dir="2700000" algn="tl">
                  <a:srgbClr val="000000">
                    <a:alpha val="43137"/>
                  </a:srgbClr>
                </a:outerShdw>
              </a:effectLst>
            </a:endParaRPr>
          </a:p>
        </p:txBody>
      </p:sp>
      <p:sp>
        <p:nvSpPr>
          <p:cNvPr id="5" name="2 Marcador de contenido"/>
          <p:cNvSpPr>
            <a:spLocks noGrp="1"/>
          </p:cNvSpPr>
          <p:nvPr>
            <p:ph sz="quarter" idx="1"/>
          </p:nvPr>
        </p:nvSpPr>
        <p:spPr>
          <a:xfrm>
            <a:off x="107504" y="1363290"/>
            <a:ext cx="8712968" cy="3433862"/>
          </a:xfrm>
        </p:spPr>
        <p:txBody>
          <a:bodyPr>
            <a:noAutofit/>
          </a:bodyPr>
          <a:lstStyle/>
          <a:p>
            <a:pPr>
              <a:lnSpc>
                <a:spcPct val="150000"/>
              </a:lnSpc>
              <a:buNone/>
            </a:pPr>
            <a:r>
              <a:rPr lang="es-MX" sz="2200" b="1" dirty="0" smtClean="0"/>
              <a:t>                                     ¿Qué son?</a:t>
            </a:r>
            <a:endParaRPr lang="es-MX" sz="2200" dirty="0" smtClean="0"/>
          </a:p>
          <a:p>
            <a:pPr indent="19050">
              <a:lnSpc>
                <a:spcPct val="150000"/>
              </a:lnSpc>
              <a:buNone/>
            </a:pPr>
            <a:r>
              <a:rPr lang="es-MX" sz="2200" dirty="0" smtClean="0"/>
              <a:t>                                Son organizadores gráficos que ubican la situación                                          </a:t>
            </a:r>
            <a:r>
              <a:rPr lang="es-MX" sz="2200" dirty="0" err="1" smtClean="0"/>
              <a:t>mporal</a:t>
            </a:r>
            <a:r>
              <a:rPr lang="es-MX" sz="2200" dirty="0" smtClean="0"/>
              <a:t> de un         temporal de un hecho o proceso, del periodo o sociedad que se estudia. Como herramienta de estudio permiten ver la duración de los procesos, la simultaneidad o densidad de los acontecimientos, la conexión entre sucesos que se desarrollaron en un tiempo histórico determinado y la distancia que separa una época de otra. Las líneas de tiempo pueden ser: generales, específicas, temáticas. </a:t>
            </a:r>
            <a:endParaRPr lang="es-MX" sz="2200" dirty="0"/>
          </a:p>
        </p:txBody>
      </p:sp>
      <p:pic>
        <p:nvPicPr>
          <p:cNvPr id="4" name="3 Imagen" descr="linea de tiempo.jpg"/>
          <p:cNvPicPr>
            <a:picLocks noChangeAspect="1"/>
          </p:cNvPicPr>
          <p:nvPr/>
        </p:nvPicPr>
        <p:blipFill>
          <a:blip r:embed="rId2" cstate="print"/>
          <a:stretch>
            <a:fillRect/>
          </a:stretch>
        </p:blipFill>
        <p:spPr>
          <a:xfrm>
            <a:off x="531108" y="1556792"/>
            <a:ext cx="1880652" cy="139067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323528" y="1351309"/>
            <a:ext cx="8229600" cy="4525963"/>
          </a:xfrm>
        </p:spPr>
        <p:txBody>
          <a:bodyPr>
            <a:normAutofit/>
          </a:bodyPr>
          <a:lstStyle/>
          <a:p>
            <a:pPr>
              <a:lnSpc>
                <a:spcPct val="150000"/>
              </a:lnSpc>
            </a:pPr>
            <a:r>
              <a:rPr lang="es-MX" sz="2400" b="1" dirty="0" smtClean="0"/>
              <a:t>Dirección: </a:t>
            </a:r>
            <a:r>
              <a:rPr lang="es-MX" sz="2400" dirty="0" smtClean="0"/>
              <a:t>Al colocar una fecha de inicio y de final, nos indica la orientación de los acontecimientos anteriores y posteriores en el período estudiado</a:t>
            </a:r>
          </a:p>
          <a:p>
            <a:pPr>
              <a:lnSpc>
                <a:spcPct val="150000"/>
              </a:lnSpc>
            </a:pPr>
            <a:endParaRPr lang="es-MX" sz="1000" dirty="0" smtClean="0"/>
          </a:p>
          <a:p>
            <a:pPr>
              <a:lnSpc>
                <a:spcPct val="150000"/>
              </a:lnSpc>
            </a:pPr>
            <a:r>
              <a:rPr lang="es-MX" sz="2400" b="1" dirty="0" smtClean="0"/>
              <a:t>Escala:</a:t>
            </a:r>
            <a:r>
              <a:rPr lang="es-MX" sz="2400" dirty="0" smtClean="0"/>
              <a:t> Es la división de la línea, es decir, los intervalos que existen en determinado período, por lo tanto, deben ser iguales en toda la línea de tiempo. Con ello, podemos apreciar el nivel de detalle de esta línea.</a:t>
            </a:r>
          </a:p>
          <a:p>
            <a:pPr>
              <a:lnSpc>
                <a:spcPct val="150000"/>
              </a:lnSpc>
              <a:buNone/>
            </a:pPr>
            <a:endParaRPr lang="es-MX" sz="2400" dirty="0"/>
          </a:p>
        </p:txBody>
      </p:sp>
      <p:sp>
        <p:nvSpPr>
          <p:cNvPr id="6" name="1 Título"/>
          <p:cNvSpPr txBox="1">
            <a:spLocks/>
          </p:cNvSpPr>
          <p:nvPr/>
        </p:nvSpPr>
        <p:spPr>
          <a:xfrm>
            <a:off x="323528" y="352325"/>
            <a:ext cx="8229600" cy="11430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28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               Elementos:</a:t>
            </a:r>
            <a:endParaRPr kumimoji="0" lang="es-MX"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endParaRPr>
          </a:p>
        </p:txBody>
      </p:sp>
      <p:pic>
        <p:nvPicPr>
          <p:cNvPr id="7" name="Picture 1" descr="C:\Users\Yenni\Documents\elementos.jpg"/>
          <p:cNvPicPr>
            <a:picLocks noChangeAspect="1" noChangeArrowheads="1"/>
          </p:cNvPicPr>
          <p:nvPr/>
        </p:nvPicPr>
        <p:blipFill>
          <a:blip r:embed="rId2" cstate="print"/>
          <a:srcRect/>
          <a:stretch>
            <a:fillRect/>
          </a:stretch>
        </p:blipFill>
        <p:spPr bwMode="auto">
          <a:xfrm>
            <a:off x="395536" y="631229"/>
            <a:ext cx="1370459" cy="68523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323528" y="1135285"/>
            <a:ext cx="8229600" cy="4525963"/>
          </a:xfrm>
        </p:spPr>
        <p:txBody>
          <a:bodyPr>
            <a:noAutofit/>
          </a:bodyPr>
          <a:lstStyle/>
          <a:p>
            <a:pPr>
              <a:lnSpc>
                <a:spcPct val="150000"/>
              </a:lnSpc>
            </a:pPr>
            <a:r>
              <a:rPr lang="es-MX" sz="2200" b="1" dirty="0" smtClean="0"/>
              <a:t>Forma de representar los puntos: </a:t>
            </a:r>
            <a:r>
              <a:rPr lang="es-MX" sz="2200" dirty="0" smtClean="0"/>
              <a:t>Cada punto marca un evento, el cual puede ser descrito de varias maneras:</a:t>
            </a:r>
          </a:p>
          <a:p>
            <a:pPr marL="898525" indent="-284163">
              <a:lnSpc>
                <a:spcPct val="150000"/>
              </a:lnSpc>
              <a:buFont typeface="+mj-lt"/>
              <a:buAutoNum type="alphaLcPeriod"/>
            </a:pPr>
            <a:r>
              <a:rPr lang="es-MX" sz="2200" b="1" dirty="0" smtClean="0"/>
              <a:t>Textual: </a:t>
            </a:r>
            <a:r>
              <a:rPr lang="es-MX" sz="2200" dirty="0" smtClean="0"/>
              <a:t>Una frase o un texto</a:t>
            </a:r>
          </a:p>
          <a:p>
            <a:pPr marL="898525" indent="-284163">
              <a:lnSpc>
                <a:spcPct val="150000"/>
              </a:lnSpc>
              <a:buFont typeface="+mj-lt"/>
              <a:buAutoNum type="alphaLcPeriod"/>
            </a:pPr>
            <a:r>
              <a:rPr lang="es-MX" sz="2200" b="1" dirty="0" smtClean="0"/>
              <a:t>Gráfica: </a:t>
            </a:r>
            <a:r>
              <a:rPr lang="es-MX" sz="2200" dirty="0" smtClean="0"/>
              <a:t>Con una foto, un dibujo o un símbolo</a:t>
            </a:r>
          </a:p>
          <a:p>
            <a:pPr marL="898525" indent="-284163">
              <a:lnSpc>
                <a:spcPct val="150000"/>
              </a:lnSpc>
              <a:buFont typeface="+mj-lt"/>
              <a:buAutoNum type="alphaLcPeriod"/>
            </a:pPr>
            <a:r>
              <a:rPr lang="es-MX" sz="2200" b="1" dirty="0" smtClean="0"/>
              <a:t>Multimedia: </a:t>
            </a:r>
            <a:r>
              <a:rPr lang="es-MX" sz="2200" dirty="0" smtClean="0"/>
              <a:t>Al colocar un video o audio</a:t>
            </a:r>
          </a:p>
          <a:p>
            <a:pPr marL="898525" indent="-284163">
              <a:lnSpc>
                <a:spcPct val="150000"/>
              </a:lnSpc>
              <a:buNone/>
            </a:pPr>
            <a:endParaRPr lang="es-MX" sz="1000" dirty="0" smtClean="0"/>
          </a:p>
          <a:p>
            <a:pPr>
              <a:lnSpc>
                <a:spcPct val="150000"/>
              </a:lnSpc>
            </a:pPr>
            <a:r>
              <a:rPr lang="es-MX" sz="2200" b="1" dirty="0" smtClean="0"/>
              <a:t>Forma de distinguir información: </a:t>
            </a:r>
            <a:r>
              <a:rPr lang="es-MX" sz="2200" dirty="0" smtClean="0"/>
              <a:t>Entre cada uno de los puntos para marcar la importancia relativa de la información que se coloca, es decir, distinguir entre lo esencial y el detalle o complemento</a:t>
            </a:r>
            <a:endParaRPr lang="es-MX" sz="2200" b="1" dirty="0" smtClean="0"/>
          </a:p>
        </p:txBody>
      </p:sp>
      <p:sp>
        <p:nvSpPr>
          <p:cNvPr id="6" name="1 Título"/>
          <p:cNvSpPr>
            <a:spLocks noGrp="1"/>
          </p:cNvSpPr>
          <p:nvPr>
            <p:ph type="title"/>
          </p:nvPr>
        </p:nvSpPr>
        <p:spPr>
          <a:xfrm>
            <a:off x="251520" y="199181"/>
            <a:ext cx="8229600" cy="1143000"/>
          </a:xfrm>
        </p:spPr>
        <p:txBody>
          <a:bodyPr/>
          <a:lstStyle/>
          <a:p>
            <a:pPr algn="l"/>
            <a:r>
              <a:rPr lang="es-MX" sz="2800" b="1" dirty="0" smtClean="0">
                <a:effectLst>
                  <a:outerShdw blurRad="38100" dist="38100" dir="2700000" algn="tl">
                    <a:srgbClr val="000000">
                      <a:alpha val="43137"/>
                    </a:srgbClr>
                  </a:outerShdw>
                </a:effectLst>
              </a:rPr>
              <a:t>               Elementos:</a:t>
            </a:r>
            <a:endParaRPr lang="es-MX" sz="2800" b="1" dirty="0">
              <a:effectLst>
                <a:outerShdw blurRad="38100" dist="38100" dir="2700000" algn="tl">
                  <a:srgbClr val="000000">
                    <a:alpha val="43137"/>
                  </a:srgbClr>
                </a:outerShdw>
              </a:effectLst>
            </a:endParaRPr>
          </a:p>
        </p:txBody>
      </p:sp>
      <p:pic>
        <p:nvPicPr>
          <p:cNvPr id="7" name="Picture 1" descr="C:\Users\Yenni\Documents\elementos.jpg"/>
          <p:cNvPicPr>
            <a:picLocks noChangeAspect="1" noChangeArrowheads="1"/>
          </p:cNvPicPr>
          <p:nvPr/>
        </p:nvPicPr>
        <p:blipFill>
          <a:blip r:embed="rId2" cstate="print"/>
          <a:srcRect/>
          <a:stretch>
            <a:fillRect/>
          </a:stretch>
        </p:blipFill>
        <p:spPr bwMode="auto">
          <a:xfrm>
            <a:off x="323528" y="478085"/>
            <a:ext cx="1370459" cy="68523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250224" y="836712"/>
            <a:ext cx="8498240" cy="6555641"/>
          </a:xfrm>
          <a:prstGeom prst="rect">
            <a:avLst/>
          </a:prstGeom>
          <a:noFill/>
        </p:spPr>
        <p:txBody>
          <a:bodyPr wrap="square" rtlCol="0">
            <a:spAutoFit/>
          </a:bodyPr>
          <a:lstStyle/>
          <a:p>
            <a:pPr>
              <a:lnSpc>
                <a:spcPct val="150000"/>
              </a:lnSpc>
            </a:pPr>
            <a:endParaRPr lang="es-MX" sz="2000" dirty="0" smtClean="0"/>
          </a:p>
          <a:p>
            <a:pPr marL="536575" lvl="0" indent="-361950">
              <a:lnSpc>
                <a:spcPct val="150000"/>
              </a:lnSpc>
              <a:buFont typeface="+mj-lt"/>
              <a:buAutoNum type="arabicPeriod"/>
            </a:pPr>
            <a:r>
              <a:rPr lang="es-MX" sz="2000" dirty="0" smtClean="0"/>
              <a:t>Identifique los acontecimientos del tema enlistándolos en orden cronológico </a:t>
            </a:r>
          </a:p>
          <a:p>
            <a:pPr marL="536575" lvl="0" indent="-361950">
              <a:lnSpc>
                <a:spcPct val="150000"/>
              </a:lnSpc>
              <a:buFont typeface="+mj-lt"/>
              <a:buAutoNum type="arabicPeriod"/>
            </a:pPr>
            <a:r>
              <a:rPr lang="es-MX" sz="2000" dirty="0" smtClean="0"/>
              <a:t>Señale el título de la línea de tiempo</a:t>
            </a:r>
          </a:p>
          <a:p>
            <a:pPr marL="536575" lvl="0" indent="-361950">
              <a:lnSpc>
                <a:spcPct val="150000"/>
              </a:lnSpc>
              <a:buFont typeface="+mj-lt"/>
              <a:buAutoNum type="arabicPeriod"/>
            </a:pPr>
            <a:r>
              <a:rPr lang="es-MX" sz="2000" dirty="0" smtClean="0"/>
              <a:t>Establezca la dirección con fecha de inicio y fecha de término para indicar el periodo estudiado</a:t>
            </a:r>
          </a:p>
          <a:p>
            <a:pPr marL="536575" lvl="0" indent="-361950">
              <a:lnSpc>
                <a:spcPct val="150000"/>
              </a:lnSpc>
              <a:buFont typeface="+mj-lt"/>
              <a:buAutoNum type="arabicPeriod"/>
            </a:pPr>
            <a:r>
              <a:rPr lang="es-MX" sz="2000" dirty="0" smtClean="0"/>
              <a:t>Defina la escala con intervalos de tiempo iguales</a:t>
            </a:r>
          </a:p>
          <a:p>
            <a:pPr marL="536575" lvl="0" indent="-361950">
              <a:lnSpc>
                <a:spcPct val="150000"/>
              </a:lnSpc>
              <a:buFont typeface="+mj-lt"/>
              <a:buAutoNum type="arabicPeriod"/>
            </a:pPr>
            <a:r>
              <a:rPr lang="es-MX" sz="2000" dirty="0" smtClean="0"/>
              <a:t>Ubique los puntos donde correspondan y descríbalos de forma textual, gráfica o utilizando elementos multimedia (cuando se utiliza un software especializado para la creación digital)</a:t>
            </a:r>
          </a:p>
          <a:p>
            <a:pPr marL="690562" lvl="0" indent="-514350">
              <a:lnSpc>
                <a:spcPct val="150000"/>
              </a:lnSpc>
              <a:buFont typeface="+mj-lt"/>
              <a:buAutoNum type="arabicPeriod"/>
            </a:pPr>
            <a:endParaRPr lang="es-MX" sz="2000" dirty="0" smtClean="0"/>
          </a:p>
          <a:p>
            <a:pPr marL="690562" lvl="0" indent="-514350">
              <a:lnSpc>
                <a:spcPct val="150000"/>
              </a:lnSpc>
              <a:buFont typeface="+mj-lt"/>
              <a:buAutoNum type="arabicPeriod"/>
            </a:pPr>
            <a:endParaRPr lang="es-MX" sz="2000" dirty="0" smtClean="0"/>
          </a:p>
          <a:p>
            <a:pPr marL="690562" lvl="0" indent="-514350">
              <a:lnSpc>
                <a:spcPct val="150000"/>
              </a:lnSpc>
              <a:buFont typeface="+mj-lt"/>
              <a:buAutoNum type="arabicPeriod"/>
            </a:pPr>
            <a:endParaRPr lang="es-MX" sz="2000" dirty="0" smtClean="0"/>
          </a:p>
          <a:p>
            <a:pPr marL="690562" lvl="0" indent="-514350">
              <a:lnSpc>
                <a:spcPct val="150000"/>
              </a:lnSpc>
              <a:buFont typeface="+mj-lt"/>
              <a:buAutoNum type="arabicPeriod"/>
            </a:pPr>
            <a:endParaRPr lang="es-MX" sz="2000" dirty="0"/>
          </a:p>
        </p:txBody>
      </p:sp>
      <p:sp>
        <p:nvSpPr>
          <p:cNvPr id="5" name="1 Título"/>
          <p:cNvSpPr txBox="1">
            <a:spLocks/>
          </p:cNvSpPr>
          <p:nvPr/>
        </p:nvSpPr>
        <p:spPr>
          <a:xfrm>
            <a:off x="554236" y="269776"/>
            <a:ext cx="8229600" cy="11430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28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        Estructura:</a:t>
            </a:r>
            <a:endParaRPr kumimoji="0" lang="es-MX" sz="28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endParaRPr>
          </a:p>
        </p:txBody>
      </p:sp>
      <p:pic>
        <p:nvPicPr>
          <p:cNvPr id="7" name="Picture 2" descr="Imagen relacionada"/>
          <p:cNvPicPr>
            <a:picLocks noChangeAspect="1" noChangeArrowheads="1"/>
          </p:cNvPicPr>
          <p:nvPr/>
        </p:nvPicPr>
        <p:blipFill>
          <a:blip r:embed="rId2" cstate="print"/>
          <a:srcRect/>
          <a:stretch>
            <a:fillRect/>
          </a:stretch>
        </p:blipFill>
        <p:spPr bwMode="auto">
          <a:xfrm>
            <a:off x="554236" y="476672"/>
            <a:ext cx="762000" cy="762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53752"/>
            <a:ext cx="8229600" cy="1143000"/>
          </a:xfrm>
        </p:spPr>
        <p:txBody>
          <a:bodyPr/>
          <a:lstStyle/>
          <a:p>
            <a:pPr algn="l"/>
            <a:r>
              <a:rPr lang="es-MX" sz="2800" b="1" dirty="0" smtClean="0">
                <a:effectLst>
                  <a:outerShdw blurRad="38100" dist="38100" dir="2700000" algn="tl">
                    <a:srgbClr val="000000">
                      <a:alpha val="43137"/>
                    </a:srgbClr>
                  </a:outerShdw>
                </a:effectLst>
              </a:rPr>
              <a:t>Ejemplo:</a:t>
            </a:r>
            <a:endParaRPr lang="es-MX" sz="2800" b="1" dirty="0">
              <a:effectLst>
                <a:outerShdw blurRad="38100" dist="38100" dir="2700000" algn="tl">
                  <a:srgbClr val="000000">
                    <a:alpha val="43137"/>
                  </a:srgbClr>
                </a:outerShdw>
              </a:effectLst>
            </a:endParaRPr>
          </a:p>
        </p:txBody>
      </p:sp>
      <p:pic>
        <p:nvPicPr>
          <p:cNvPr id="2050" name="Picture 2" descr="http://image.slidesharecdn.com/lineadetiempoevolucindelinternet-141122101526-conversion-gate02/95/linea-de-tiempo-evolucin-del-internet-2-638.jpg?cb=1416651361"/>
          <p:cNvPicPr>
            <a:picLocks noChangeAspect="1" noChangeArrowheads="1"/>
          </p:cNvPicPr>
          <p:nvPr/>
        </p:nvPicPr>
        <p:blipFill>
          <a:blip r:embed="rId2" cstate="print"/>
          <a:srcRect t="20517" b="11617"/>
          <a:stretch>
            <a:fillRect/>
          </a:stretch>
        </p:blipFill>
        <p:spPr bwMode="auto">
          <a:xfrm>
            <a:off x="395535" y="1222470"/>
            <a:ext cx="8287665" cy="422275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150 CuadroTexto"/>
          <p:cNvSpPr txBox="1"/>
          <p:nvPr/>
        </p:nvSpPr>
        <p:spPr>
          <a:xfrm>
            <a:off x="395536" y="490602"/>
            <a:ext cx="8460432" cy="5170646"/>
          </a:xfrm>
          <a:prstGeom prst="rect">
            <a:avLst/>
          </a:prstGeom>
          <a:noFill/>
        </p:spPr>
        <p:txBody>
          <a:bodyPr wrap="square" rtlCol="0">
            <a:spAutoFit/>
          </a:bodyPr>
          <a:lstStyle/>
          <a:p>
            <a:r>
              <a:rPr lang="es-MX" sz="2200" b="1" dirty="0" smtClean="0">
                <a:effectLst>
                  <a:outerShdw blurRad="38100" dist="38100" dir="2700000" algn="tl">
                    <a:srgbClr val="000000">
                      <a:alpha val="43137"/>
                    </a:srgbClr>
                  </a:outerShdw>
                </a:effectLst>
              </a:rPr>
              <a:t>Resumen:</a:t>
            </a:r>
          </a:p>
          <a:p>
            <a:r>
              <a:rPr lang="es-MX" sz="2200" dirty="0" smtClean="0"/>
              <a:t>Esta presentación electrónica contiene información relacionada con los conceptos básicos de los organizadores gráficos para que los estudiantes comprendan la definición, estructura, elementos y ejemplos </a:t>
            </a:r>
          </a:p>
          <a:p>
            <a:endParaRPr lang="es-MX" sz="2200" b="1" dirty="0" smtClean="0"/>
          </a:p>
          <a:p>
            <a:r>
              <a:rPr lang="es-MX" sz="2200" b="1" dirty="0" err="1" smtClean="0">
                <a:effectLst>
                  <a:outerShdw blurRad="38100" dist="38100" dir="2700000" algn="tl">
                    <a:srgbClr val="000000">
                      <a:alpha val="43137"/>
                    </a:srgbClr>
                  </a:outerShdw>
                </a:effectLst>
              </a:rPr>
              <a:t>Abstract</a:t>
            </a:r>
            <a:r>
              <a:rPr lang="es-MX" sz="2200" b="1" dirty="0" smtClean="0">
                <a:effectLst>
                  <a:outerShdw blurRad="38100" dist="38100" dir="2700000" algn="tl">
                    <a:srgbClr val="000000">
                      <a:alpha val="43137"/>
                    </a:srgbClr>
                  </a:outerShdw>
                </a:effectLst>
              </a:rPr>
              <a:t>:</a:t>
            </a:r>
          </a:p>
          <a:p>
            <a:r>
              <a:rPr lang="en-US" sz="2200" dirty="0" smtClean="0"/>
              <a:t>This electronic presentation contains information related with the basic concepts of the graphics organizers fort students understand the definition, components, elements and examples </a:t>
            </a:r>
          </a:p>
          <a:p>
            <a:endParaRPr lang="es-MX" sz="2200" b="1" dirty="0" smtClean="0"/>
          </a:p>
          <a:p>
            <a:r>
              <a:rPr lang="es-MX" sz="2200" b="1" dirty="0" smtClean="0">
                <a:effectLst>
                  <a:outerShdw blurRad="38100" dist="38100" dir="2700000" algn="tl">
                    <a:srgbClr val="000000">
                      <a:alpha val="43137"/>
                    </a:srgbClr>
                  </a:outerShdw>
                </a:effectLst>
              </a:rPr>
              <a:t>Palabras clave:</a:t>
            </a:r>
          </a:p>
          <a:p>
            <a:r>
              <a:rPr lang="es-MX" sz="2200" dirty="0" smtClean="0"/>
              <a:t>Mapa conceptual, mapa mental, línea de tiempo</a:t>
            </a:r>
          </a:p>
          <a:p>
            <a:endParaRPr lang="es-MX" sz="2200" b="1" dirty="0" smtClean="0"/>
          </a:p>
          <a:p>
            <a:r>
              <a:rPr lang="es-MX" sz="2200" b="1" dirty="0" err="1" smtClean="0">
                <a:effectLst>
                  <a:outerShdw blurRad="38100" dist="38100" dir="2700000" algn="tl">
                    <a:srgbClr val="000000">
                      <a:alpha val="43137"/>
                    </a:srgbClr>
                  </a:outerShdw>
                </a:effectLst>
              </a:rPr>
              <a:t>Keywords</a:t>
            </a:r>
            <a:r>
              <a:rPr lang="es-MX" sz="2200" b="1" dirty="0" smtClean="0">
                <a:effectLst>
                  <a:outerShdw blurRad="38100" dist="38100" dir="2700000" algn="tl">
                    <a:srgbClr val="000000">
                      <a:alpha val="43137"/>
                    </a:srgbClr>
                  </a:outerShdw>
                </a:effectLst>
              </a:rPr>
              <a:t>:</a:t>
            </a:r>
          </a:p>
          <a:p>
            <a:r>
              <a:rPr lang="en-US" sz="2200" dirty="0" smtClean="0"/>
              <a:t>Conceptual map, mental map, line of time </a:t>
            </a:r>
            <a:endParaRPr lang="en-US" sz="2200" dirty="0"/>
          </a:p>
        </p:txBody>
      </p:sp>
    </p:spTree>
    <p:extLst>
      <p:ext uri="{BB962C8B-B14F-4D97-AF65-F5344CB8AC3E}">
        <p14:creationId xmlns:p14="http://schemas.microsoft.com/office/powerpoint/2010/main" val="9939501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53752"/>
            <a:ext cx="8229600" cy="1143000"/>
          </a:xfrm>
        </p:spPr>
        <p:txBody>
          <a:bodyPr/>
          <a:lstStyle/>
          <a:p>
            <a:r>
              <a:rPr lang="es-MX" sz="2200" b="1" dirty="0" smtClean="0">
                <a:effectLst>
                  <a:outerShdw blurRad="38100" dist="38100" dir="2700000" algn="tl">
                    <a:srgbClr val="000000">
                      <a:alpha val="43137"/>
                    </a:srgbClr>
                  </a:outerShdw>
                </a:effectLst>
              </a:rPr>
              <a:t>REFERENCIAS</a:t>
            </a:r>
            <a:endParaRPr lang="es-MX" sz="22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205680" y="959737"/>
            <a:ext cx="8686800" cy="4525963"/>
          </a:xfrm>
        </p:spPr>
        <p:txBody>
          <a:bodyPr>
            <a:noAutofit/>
          </a:bodyPr>
          <a:lstStyle/>
          <a:p>
            <a:pPr marL="268288" indent="-268288">
              <a:lnSpc>
                <a:spcPct val="150000"/>
              </a:lnSpc>
            </a:pPr>
            <a:r>
              <a:rPr lang="es-MX" sz="1600" dirty="0" smtClean="0"/>
              <a:t>Pichardo, P. J. (1999). </a:t>
            </a:r>
            <a:r>
              <a:rPr lang="es-MX" sz="1600" b="1" i="1" dirty="0" smtClean="0"/>
              <a:t>Didáctica de los mapas conceptuales</a:t>
            </a:r>
            <a:r>
              <a:rPr lang="es-MX" sz="1600" dirty="0" smtClean="0"/>
              <a:t>. México: </a:t>
            </a:r>
            <a:r>
              <a:rPr lang="es-MX" sz="1600" dirty="0" err="1" smtClean="0"/>
              <a:t>Jertalhum</a:t>
            </a:r>
            <a:r>
              <a:rPr lang="es-MX" sz="1600" dirty="0" smtClean="0"/>
              <a:t>.</a:t>
            </a:r>
          </a:p>
          <a:p>
            <a:pPr marL="268288" indent="-268288">
              <a:lnSpc>
                <a:spcPct val="150000"/>
              </a:lnSpc>
            </a:pPr>
            <a:r>
              <a:rPr lang="es-MX" sz="1600" dirty="0" smtClean="0"/>
              <a:t>Valladares. C . </a:t>
            </a:r>
            <a:r>
              <a:rPr lang="es-MX" sz="1600" b="1" i="1" dirty="0" smtClean="0"/>
              <a:t>Introducción al uso de mapas conceptuales</a:t>
            </a:r>
            <a:r>
              <a:rPr lang="es-MX" sz="1600" dirty="0" smtClean="0"/>
              <a:t>.  Recuperado de: </a:t>
            </a:r>
            <a:r>
              <a:rPr lang="es-MX" sz="1600" u="sng" dirty="0" smtClean="0">
                <a:hlinkClick r:id="rId2"/>
              </a:rPr>
              <a:t>http://sgpwe.izt.uam.mx/Curso/4250.T-III-Informacion-Financiera/Tema/7491.1-Introduccion-al-uso-de-mapas-conceptuales.html</a:t>
            </a:r>
            <a:r>
              <a:rPr lang="es-MX" sz="1600" dirty="0" smtClean="0"/>
              <a:t>  el   17 de octubre de 2015. UAM. Unidad </a:t>
            </a:r>
            <a:r>
              <a:rPr lang="es-MX" sz="1600" dirty="0" err="1" smtClean="0"/>
              <a:t>Iztapalapa</a:t>
            </a:r>
            <a:r>
              <a:rPr lang="es-MX" sz="1600" dirty="0" smtClean="0"/>
              <a:t>. México. D.F.</a:t>
            </a:r>
          </a:p>
          <a:p>
            <a:pPr marL="268288" indent="-268288">
              <a:lnSpc>
                <a:spcPct val="170000"/>
              </a:lnSpc>
            </a:pPr>
            <a:r>
              <a:rPr lang="es-MX" sz="1600" dirty="0" smtClean="0"/>
              <a:t>Peña, A. O., R. Gómez, J. P., &amp; De Luque, Á. (2003).</a:t>
            </a:r>
            <a:r>
              <a:rPr lang="es-MX" sz="1600" i="1" dirty="0" smtClean="0"/>
              <a:t> </a:t>
            </a:r>
            <a:r>
              <a:rPr lang="es-MX" sz="1600" b="1" i="1" dirty="0" smtClean="0"/>
              <a:t>Aprender con mapas mentales. Una estrategia para pensar y estudiar.</a:t>
            </a:r>
            <a:r>
              <a:rPr lang="es-MX" sz="1600" i="1" dirty="0" smtClean="0"/>
              <a:t> </a:t>
            </a:r>
            <a:r>
              <a:rPr lang="es-MX" sz="1600" dirty="0" smtClean="0"/>
              <a:t>España: Narcea</a:t>
            </a:r>
          </a:p>
          <a:p>
            <a:pPr marL="268288" indent="-268288">
              <a:lnSpc>
                <a:spcPct val="150000"/>
              </a:lnSpc>
            </a:pPr>
            <a:r>
              <a:rPr lang="es-MX" sz="1600" dirty="0" smtClean="0"/>
              <a:t>Palacios. J. (2011).</a:t>
            </a:r>
            <a:r>
              <a:rPr lang="es-MX" sz="1600" b="1" dirty="0" smtClean="0"/>
              <a:t> </a:t>
            </a:r>
            <a:r>
              <a:rPr lang="es-MX" sz="1600" b="1" i="1" dirty="0" smtClean="0"/>
              <a:t>Cómo hacer un mapa mental. </a:t>
            </a:r>
            <a:r>
              <a:rPr lang="es-MX" sz="1600" dirty="0" smtClean="0"/>
              <a:t>Recuperado de: </a:t>
            </a:r>
            <a:r>
              <a:rPr lang="es-MX" sz="1600" u="sng" dirty="0" smtClean="0">
                <a:hlinkClick r:id="rId3"/>
              </a:rPr>
              <a:t>http://www.uaeh.edu.mx/docencia/VI_Lectura/educ_continua/LECT24.pdf</a:t>
            </a:r>
            <a:r>
              <a:rPr lang="es-MX" sz="1600" dirty="0" smtClean="0"/>
              <a:t> el  17 de octubre de 2015. UAEH.</a:t>
            </a:r>
          </a:p>
          <a:p>
            <a:pPr marL="268288" indent="-268288">
              <a:lnSpc>
                <a:spcPct val="150000"/>
              </a:lnSpc>
            </a:pPr>
            <a:r>
              <a:rPr lang="es-MX" sz="1600" dirty="0" smtClean="0"/>
              <a:t>Márquez. J. </a:t>
            </a:r>
            <a:r>
              <a:rPr lang="es-MX" sz="1600" b="1" i="1" dirty="0" smtClean="0"/>
              <a:t>Uso de la Tecnología como recurso para la enseñanza. Líneas de tiempo</a:t>
            </a:r>
            <a:r>
              <a:rPr lang="es-MX" sz="1600" dirty="0" smtClean="0"/>
              <a:t>. Recuperado de: </a:t>
            </a:r>
            <a:r>
              <a:rPr lang="es-MX" sz="1600" u="sng" dirty="0" smtClean="0">
                <a:hlinkClick r:id="rId4"/>
              </a:rPr>
              <a:t>http://www.uaeh.edu.mx/docencia/VI_Lectura/maestria/documentos/LECT50.pdf</a:t>
            </a:r>
            <a:r>
              <a:rPr lang="es-MX" sz="1600" b="1" dirty="0" smtClean="0"/>
              <a:t> </a:t>
            </a:r>
            <a:r>
              <a:rPr lang="es-MX" sz="1600" dirty="0" smtClean="0"/>
              <a:t>el 17 de octubre de 2015. UAEH</a:t>
            </a:r>
            <a:r>
              <a:rPr lang="es-MX" sz="1600" b="1" dirty="0" smtClean="0"/>
              <a:t>.</a:t>
            </a:r>
            <a:endParaRPr lang="es-MX"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Subtítulo"/>
          <p:cNvSpPr txBox="1">
            <a:spLocks/>
          </p:cNvSpPr>
          <p:nvPr/>
        </p:nvSpPr>
        <p:spPr>
          <a:xfrm>
            <a:off x="971600" y="836712"/>
            <a:ext cx="7237040" cy="1600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s-MX" sz="5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Organizadores gráficos</a:t>
            </a:r>
            <a:endParaRPr kumimoji="0" lang="es-MX"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endParaRPr>
          </a:p>
        </p:txBody>
      </p:sp>
      <p:pic>
        <p:nvPicPr>
          <p:cNvPr id="17410" name="Picture 2" descr="Resultado de imagen para organizadores graficos"/>
          <p:cNvPicPr>
            <a:picLocks noChangeAspect="1" noChangeArrowheads="1"/>
          </p:cNvPicPr>
          <p:nvPr/>
        </p:nvPicPr>
        <p:blipFill>
          <a:blip r:embed="rId2" cstate="print"/>
          <a:srcRect/>
          <a:stretch>
            <a:fillRect/>
          </a:stretch>
        </p:blipFill>
        <p:spPr bwMode="auto">
          <a:xfrm>
            <a:off x="2135116" y="1988840"/>
            <a:ext cx="4869390" cy="324036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6632"/>
            <a:ext cx="8229600" cy="1143000"/>
          </a:xfrm>
        </p:spPr>
        <p:txBody>
          <a:bodyPr/>
          <a:lstStyle/>
          <a:p>
            <a:r>
              <a:rPr lang="es-MX" sz="2800" b="1" dirty="0" smtClean="0">
                <a:effectLst>
                  <a:outerShdw blurRad="38100" dist="38100" dir="2700000" algn="tl">
                    <a:srgbClr val="000000">
                      <a:alpha val="43137"/>
                    </a:srgbClr>
                  </a:outerShdw>
                </a:effectLst>
              </a:rPr>
              <a:t>MAPAS CONCEPTUALES</a:t>
            </a:r>
            <a:endParaRPr lang="es-MX" sz="2800" b="1" dirty="0">
              <a:effectLst>
                <a:outerShdw blurRad="38100" dist="38100" dir="2700000" algn="tl">
                  <a:srgbClr val="000000">
                    <a:alpha val="43137"/>
                  </a:srgbClr>
                </a:outerShdw>
              </a:effectLst>
            </a:endParaRPr>
          </a:p>
        </p:txBody>
      </p:sp>
      <p:sp>
        <p:nvSpPr>
          <p:cNvPr id="5" name="2 Marcador de contenido"/>
          <p:cNvSpPr>
            <a:spLocks noGrp="1"/>
          </p:cNvSpPr>
          <p:nvPr>
            <p:ph sz="quarter" idx="1"/>
          </p:nvPr>
        </p:nvSpPr>
        <p:spPr>
          <a:xfrm>
            <a:off x="251520" y="836712"/>
            <a:ext cx="5328592" cy="4572000"/>
          </a:xfrm>
        </p:spPr>
        <p:txBody>
          <a:bodyPr>
            <a:noAutofit/>
          </a:bodyPr>
          <a:lstStyle/>
          <a:p>
            <a:pPr>
              <a:buNone/>
            </a:pPr>
            <a:r>
              <a:rPr lang="es-MX" sz="2500" b="1" dirty="0" smtClean="0"/>
              <a:t>¿Qué son?</a:t>
            </a:r>
            <a:endParaRPr lang="es-MX" sz="2500" dirty="0" smtClean="0"/>
          </a:p>
          <a:p>
            <a:pPr indent="19050">
              <a:lnSpc>
                <a:spcPct val="150000"/>
              </a:lnSpc>
              <a:buNone/>
            </a:pPr>
            <a:r>
              <a:rPr lang="es-MX" sz="2500" dirty="0" smtClean="0"/>
              <a:t>Son un instrumento o medio para visualizar ideas o conceptos y las relaciones jerárquicas entre los mismos.</a:t>
            </a:r>
          </a:p>
          <a:p>
            <a:pPr indent="19050">
              <a:lnSpc>
                <a:spcPct val="150000"/>
              </a:lnSpc>
              <a:buNone/>
            </a:pPr>
            <a:r>
              <a:rPr lang="es-MX" sz="2500" dirty="0" smtClean="0"/>
              <a:t>Es un m</a:t>
            </a:r>
            <a:r>
              <a:rPr lang="pt-BR" sz="2500" dirty="0" err="1" smtClean="0"/>
              <a:t>étodo</a:t>
            </a:r>
            <a:r>
              <a:rPr lang="pt-BR" sz="2500" dirty="0" smtClean="0"/>
              <a:t> o recurso esquemático para </a:t>
            </a:r>
            <a:r>
              <a:rPr lang="es-MX" sz="2500" dirty="0" smtClean="0"/>
              <a:t>organizar información, sintetizarla y presentarla gráficamente </a:t>
            </a:r>
            <a:r>
              <a:rPr lang="pt-BR" sz="2500" dirty="0" smtClean="0"/>
              <a:t>.</a:t>
            </a:r>
            <a:endParaRPr lang="es-MX" sz="2500" dirty="0"/>
          </a:p>
        </p:txBody>
      </p:sp>
      <p:pic>
        <p:nvPicPr>
          <p:cNvPr id="18434" name="Picture 2" descr="http://www.orientachile.cl/images/stories/organizadores.gif"/>
          <p:cNvPicPr>
            <a:picLocks noChangeAspect="1" noChangeArrowheads="1"/>
          </p:cNvPicPr>
          <p:nvPr/>
        </p:nvPicPr>
        <p:blipFill>
          <a:blip r:embed="rId2" cstate="print"/>
          <a:srcRect/>
          <a:stretch>
            <a:fillRect/>
          </a:stretch>
        </p:blipFill>
        <p:spPr bwMode="auto">
          <a:xfrm>
            <a:off x="5508104" y="1412776"/>
            <a:ext cx="3456384" cy="410445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53752"/>
            <a:ext cx="8229600" cy="1143000"/>
          </a:xfrm>
        </p:spPr>
        <p:txBody>
          <a:bodyPr/>
          <a:lstStyle/>
          <a:p>
            <a:pPr algn="l"/>
            <a:r>
              <a:rPr lang="es-MX" sz="2800" b="1" dirty="0" smtClean="0">
                <a:effectLst>
                  <a:outerShdw blurRad="38100" dist="38100" dir="2700000" algn="tl">
                    <a:srgbClr val="000000">
                      <a:alpha val="43137"/>
                    </a:srgbClr>
                  </a:outerShdw>
                </a:effectLst>
              </a:rPr>
              <a:t>               Elementos:</a:t>
            </a:r>
            <a:endParaRPr lang="es-MX" sz="2800" b="1" dirty="0">
              <a:effectLst>
                <a:outerShdw blurRad="38100" dist="38100" dir="2700000" algn="tl">
                  <a:srgbClr val="000000">
                    <a:alpha val="43137"/>
                  </a:srgbClr>
                </a:outerShdw>
              </a:effectLst>
            </a:endParaRPr>
          </a:p>
        </p:txBody>
      </p:sp>
      <p:sp>
        <p:nvSpPr>
          <p:cNvPr id="4" name="3 Marcador de contenido"/>
          <p:cNvSpPr>
            <a:spLocks noGrp="1"/>
          </p:cNvSpPr>
          <p:nvPr>
            <p:ph idx="1"/>
          </p:nvPr>
        </p:nvSpPr>
        <p:spPr>
          <a:xfrm>
            <a:off x="323528" y="1196752"/>
            <a:ext cx="8229600" cy="4525963"/>
          </a:xfrm>
        </p:spPr>
        <p:txBody>
          <a:bodyPr>
            <a:normAutofit/>
          </a:bodyPr>
          <a:lstStyle/>
          <a:p>
            <a:r>
              <a:rPr lang="es-MX" sz="2400" b="1" dirty="0" smtClean="0"/>
              <a:t>Ideas o conceptos: </a:t>
            </a:r>
            <a:r>
              <a:rPr lang="es-MX" sz="2400" dirty="0" smtClean="0"/>
              <a:t>Cada una se presenta escribiéndola encerrada en un óvalo o en un rectángulo</a:t>
            </a:r>
          </a:p>
          <a:p>
            <a:endParaRPr lang="es-MX" sz="2400" dirty="0" smtClean="0"/>
          </a:p>
          <a:p>
            <a:endParaRPr lang="es-MX" sz="1500" dirty="0" smtClean="0"/>
          </a:p>
          <a:p>
            <a:endParaRPr lang="es-MX" sz="2400" dirty="0" smtClean="0"/>
          </a:p>
          <a:p>
            <a:r>
              <a:rPr lang="es-MX" sz="2400" b="1" dirty="0" smtClean="0"/>
              <a:t>Conectores:</a:t>
            </a:r>
            <a:r>
              <a:rPr lang="es-MX" sz="2400" dirty="0" smtClean="0"/>
              <a:t> La conexión o relación entre dos ideas se representa por medio de una línea inclinada, vertical u horizontal llamada conector o línea ramal que une ambas ideas. </a:t>
            </a:r>
          </a:p>
          <a:p>
            <a:endParaRPr lang="es-MX" sz="2400" dirty="0" smtClean="0"/>
          </a:p>
          <a:p>
            <a:pPr>
              <a:buNone/>
            </a:pPr>
            <a:endParaRPr lang="es-MX" sz="2400" dirty="0"/>
          </a:p>
        </p:txBody>
      </p:sp>
      <p:sp>
        <p:nvSpPr>
          <p:cNvPr id="6" name="5 Rectángulo"/>
          <p:cNvSpPr/>
          <p:nvPr/>
        </p:nvSpPr>
        <p:spPr>
          <a:xfrm>
            <a:off x="2051720" y="2204864"/>
            <a:ext cx="1440160" cy="64807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Elipse"/>
          <p:cNvSpPr/>
          <p:nvPr/>
        </p:nvSpPr>
        <p:spPr>
          <a:xfrm>
            <a:off x="4788024" y="2154560"/>
            <a:ext cx="1944216" cy="69837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Elipse"/>
          <p:cNvSpPr/>
          <p:nvPr/>
        </p:nvSpPr>
        <p:spPr>
          <a:xfrm>
            <a:off x="3851920" y="4437112"/>
            <a:ext cx="1440160" cy="504056"/>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Elipse"/>
          <p:cNvSpPr/>
          <p:nvPr/>
        </p:nvSpPr>
        <p:spPr>
          <a:xfrm>
            <a:off x="2195736" y="5229200"/>
            <a:ext cx="1440160" cy="504056"/>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2" name="11 Conector recto"/>
          <p:cNvCxnSpPr>
            <a:endCxn id="8" idx="3"/>
          </p:cNvCxnSpPr>
          <p:nvPr/>
        </p:nvCxnSpPr>
        <p:spPr>
          <a:xfrm flipV="1">
            <a:off x="3059832" y="4867351"/>
            <a:ext cx="1002995" cy="361849"/>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flipH="1" flipV="1">
            <a:off x="4566883" y="4941170"/>
            <a:ext cx="5117" cy="936102"/>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flipH="1">
            <a:off x="5292081" y="4653136"/>
            <a:ext cx="1224135"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pic>
        <p:nvPicPr>
          <p:cNvPr id="16385" name="Picture 1" descr="C:\Users\Yenni\Documents\elementos.jpg"/>
          <p:cNvPicPr>
            <a:picLocks noChangeAspect="1" noChangeArrowheads="1"/>
          </p:cNvPicPr>
          <p:nvPr/>
        </p:nvPicPr>
        <p:blipFill>
          <a:blip r:embed="rId2" cstate="print"/>
          <a:srcRect/>
          <a:stretch>
            <a:fillRect/>
          </a:stretch>
        </p:blipFill>
        <p:spPr bwMode="auto">
          <a:xfrm>
            <a:off x="395536" y="332656"/>
            <a:ext cx="1370459" cy="68523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323528" y="683568"/>
            <a:ext cx="8229600" cy="4525963"/>
          </a:xfrm>
        </p:spPr>
        <p:txBody>
          <a:bodyPr>
            <a:noAutofit/>
          </a:bodyPr>
          <a:lstStyle/>
          <a:p>
            <a:r>
              <a:rPr lang="es-MX" sz="2200" b="1" dirty="0" smtClean="0"/>
              <a:t>Flechas:</a:t>
            </a:r>
            <a:r>
              <a:rPr lang="es-MX" sz="2200" dirty="0" smtClean="0"/>
              <a:t> Se pueden utilizar en los conectores para mostrar que la relación de significado entre las ideas o conceptos unidos se expresa primordialmente en un solo sentido; también se usan para acentuar la direccionalidad de las relaciones, cuando se considera indispensable. </a:t>
            </a:r>
          </a:p>
          <a:p>
            <a:endParaRPr lang="es-MX" sz="2200" dirty="0" smtClean="0"/>
          </a:p>
          <a:p>
            <a:pPr>
              <a:buNone/>
            </a:pPr>
            <a:endParaRPr lang="es-MX" sz="2200" dirty="0" smtClean="0"/>
          </a:p>
          <a:p>
            <a:pPr>
              <a:buNone/>
            </a:pPr>
            <a:endParaRPr lang="es-MX" sz="2200" dirty="0" smtClean="0"/>
          </a:p>
          <a:p>
            <a:r>
              <a:rPr lang="es-MX" sz="2200" b="1" dirty="0" smtClean="0"/>
              <a:t>Descriptores o palabras enlace:</a:t>
            </a:r>
            <a:r>
              <a:rPr lang="es-MX" sz="2200" dirty="0" smtClean="0"/>
              <a:t> Son la palabra o palabras que describen la conexión, se escriben cerca de los conectores o sobre ellos. Estos descriptores sirven para "etiquetar" las relaciones.</a:t>
            </a:r>
          </a:p>
          <a:p>
            <a:pPr>
              <a:buNone/>
            </a:pPr>
            <a:endParaRPr lang="es-MX" sz="2200" dirty="0"/>
          </a:p>
        </p:txBody>
      </p:sp>
      <p:sp>
        <p:nvSpPr>
          <p:cNvPr id="5" name="4 Elipse"/>
          <p:cNvSpPr/>
          <p:nvPr/>
        </p:nvSpPr>
        <p:spPr>
          <a:xfrm>
            <a:off x="3347864" y="2132856"/>
            <a:ext cx="1440160" cy="504056"/>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Elipse"/>
          <p:cNvSpPr/>
          <p:nvPr/>
        </p:nvSpPr>
        <p:spPr>
          <a:xfrm>
            <a:off x="4724960" y="3100492"/>
            <a:ext cx="1440160" cy="504056"/>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3" name="12 Conector recto de flecha"/>
          <p:cNvCxnSpPr/>
          <p:nvPr/>
        </p:nvCxnSpPr>
        <p:spPr>
          <a:xfrm>
            <a:off x="4355976" y="2636912"/>
            <a:ext cx="936104" cy="43204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17 Elipse"/>
          <p:cNvSpPr/>
          <p:nvPr/>
        </p:nvSpPr>
        <p:spPr>
          <a:xfrm>
            <a:off x="4499992" y="4653136"/>
            <a:ext cx="1440160" cy="504056"/>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18 Elipse"/>
          <p:cNvSpPr/>
          <p:nvPr/>
        </p:nvSpPr>
        <p:spPr>
          <a:xfrm>
            <a:off x="3064949" y="5589240"/>
            <a:ext cx="1440160" cy="504056"/>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20" name="19 Conector recto"/>
          <p:cNvCxnSpPr>
            <a:endCxn id="18" idx="4"/>
          </p:cNvCxnSpPr>
          <p:nvPr/>
        </p:nvCxnSpPr>
        <p:spPr>
          <a:xfrm flipV="1">
            <a:off x="3929045" y="5157192"/>
            <a:ext cx="1291027" cy="432049"/>
          </a:xfrm>
          <a:prstGeom prst="line">
            <a:avLst/>
          </a:prstGeom>
          <a:ln w="3492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3" name="22 CuadroTexto"/>
          <p:cNvSpPr txBox="1"/>
          <p:nvPr/>
        </p:nvSpPr>
        <p:spPr>
          <a:xfrm>
            <a:off x="3880088" y="5117122"/>
            <a:ext cx="1267976" cy="400110"/>
          </a:xfrm>
          <a:prstGeom prst="rect">
            <a:avLst/>
          </a:prstGeom>
          <a:noFill/>
        </p:spPr>
        <p:txBody>
          <a:bodyPr wrap="none" rtlCol="0">
            <a:spAutoFit/>
          </a:bodyPr>
          <a:lstStyle/>
          <a:p>
            <a:r>
              <a:rPr lang="es-MX" sz="2000" b="1" dirty="0" smtClean="0">
                <a:solidFill>
                  <a:srgbClr val="FF0000"/>
                </a:solidFill>
              </a:rPr>
              <a:t>descriptor</a:t>
            </a:r>
            <a:endParaRPr lang="es-MX" sz="2000" b="1" dirty="0">
              <a:solidFill>
                <a:srgbClr val="FF0000"/>
              </a:solidFill>
            </a:endParaRPr>
          </a:p>
        </p:txBody>
      </p:sp>
      <p:sp>
        <p:nvSpPr>
          <p:cNvPr id="14338" name="AutoShape 2" descr="Resultado de imagen para lis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4340" name="AutoShape 4" descr="Resultado de imagen para lis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4342" name="AutoShape 6" descr="Resultado de imagen para lis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31" name="1 Título"/>
          <p:cNvSpPr>
            <a:spLocks noGrp="1"/>
          </p:cNvSpPr>
          <p:nvPr>
            <p:ph type="title"/>
          </p:nvPr>
        </p:nvSpPr>
        <p:spPr>
          <a:xfrm>
            <a:off x="251520" y="-171400"/>
            <a:ext cx="8229600" cy="1143000"/>
          </a:xfrm>
        </p:spPr>
        <p:txBody>
          <a:bodyPr/>
          <a:lstStyle/>
          <a:p>
            <a:pPr algn="l"/>
            <a:r>
              <a:rPr lang="es-MX" sz="2400" b="1" dirty="0" smtClean="0">
                <a:effectLst>
                  <a:outerShdw blurRad="38100" dist="38100" dir="2700000" algn="tl">
                    <a:srgbClr val="000000">
                      <a:alpha val="43137"/>
                    </a:srgbClr>
                  </a:outerShdw>
                </a:effectLst>
              </a:rPr>
              <a:t>               Elementos:</a:t>
            </a:r>
            <a:endParaRPr lang="es-MX" sz="2400" b="1" dirty="0">
              <a:effectLst>
                <a:outerShdw blurRad="38100" dist="38100" dir="2700000" algn="tl">
                  <a:srgbClr val="000000">
                    <a:alpha val="43137"/>
                  </a:srgbClr>
                </a:outerShdw>
              </a:effectLst>
            </a:endParaRPr>
          </a:p>
        </p:txBody>
      </p:sp>
      <p:pic>
        <p:nvPicPr>
          <p:cNvPr id="33" name="Picture 1" descr="C:\Users\Yenni\Documents\elementos.jpg"/>
          <p:cNvPicPr>
            <a:picLocks noChangeAspect="1" noChangeArrowheads="1"/>
          </p:cNvPicPr>
          <p:nvPr/>
        </p:nvPicPr>
        <p:blipFill>
          <a:blip r:embed="rId2" cstate="print"/>
          <a:srcRect/>
          <a:stretch>
            <a:fillRect/>
          </a:stretch>
        </p:blipFill>
        <p:spPr bwMode="auto">
          <a:xfrm>
            <a:off x="323529" y="107504"/>
            <a:ext cx="1224136" cy="61206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485800"/>
            <a:ext cx="8229600" cy="1143000"/>
          </a:xfrm>
        </p:spPr>
        <p:txBody>
          <a:bodyPr/>
          <a:lstStyle/>
          <a:p>
            <a:pPr algn="l"/>
            <a:r>
              <a:rPr lang="es-MX" sz="2800" b="1" dirty="0" smtClean="0">
                <a:effectLst>
                  <a:outerShdw blurRad="38100" dist="38100" dir="2700000" algn="tl">
                    <a:srgbClr val="000000">
                      <a:alpha val="43137"/>
                    </a:srgbClr>
                  </a:outerShdw>
                </a:effectLst>
              </a:rPr>
              <a:t>        Estructura:</a:t>
            </a:r>
            <a:endParaRPr lang="es-MX" sz="2800" b="1" dirty="0">
              <a:effectLst>
                <a:outerShdw blurRad="38100" dist="38100" dir="2700000" algn="tl">
                  <a:srgbClr val="000000">
                    <a:alpha val="43137"/>
                  </a:srgbClr>
                </a:outerShdw>
              </a:effectLst>
            </a:endParaRPr>
          </a:p>
        </p:txBody>
      </p:sp>
      <p:sp>
        <p:nvSpPr>
          <p:cNvPr id="5" name="2 Marcador de contenido"/>
          <p:cNvSpPr>
            <a:spLocks noGrp="1"/>
          </p:cNvSpPr>
          <p:nvPr>
            <p:ph sz="quarter" idx="1"/>
          </p:nvPr>
        </p:nvSpPr>
        <p:spPr>
          <a:xfrm>
            <a:off x="333872" y="1449288"/>
            <a:ext cx="8414592" cy="4572000"/>
          </a:xfrm>
        </p:spPr>
        <p:txBody>
          <a:bodyPr>
            <a:noAutofit/>
          </a:bodyPr>
          <a:lstStyle/>
          <a:p>
            <a:pPr marL="268288" indent="-268288">
              <a:lnSpc>
                <a:spcPct val="150000"/>
              </a:lnSpc>
              <a:buFont typeface="+mj-lt"/>
              <a:buAutoNum type="arabicPeriod"/>
            </a:pPr>
            <a:r>
              <a:rPr lang="es-MX" sz="1900" dirty="0" smtClean="0"/>
              <a:t>Lea un texto e identifique en él las palabras que expresen las ideas principales o las palabras clave</a:t>
            </a:r>
          </a:p>
          <a:p>
            <a:pPr marL="268288" indent="-268288">
              <a:lnSpc>
                <a:spcPct val="150000"/>
              </a:lnSpc>
              <a:buFont typeface="+mj-lt"/>
              <a:buAutoNum type="arabicPeriod"/>
            </a:pPr>
            <a:r>
              <a:rPr lang="es-MX" sz="1900" dirty="0" smtClean="0"/>
              <a:t>Cuando haya terminado, subraye las palabras que identificó</a:t>
            </a:r>
          </a:p>
          <a:p>
            <a:pPr marL="268288" indent="-268288">
              <a:lnSpc>
                <a:spcPct val="150000"/>
              </a:lnSpc>
              <a:buFont typeface="+mj-lt"/>
              <a:buAutoNum type="arabicPeriod"/>
            </a:pPr>
            <a:r>
              <a:rPr lang="es-MX" sz="1900" dirty="0" smtClean="0"/>
              <a:t>Identifique el tema o asunto general y escríbalo en la parte superior del mapa conceptual</a:t>
            </a:r>
          </a:p>
          <a:p>
            <a:pPr marL="268288" indent="-268288">
              <a:lnSpc>
                <a:spcPct val="150000"/>
              </a:lnSpc>
              <a:buFont typeface="+mj-lt"/>
              <a:buAutoNum type="arabicPeriod"/>
            </a:pPr>
            <a:r>
              <a:rPr lang="es-MX" sz="1900" dirty="0" smtClean="0"/>
              <a:t>Identifique las ideas que constituyen los subtemas, escríbalos en el segundo nivel</a:t>
            </a:r>
          </a:p>
          <a:p>
            <a:pPr marL="268288" indent="-268288">
              <a:lnSpc>
                <a:spcPct val="150000"/>
              </a:lnSpc>
              <a:buFont typeface="+mj-lt"/>
              <a:buAutoNum type="arabicPeriod"/>
            </a:pPr>
            <a:r>
              <a:rPr lang="es-MX" sz="1900" dirty="0" smtClean="0"/>
              <a:t>Trace las conexiones correspondientes entre el tema principal y los subtemas</a:t>
            </a:r>
          </a:p>
        </p:txBody>
      </p:sp>
      <p:pic>
        <p:nvPicPr>
          <p:cNvPr id="15362" name="Picture 2" descr="Imagen relacionada"/>
          <p:cNvPicPr>
            <a:picLocks noChangeAspect="1" noChangeArrowheads="1"/>
          </p:cNvPicPr>
          <p:nvPr/>
        </p:nvPicPr>
        <p:blipFill>
          <a:blip r:embed="rId2" cstate="print"/>
          <a:srcRect/>
          <a:stretch>
            <a:fillRect/>
          </a:stretch>
        </p:blipFill>
        <p:spPr bwMode="auto">
          <a:xfrm>
            <a:off x="323528" y="692696"/>
            <a:ext cx="762000" cy="762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a:spLocks noGrp="1"/>
          </p:cNvSpPr>
          <p:nvPr>
            <p:ph sz="quarter" idx="1"/>
          </p:nvPr>
        </p:nvSpPr>
        <p:spPr>
          <a:xfrm>
            <a:off x="405880" y="1305272"/>
            <a:ext cx="8414592" cy="4572000"/>
          </a:xfrm>
        </p:spPr>
        <p:txBody>
          <a:bodyPr>
            <a:noAutofit/>
          </a:bodyPr>
          <a:lstStyle/>
          <a:p>
            <a:pPr marL="441325" indent="-441325">
              <a:lnSpc>
                <a:spcPct val="150000"/>
              </a:lnSpc>
              <a:buNone/>
            </a:pPr>
            <a:r>
              <a:rPr lang="es-MX" sz="1900" dirty="0" smtClean="0"/>
              <a:t>6.    Seleccione y escriba el descriptor o palabra enlace de cada una de las conexiones que acaba de trazar</a:t>
            </a:r>
          </a:p>
          <a:p>
            <a:pPr marL="441325" indent="-441325">
              <a:lnSpc>
                <a:spcPct val="150000"/>
              </a:lnSpc>
              <a:buNone/>
            </a:pPr>
            <a:r>
              <a:rPr lang="es-MX" sz="1900" dirty="0" smtClean="0"/>
              <a:t>7.    En el tercer nivel coloque los aspectos específicos de cada idea o subtema </a:t>
            </a:r>
          </a:p>
          <a:p>
            <a:pPr marL="268288" indent="-268288">
              <a:lnSpc>
                <a:spcPct val="150000"/>
              </a:lnSpc>
              <a:buNone/>
            </a:pPr>
            <a:r>
              <a:rPr lang="es-MX" sz="1900" dirty="0" smtClean="0"/>
              <a:t>8.    Trace las conexiones entre los subtemas y sus aspectos</a:t>
            </a:r>
          </a:p>
          <a:p>
            <a:pPr marL="441325" indent="-441325">
              <a:lnSpc>
                <a:spcPct val="150000"/>
              </a:lnSpc>
              <a:buNone/>
            </a:pPr>
            <a:r>
              <a:rPr lang="es-MX" sz="1900" dirty="0" smtClean="0"/>
              <a:t>9.    Escriba los descriptores o palabras enlaces correspondientes a este tercer nivel</a:t>
            </a:r>
          </a:p>
          <a:p>
            <a:pPr marL="441325" indent="-441325">
              <a:lnSpc>
                <a:spcPct val="150000"/>
              </a:lnSpc>
              <a:buNone/>
            </a:pPr>
            <a:r>
              <a:rPr lang="es-MX" sz="1900" dirty="0" smtClean="0"/>
              <a:t>10.  Considere si se requieren flechas y en caso afirmativo, trace las cabezas de  flecha en los conectores correspondientes</a:t>
            </a:r>
            <a:endParaRPr lang="es-MX" sz="1900" dirty="0"/>
          </a:p>
        </p:txBody>
      </p:sp>
      <p:sp>
        <p:nvSpPr>
          <p:cNvPr id="6" name="1 Título"/>
          <p:cNvSpPr>
            <a:spLocks noGrp="1"/>
          </p:cNvSpPr>
          <p:nvPr>
            <p:ph type="title"/>
          </p:nvPr>
        </p:nvSpPr>
        <p:spPr>
          <a:xfrm>
            <a:off x="395536" y="341784"/>
            <a:ext cx="8229600" cy="1143000"/>
          </a:xfrm>
        </p:spPr>
        <p:txBody>
          <a:bodyPr/>
          <a:lstStyle/>
          <a:p>
            <a:pPr algn="l"/>
            <a:r>
              <a:rPr lang="es-MX" sz="2800" b="1" dirty="0" smtClean="0">
                <a:effectLst>
                  <a:outerShdw blurRad="38100" dist="38100" dir="2700000" algn="tl">
                    <a:srgbClr val="000000">
                      <a:alpha val="43137"/>
                    </a:srgbClr>
                  </a:outerShdw>
                </a:effectLst>
              </a:rPr>
              <a:t>        Estructura:</a:t>
            </a:r>
            <a:endParaRPr lang="es-MX" sz="2800" b="1" dirty="0">
              <a:effectLst>
                <a:outerShdw blurRad="38100" dist="38100" dir="2700000" algn="tl">
                  <a:srgbClr val="000000">
                    <a:alpha val="43137"/>
                  </a:srgbClr>
                </a:outerShdw>
              </a:effectLst>
            </a:endParaRPr>
          </a:p>
        </p:txBody>
      </p:sp>
      <p:pic>
        <p:nvPicPr>
          <p:cNvPr id="7" name="Picture 2" descr="Imagen relacionada"/>
          <p:cNvPicPr>
            <a:picLocks noChangeAspect="1" noChangeArrowheads="1"/>
          </p:cNvPicPr>
          <p:nvPr/>
        </p:nvPicPr>
        <p:blipFill>
          <a:blip r:embed="rId2" cstate="print"/>
          <a:srcRect/>
          <a:stretch>
            <a:fillRect/>
          </a:stretch>
        </p:blipFill>
        <p:spPr bwMode="auto">
          <a:xfrm>
            <a:off x="395536" y="548680"/>
            <a:ext cx="762000" cy="762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53752"/>
            <a:ext cx="8229600" cy="1143000"/>
          </a:xfrm>
        </p:spPr>
        <p:txBody>
          <a:bodyPr/>
          <a:lstStyle/>
          <a:p>
            <a:pPr algn="l"/>
            <a:r>
              <a:rPr lang="es-MX" sz="2800" b="1" dirty="0" smtClean="0">
                <a:effectLst>
                  <a:outerShdw blurRad="38100" dist="38100" dir="2700000" algn="tl">
                    <a:srgbClr val="000000">
                      <a:alpha val="43137"/>
                    </a:srgbClr>
                  </a:outerShdw>
                </a:effectLst>
              </a:rPr>
              <a:t>Ejemplo:</a:t>
            </a:r>
            <a:endParaRPr lang="es-MX" sz="2800" b="1" dirty="0">
              <a:effectLst>
                <a:outerShdw blurRad="38100" dist="38100" dir="2700000" algn="tl">
                  <a:srgbClr val="000000">
                    <a:alpha val="43137"/>
                  </a:srgbClr>
                </a:outerShdw>
              </a:effectLst>
            </a:endParaRPr>
          </a:p>
        </p:txBody>
      </p:sp>
      <p:pic>
        <p:nvPicPr>
          <p:cNvPr id="7170" name="Picture 2" descr="http://docdigital.typepad.com/.a/6a00d8343501d953ef010536667e2b970c-pi"/>
          <p:cNvPicPr>
            <a:picLocks noChangeAspect="1" noChangeArrowheads="1"/>
          </p:cNvPicPr>
          <p:nvPr/>
        </p:nvPicPr>
        <p:blipFill>
          <a:blip r:embed="rId2" cstate="print"/>
          <a:srcRect/>
          <a:stretch>
            <a:fillRect/>
          </a:stretch>
        </p:blipFill>
        <p:spPr bwMode="auto">
          <a:xfrm>
            <a:off x="611559" y="980728"/>
            <a:ext cx="7890697" cy="475252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TotalTime>
  <Words>1210</Words>
  <Application>Microsoft Office PowerPoint</Application>
  <PresentationFormat>Presentación en pantalla (4:3)</PresentationFormat>
  <Paragraphs>96</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Área Académica: Informática  Tema: Organizadores Gráficos Profesor: ME. Yenni Estrada Márquez Periodo: Julio - Diciembre 2015</vt:lpstr>
      <vt:lpstr>Presentación de PowerPoint</vt:lpstr>
      <vt:lpstr>Presentación de PowerPoint</vt:lpstr>
      <vt:lpstr>MAPAS CONCEPTUALES</vt:lpstr>
      <vt:lpstr>               Elementos:</vt:lpstr>
      <vt:lpstr>               Elementos:</vt:lpstr>
      <vt:lpstr>        Estructura:</vt:lpstr>
      <vt:lpstr>        Estructura:</vt:lpstr>
      <vt:lpstr>Ejemplo:</vt:lpstr>
      <vt:lpstr> MAPAS MENTALES</vt:lpstr>
      <vt:lpstr>               Elementos:</vt:lpstr>
      <vt:lpstr>               Elementos:</vt:lpstr>
      <vt:lpstr>Presentación de PowerPoint</vt:lpstr>
      <vt:lpstr>Ejemplo:</vt:lpstr>
      <vt:lpstr>LINEAS DE TIEMPO</vt:lpstr>
      <vt:lpstr>Presentación de PowerPoint</vt:lpstr>
      <vt:lpstr>               Elementos:</vt:lpstr>
      <vt:lpstr>Presentación de PowerPoint</vt:lpstr>
      <vt:lpstr>Ejemplo:</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BACHILLERATO CD. SAHAGÚN</dc:creator>
  <cp:lastModifiedBy>DELL</cp:lastModifiedBy>
  <cp:revision>10</cp:revision>
  <dcterms:created xsi:type="dcterms:W3CDTF">2015-03-29T11:29:18Z</dcterms:created>
  <dcterms:modified xsi:type="dcterms:W3CDTF">2015-10-19T19:43:23Z</dcterms:modified>
</cp:coreProperties>
</file>