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6" r:id="rId7"/>
    <p:sldId id="262" r:id="rId8"/>
    <p:sldId id="263" r:id="rId9"/>
    <p:sldId id="267" r:id="rId10"/>
    <p:sldId id="264" r:id="rId11"/>
    <p:sldId id="265" r:id="rId12"/>
    <p:sldId id="268" r:id="rId13"/>
    <p:sldId id="269" r:id="rId14"/>
    <p:sldId id="270" r:id="rId15"/>
    <p:sldId id="271" r:id="rId16"/>
    <p:sldId id="272"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4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19/10/2015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60906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19/10/2015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423426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19/10/2015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20440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19/10/2015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83165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B32B95A-5BAC-4AD0-B854-F958F94FA800}" type="datetimeFigureOut">
              <a:rPr lang="es-MX" smtClean="0"/>
              <a:t>19/10/2015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76952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B32B95A-5BAC-4AD0-B854-F958F94FA800}" type="datetimeFigureOut">
              <a:rPr lang="es-MX" smtClean="0"/>
              <a:t>19/10/2015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48519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B32B95A-5BAC-4AD0-B854-F958F94FA800}" type="datetimeFigureOut">
              <a:rPr lang="es-MX" smtClean="0"/>
              <a:t>19/10/2015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56613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B32B95A-5BAC-4AD0-B854-F958F94FA800}" type="datetimeFigureOut">
              <a:rPr lang="es-MX" smtClean="0"/>
              <a:t>19/10/2015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951558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B32B95A-5BAC-4AD0-B854-F958F94FA800}" type="datetimeFigureOut">
              <a:rPr lang="es-MX" smtClean="0"/>
              <a:t>19/10/2015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1358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32B95A-5BAC-4AD0-B854-F958F94FA800}" type="datetimeFigureOut">
              <a:rPr lang="es-MX" smtClean="0"/>
              <a:t>19/10/2015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6121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32B95A-5BAC-4AD0-B854-F958F94FA800}" type="datetimeFigureOut">
              <a:rPr lang="es-MX" smtClean="0"/>
              <a:t>19/10/2015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9740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3999"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72008"/>
            <a:ext cx="9143999" cy="70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2B95A-5BAC-4AD0-B854-F958F94FA800}" type="datetimeFigureOut">
              <a:rPr lang="es-MX" smtClean="0"/>
              <a:t>19/10/2015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C14A7-A164-48F6-9E6F-0B6D1838B85F}" type="slidenum">
              <a:rPr lang="es-MX" smtClean="0"/>
              <a:t>‹Nº›</a:t>
            </a:fld>
            <a:endParaRPr lang="es-MX"/>
          </a:p>
        </p:txBody>
      </p:sp>
    </p:spTree>
    <p:extLst>
      <p:ext uri="{BB962C8B-B14F-4D97-AF65-F5344CB8AC3E}">
        <p14:creationId xmlns:p14="http://schemas.microsoft.com/office/powerpoint/2010/main" val="627266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test.kualifamily.com/...para.../decalogo-para-padres-asertividad-para-pre" TargetMode="External"/><Relationship Id="rId7" Type="http://schemas.openxmlformats.org/officeDocument/2006/relationships/hyperlink" Target="http://www.ssp.gob.mx/portalWebApp/ShowBinary?nodeId=/.../1214179//" TargetMode="External"/><Relationship Id="rId2" Type="http://schemas.openxmlformats.org/officeDocument/2006/relationships/hyperlink" Target="http://www.psicol.unam.mx/adicciones/" TargetMode="External"/><Relationship Id="rId1" Type="http://schemas.openxmlformats.org/officeDocument/2006/relationships/slideLayout" Target="../slideLayouts/slideLayout2.xml"/><Relationship Id="rId6" Type="http://schemas.openxmlformats.org/officeDocument/2006/relationships/hyperlink" Target="http://www.basica.sep.gob.mx/escuelasegura/pdf/orientaciones/guiaDocentes456.pdf" TargetMode="External"/><Relationship Id="rId5" Type="http://schemas.openxmlformats.org/officeDocument/2006/relationships/hyperlink" Target="http://www.e-neurocapitalismohumano.org/shop/detallenot.asp?notid=370" TargetMode="External"/><Relationship Id="rId4" Type="http://schemas.openxmlformats.org/officeDocument/2006/relationships/hyperlink" Target="http://www.psicologosenmadrid.eu/identidad-persona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PORTADA3.JPG"/>
          <p:cNvPicPr>
            <a:picLocks noChangeAspect="1" noChangeArrowheads="1"/>
          </p:cNvPicPr>
          <p:nvPr/>
        </p:nvPicPr>
        <p:blipFill rotWithShape="1">
          <a:blip r:embed="rId2">
            <a:extLst>
              <a:ext uri="{28A0092B-C50C-407E-A947-70E740481C1C}">
                <a14:useLocalDpi xmlns:a14="http://schemas.microsoft.com/office/drawing/2010/main" val="0"/>
              </a:ext>
            </a:extLst>
          </a:blip>
          <a:srcRect r="36415" b="22072"/>
          <a:stretch/>
        </p:blipFill>
        <p:spPr bwMode="auto">
          <a:xfrm>
            <a:off x="0" y="-99392"/>
            <a:ext cx="9289032" cy="7056784"/>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685800" y="1412777"/>
            <a:ext cx="5326360" cy="2187674"/>
          </a:xfrm>
        </p:spPr>
        <p:txBody>
          <a:bodyPr>
            <a:normAutofit fontScale="90000"/>
          </a:bodyPr>
          <a:lstStyle/>
          <a:p>
            <a:pPr algn="l"/>
            <a:r>
              <a:rPr lang="es-MX" sz="2700" dirty="0" smtClean="0">
                <a:solidFill>
                  <a:schemeClr val="bg1"/>
                </a:solidFill>
                <a:latin typeface="Bell MT" panose="02020503060305020303" pitchFamily="18" charset="0"/>
              </a:rPr>
              <a:t/>
            </a:r>
            <a:br>
              <a:rPr lang="es-MX" sz="2700" dirty="0" smtClean="0">
                <a:solidFill>
                  <a:schemeClr val="bg1"/>
                </a:solidFill>
                <a:latin typeface="Bell MT" panose="02020503060305020303" pitchFamily="18" charset="0"/>
              </a:rPr>
            </a:br>
            <a:r>
              <a:rPr lang="es-MX" sz="2700" dirty="0">
                <a:solidFill>
                  <a:schemeClr val="bg1"/>
                </a:solidFill>
                <a:latin typeface="Bell MT" panose="02020503060305020303" pitchFamily="18" charset="0"/>
              </a:rPr>
              <a:t/>
            </a:r>
            <a:br>
              <a:rPr lang="es-MX" sz="2700" dirty="0">
                <a:solidFill>
                  <a:schemeClr val="bg1"/>
                </a:solidFill>
                <a:latin typeface="Bell MT" panose="02020503060305020303" pitchFamily="18" charset="0"/>
              </a:rPr>
            </a:br>
            <a:r>
              <a:rPr lang="es-MX" sz="2700" dirty="0" smtClean="0">
                <a:solidFill>
                  <a:schemeClr val="bg1"/>
                </a:solidFill>
                <a:latin typeface="Bell MT" panose="02020503060305020303" pitchFamily="18" charset="0"/>
              </a:rPr>
              <a:t/>
            </a:r>
            <a:br>
              <a:rPr lang="es-MX" sz="2700" dirty="0" smtClean="0">
                <a:solidFill>
                  <a:schemeClr val="bg1"/>
                </a:solidFill>
                <a:latin typeface="Bell MT" panose="02020503060305020303" pitchFamily="18" charset="0"/>
              </a:rPr>
            </a:br>
            <a:r>
              <a:rPr lang="es-MX" sz="2700" dirty="0">
                <a:solidFill>
                  <a:schemeClr val="bg1"/>
                </a:solidFill>
                <a:latin typeface="Bell MT" panose="02020503060305020303" pitchFamily="18" charset="0"/>
              </a:rPr>
              <a:t/>
            </a:r>
            <a:br>
              <a:rPr lang="es-MX" sz="2700" dirty="0">
                <a:solidFill>
                  <a:schemeClr val="bg1"/>
                </a:solidFill>
                <a:latin typeface="Bell MT" panose="02020503060305020303" pitchFamily="18" charset="0"/>
              </a:rPr>
            </a:br>
            <a:r>
              <a:rPr lang="es-MX" sz="2700" dirty="0" smtClean="0">
                <a:solidFill>
                  <a:schemeClr val="bg1"/>
                </a:solidFill>
                <a:latin typeface="Arial" pitchFamily="34" charset="0"/>
                <a:cs typeface="Arial" pitchFamily="34" charset="0"/>
              </a:rPr>
              <a:t>ÁREA  ACADÉMICA: PREVENCION DE ADICCIONES</a:t>
            </a:r>
            <a:br>
              <a:rPr lang="es-MX" sz="2700" dirty="0" smtClean="0">
                <a:solidFill>
                  <a:schemeClr val="bg1"/>
                </a:solidFill>
                <a:latin typeface="Arial" pitchFamily="34" charset="0"/>
                <a:cs typeface="Arial" pitchFamily="34" charset="0"/>
              </a:rPr>
            </a:br>
            <a:r>
              <a:rPr lang="es-MX" sz="2700" dirty="0" smtClean="0">
                <a:solidFill>
                  <a:schemeClr val="bg1"/>
                </a:solidFill>
                <a:latin typeface="Arial" pitchFamily="34" charset="0"/>
                <a:cs typeface="Arial" pitchFamily="34" charset="0"/>
              </a:rPr>
              <a:t/>
            </a:r>
            <a:br>
              <a:rPr lang="es-MX" sz="2700" dirty="0" smtClean="0">
                <a:solidFill>
                  <a:schemeClr val="bg1"/>
                </a:solidFill>
                <a:latin typeface="Arial" pitchFamily="34" charset="0"/>
                <a:cs typeface="Arial" pitchFamily="34" charset="0"/>
              </a:rPr>
            </a:br>
            <a:r>
              <a:rPr lang="es-MX" sz="2700" dirty="0" smtClean="0">
                <a:solidFill>
                  <a:schemeClr val="bg1"/>
                </a:solidFill>
                <a:latin typeface="Arial" pitchFamily="34" charset="0"/>
                <a:cs typeface="Arial" pitchFamily="34" charset="0"/>
              </a:rPr>
              <a:t>TEMA: 3.1.3.1.EJES PREVENTIVOS</a:t>
            </a:r>
            <a:br>
              <a:rPr lang="es-MX" sz="2700" dirty="0" smtClean="0">
                <a:solidFill>
                  <a:schemeClr val="bg1"/>
                </a:solidFill>
                <a:latin typeface="Arial" pitchFamily="34" charset="0"/>
                <a:cs typeface="Arial" pitchFamily="34" charset="0"/>
              </a:rPr>
            </a:br>
            <a:r>
              <a:rPr lang="es-MX" sz="2700" dirty="0" smtClean="0">
                <a:solidFill>
                  <a:schemeClr val="bg1"/>
                </a:solidFill>
                <a:latin typeface="Arial" pitchFamily="34" charset="0"/>
                <a:cs typeface="Arial" pitchFamily="34" charset="0"/>
              </a:rPr>
              <a:t/>
            </a:r>
            <a:br>
              <a:rPr lang="es-MX" sz="2700" dirty="0" smtClean="0">
                <a:solidFill>
                  <a:schemeClr val="bg1"/>
                </a:solidFill>
                <a:latin typeface="Arial" pitchFamily="34" charset="0"/>
                <a:cs typeface="Arial" pitchFamily="34" charset="0"/>
              </a:rPr>
            </a:br>
            <a:r>
              <a:rPr lang="es-MX" sz="2700" dirty="0" smtClean="0">
                <a:solidFill>
                  <a:schemeClr val="bg1"/>
                </a:solidFill>
                <a:latin typeface="Arial" pitchFamily="34" charset="0"/>
                <a:cs typeface="Arial" pitchFamily="34" charset="0"/>
              </a:rPr>
              <a:t>PROFESOR: Q.B.P. LILIA GUERRA MEDRANO</a:t>
            </a:r>
            <a:br>
              <a:rPr lang="es-MX" sz="2700" dirty="0" smtClean="0">
                <a:solidFill>
                  <a:schemeClr val="bg1"/>
                </a:solidFill>
                <a:latin typeface="Arial" pitchFamily="34" charset="0"/>
                <a:cs typeface="Arial" pitchFamily="34" charset="0"/>
              </a:rPr>
            </a:br>
            <a:r>
              <a:rPr lang="es-MX" sz="2700" dirty="0" smtClean="0">
                <a:solidFill>
                  <a:schemeClr val="bg1"/>
                </a:solidFill>
                <a:latin typeface="Arial" pitchFamily="34" charset="0"/>
                <a:cs typeface="Arial" pitchFamily="34" charset="0"/>
              </a:rPr>
              <a:t/>
            </a:r>
            <a:br>
              <a:rPr lang="es-MX" sz="2700" dirty="0" smtClean="0">
                <a:solidFill>
                  <a:schemeClr val="bg1"/>
                </a:solidFill>
                <a:latin typeface="Arial" pitchFamily="34" charset="0"/>
                <a:cs typeface="Arial" pitchFamily="34" charset="0"/>
              </a:rPr>
            </a:br>
            <a:r>
              <a:rPr lang="es-MX" sz="2700" dirty="0" smtClean="0">
                <a:solidFill>
                  <a:schemeClr val="bg1"/>
                </a:solidFill>
                <a:latin typeface="Arial" pitchFamily="34" charset="0"/>
                <a:cs typeface="Arial" pitchFamily="34" charset="0"/>
              </a:rPr>
              <a:t>PERIODO: JULIO-DICIEMBRE 2015</a:t>
            </a:r>
            <a:r>
              <a:rPr lang="es-MX" dirty="0" smtClean="0">
                <a:latin typeface="Arial" pitchFamily="34" charset="0"/>
                <a:cs typeface="Arial" pitchFamily="34" charset="0"/>
              </a:rPr>
              <a:t/>
            </a:r>
            <a:br>
              <a:rPr lang="es-MX" dirty="0" smtClean="0">
                <a:latin typeface="Arial" pitchFamily="34" charset="0"/>
                <a:cs typeface="Arial" pitchFamily="34" charset="0"/>
              </a:rPr>
            </a:br>
            <a:endParaRPr lang="es-MX" dirty="0">
              <a:latin typeface="Arial" pitchFamily="34" charset="0"/>
              <a:cs typeface="Arial" pitchFamily="34" charset="0"/>
            </a:endParaRPr>
          </a:p>
        </p:txBody>
      </p:sp>
    </p:spTree>
    <p:extLst>
      <p:ext uri="{BB962C8B-B14F-4D97-AF65-F5344CB8AC3E}">
        <p14:creationId xmlns:p14="http://schemas.microsoft.com/office/powerpoint/2010/main" val="1405827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a:latin typeface="Arial" pitchFamily="34" charset="0"/>
                <a:cs typeface="Arial" pitchFamily="34" charset="0"/>
              </a:rPr>
              <a:t>EJE PREVENTIVO 3: ESTILOS DE VIDA</a:t>
            </a:r>
            <a:r>
              <a:rPr lang="es-MX" sz="2400" dirty="0">
                <a:latin typeface="Arial" pitchFamily="34" charset="0"/>
                <a:cs typeface="Arial" pitchFamily="34" charset="0"/>
              </a:rPr>
              <a:t/>
            </a:r>
            <a:br>
              <a:rPr lang="es-MX" sz="2400" dirty="0">
                <a:latin typeface="Arial" pitchFamily="34" charset="0"/>
                <a:cs typeface="Arial" pitchFamily="34" charset="0"/>
              </a:rPr>
            </a:br>
            <a:endParaRPr lang="es-MX" sz="24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buNone/>
            </a:pPr>
            <a:r>
              <a:rPr lang="es-MX" sz="2000" dirty="0" smtClean="0">
                <a:latin typeface="Arial" pitchFamily="34" charset="0"/>
                <a:cs typeface="Arial" pitchFamily="34" charset="0"/>
              </a:rPr>
              <a:t>Los </a:t>
            </a:r>
            <a:r>
              <a:rPr lang="es-MX" sz="2000" dirty="0">
                <a:latin typeface="Arial" pitchFamily="34" charset="0"/>
                <a:cs typeface="Arial" pitchFamily="34" charset="0"/>
              </a:rPr>
              <a:t>estilos de vida son un conjunto de rasgos estables, pero no estáticos, que caracterizan una manera de </a:t>
            </a:r>
            <a:r>
              <a:rPr lang="es-MX" sz="2000" dirty="0" smtClean="0">
                <a:latin typeface="Arial" pitchFamily="34" charset="0"/>
                <a:cs typeface="Arial" pitchFamily="34" charset="0"/>
              </a:rPr>
              <a:t>vivir.</a:t>
            </a:r>
            <a:r>
              <a:rPr lang="es-MX" sz="2000" dirty="0">
                <a:latin typeface="Arial" pitchFamily="34" charset="0"/>
                <a:cs typeface="Arial" pitchFamily="34" charset="0"/>
              </a:rPr>
              <a:t> </a:t>
            </a:r>
            <a:r>
              <a:rPr lang="es-MX" sz="2000" dirty="0" smtClean="0">
                <a:latin typeface="Arial" pitchFamily="34" charset="0"/>
                <a:cs typeface="Arial" pitchFamily="34" charset="0"/>
              </a:rPr>
              <a:t>Son </a:t>
            </a:r>
            <a:r>
              <a:rPr lang="es-MX" sz="2000" dirty="0">
                <a:latin typeface="Arial" pitchFamily="34" charset="0"/>
                <a:cs typeface="Arial" pitchFamily="34" charset="0"/>
              </a:rPr>
              <a:t>resultado de condiciones sociales, culturales y económicas, donde las personas desarrollan un conjunto de prácticas que van dando forma a estilos de vida</a:t>
            </a:r>
            <a:r>
              <a:rPr lang="es-MX" sz="2000" dirty="0" smtClean="0">
                <a:latin typeface="Arial" pitchFamily="34" charset="0"/>
                <a:cs typeface="Arial" pitchFamily="34" charset="0"/>
              </a:rPr>
              <a:t>. </a:t>
            </a:r>
          </a:p>
          <a:p>
            <a:pPr marL="0" indent="0">
              <a:buNone/>
            </a:pPr>
            <a:endParaRPr lang="es-MX" sz="2000" dirty="0">
              <a:latin typeface="Arial" pitchFamily="34" charset="0"/>
              <a:cs typeface="Arial" pitchFamily="34" charset="0"/>
            </a:endParaRPr>
          </a:p>
          <a:p>
            <a:pPr marL="0" indent="0">
              <a:buNone/>
            </a:pPr>
            <a:endParaRPr lang="es-MX" sz="2000" dirty="0" smtClean="0">
              <a:latin typeface="Arial" pitchFamily="34" charset="0"/>
              <a:cs typeface="Arial" pitchFamily="34" charset="0"/>
            </a:endParaRPr>
          </a:p>
          <a:p>
            <a:pPr marL="0" indent="0">
              <a:buNone/>
            </a:pPr>
            <a:endParaRPr lang="es-MX" sz="2000" dirty="0" smtClean="0">
              <a:latin typeface="Arial" pitchFamily="34" charset="0"/>
              <a:cs typeface="Arial" pitchFamily="34" charset="0"/>
            </a:endParaRPr>
          </a:p>
          <a:p>
            <a:pPr marL="0" indent="0">
              <a:buNone/>
            </a:pPr>
            <a:endParaRPr lang="es-MX" sz="2000" dirty="0">
              <a:latin typeface="Arial" pitchFamily="34" charset="0"/>
              <a:cs typeface="Arial" pitchFamily="34" charset="0"/>
            </a:endParaRPr>
          </a:p>
          <a:p>
            <a:pPr marL="0" indent="0">
              <a:buNone/>
            </a:pPr>
            <a:r>
              <a:rPr lang="es-MX" sz="2000" dirty="0" smtClean="0">
                <a:latin typeface="Arial" pitchFamily="34" charset="0"/>
                <a:cs typeface="Arial" pitchFamily="34" charset="0"/>
              </a:rPr>
              <a:t>El </a:t>
            </a:r>
            <a:r>
              <a:rPr lang="es-MX" sz="2000" dirty="0">
                <a:latin typeface="Arial" pitchFamily="34" charset="0"/>
                <a:cs typeface="Arial" pitchFamily="34" charset="0"/>
              </a:rPr>
              <a:t>consumo de sustancias adictivas puede formar parte de algunos estilos de vida fomentados por la cultura familiar y comunitaria.</a:t>
            </a:r>
          </a:p>
        </p:txBody>
      </p:sp>
      <p:pic>
        <p:nvPicPr>
          <p:cNvPr id="7170" name="Picture 2" descr="C:\Users\HP1\Desktop\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2921258"/>
            <a:ext cx="2592288" cy="17318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5896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000" b="1" dirty="0">
                <a:latin typeface="Arial" pitchFamily="34" charset="0"/>
                <a:cs typeface="Arial" pitchFamily="34" charset="0"/>
              </a:rPr>
              <a:t>EJE PREVENTIVO 3: ESTILOS DE VIDA</a:t>
            </a:r>
            <a:endParaRPr lang="es-MX" sz="20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buNone/>
            </a:pPr>
            <a:r>
              <a:rPr lang="es-MX" sz="2000" dirty="0">
                <a:latin typeface="Arial" pitchFamily="34" charset="0"/>
                <a:cs typeface="Arial" pitchFamily="34" charset="0"/>
              </a:rPr>
              <a:t>Para encaminarse a la conformación de estilos de vida saludables se sugiere los siguiente:</a:t>
            </a:r>
            <a:endParaRPr lang="es-MX" sz="2000" dirty="0" smtClean="0">
              <a:latin typeface="Arial" pitchFamily="34" charset="0"/>
              <a:cs typeface="Arial" pitchFamily="34" charset="0"/>
            </a:endParaRPr>
          </a:p>
          <a:p>
            <a:r>
              <a:rPr lang="es-MX" sz="2000" dirty="0" smtClean="0">
                <a:latin typeface="Arial" pitchFamily="34" charset="0"/>
                <a:cs typeface="Arial" pitchFamily="34" charset="0"/>
              </a:rPr>
              <a:t>Identificar </a:t>
            </a:r>
            <a:r>
              <a:rPr lang="es-MX" sz="2000" dirty="0">
                <a:latin typeface="Arial" pitchFamily="34" charset="0"/>
                <a:cs typeface="Arial" pitchFamily="34" charset="0"/>
              </a:rPr>
              <a:t>los hábitos y las costumbres que tienen efectos particulares en la salud y el bienestar personal y colectivo. </a:t>
            </a:r>
            <a:endParaRPr lang="es-MX" sz="2000" dirty="0" smtClean="0">
              <a:latin typeface="Arial" pitchFamily="34" charset="0"/>
              <a:cs typeface="Arial" pitchFamily="34" charset="0"/>
            </a:endParaRPr>
          </a:p>
          <a:p>
            <a:r>
              <a:rPr lang="es-MX" sz="2000" dirty="0" smtClean="0">
                <a:latin typeface="Arial" pitchFamily="34" charset="0"/>
                <a:cs typeface="Arial" pitchFamily="34" charset="0"/>
              </a:rPr>
              <a:t>Reconocer </a:t>
            </a:r>
            <a:r>
              <a:rPr lang="es-MX" sz="2000" dirty="0">
                <a:latin typeface="Arial" pitchFamily="34" charset="0"/>
                <a:cs typeface="Arial" pitchFamily="34" charset="0"/>
              </a:rPr>
              <a:t>prácticas que contribuyen a la salud y al bienestar. </a:t>
            </a:r>
            <a:endParaRPr lang="es-MX" sz="2000" dirty="0" smtClean="0">
              <a:latin typeface="Arial" pitchFamily="34" charset="0"/>
              <a:cs typeface="Arial" pitchFamily="34" charset="0"/>
            </a:endParaRPr>
          </a:p>
          <a:p>
            <a:r>
              <a:rPr lang="es-MX" sz="2000" dirty="0" smtClean="0">
                <a:latin typeface="Arial" pitchFamily="34" charset="0"/>
                <a:cs typeface="Arial" pitchFamily="34" charset="0"/>
              </a:rPr>
              <a:t>Ajustar </a:t>
            </a:r>
            <a:r>
              <a:rPr lang="es-MX" sz="2000" dirty="0">
                <a:latin typeface="Arial" pitchFamily="34" charset="0"/>
                <a:cs typeface="Arial" pitchFamily="34" charset="0"/>
              </a:rPr>
              <a:t>las condiciones que permitan la incorporación de prácticas identificadas con estilos de vida saludables. </a:t>
            </a:r>
            <a:endParaRPr lang="es-MX" sz="2000" dirty="0" smtClean="0">
              <a:latin typeface="Arial" pitchFamily="34" charset="0"/>
              <a:cs typeface="Arial" pitchFamily="34" charset="0"/>
            </a:endParaRPr>
          </a:p>
          <a:p>
            <a:r>
              <a:rPr lang="es-MX" sz="2000" dirty="0" smtClean="0">
                <a:latin typeface="Arial" pitchFamily="34" charset="0"/>
                <a:cs typeface="Arial" pitchFamily="34" charset="0"/>
              </a:rPr>
              <a:t>Poner </a:t>
            </a:r>
            <a:r>
              <a:rPr lang="es-MX" sz="2000" dirty="0">
                <a:latin typeface="Arial" pitchFamily="34" charset="0"/>
                <a:cs typeface="Arial" pitchFamily="34" charset="0"/>
              </a:rPr>
              <a:t>en marcha y probar la efectividad de estilos de vida saludables para el logro del bienestar personal y colectivo. </a:t>
            </a:r>
          </a:p>
        </p:txBody>
      </p:sp>
    </p:spTree>
    <p:extLst>
      <p:ext uri="{BB962C8B-B14F-4D97-AF65-F5344CB8AC3E}">
        <p14:creationId xmlns:p14="http://schemas.microsoft.com/office/powerpoint/2010/main" val="1339493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400" b="1" dirty="0">
                <a:latin typeface="Arial" pitchFamily="34" charset="0"/>
                <a:cs typeface="Arial" pitchFamily="34" charset="0"/>
              </a:rPr>
              <a:t>EJE PREVENTIVO 4: AMBIENTES PROTECTORES DE LAS ADICCIONES</a:t>
            </a:r>
            <a:r>
              <a:rPr lang="es-MX" sz="2400" dirty="0">
                <a:latin typeface="Arial" pitchFamily="34" charset="0"/>
                <a:cs typeface="Arial" pitchFamily="34" charset="0"/>
              </a:rPr>
              <a:t/>
            </a:r>
            <a:br>
              <a:rPr lang="es-MX" sz="2400" dirty="0">
                <a:latin typeface="Arial" pitchFamily="34" charset="0"/>
                <a:cs typeface="Arial" pitchFamily="34" charset="0"/>
              </a:rPr>
            </a:br>
            <a:endParaRPr lang="es-MX" sz="24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buNone/>
            </a:pPr>
            <a:r>
              <a:rPr lang="es-MX" sz="2400" dirty="0" smtClean="0">
                <a:latin typeface="Arial" pitchFamily="34" charset="0"/>
                <a:cs typeface="Arial" pitchFamily="34" charset="0"/>
              </a:rPr>
              <a:t>Los </a:t>
            </a:r>
            <a:r>
              <a:rPr lang="es-MX" sz="2400" dirty="0">
                <a:latin typeface="Arial" pitchFamily="34" charset="0"/>
                <a:cs typeface="Arial" pitchFamily="34" charset="0"/>
              </a:rPr>
              <a:t>ambientes protectores permiten desarrollar competencias relacionadas con el autocuidado que fortalecen la prevención del consumo de drogas.  </a:t>
            </a:r>
            <a:endParaRPr lang="es-MX" sz="2400" dirty="0" smtClean="0">
              <a:latin typeface="Arial" pitchFamily="34" charset="0"/>
              <a:cs typeface="Arial" pitchFamily="34" charset="0"/>
            </a:endParaRPr>
          </a:p>
          <a:p>
            <a:pPr marL="0" indent="0">
              <a:buNone/>
            </a:pPr>
            <a:r>
              <a:rPr lang="es-MX" sz="2400" dirty="0" smtClean="0">
                <a:latin typeface="Arial" pitchFamily="34" charset="0"/>
                <a:cs typeface="Arial" pitchFamily="34" charset="0"/>
              </a:rPr>
              <a:t>Para </a:t>
            </a:r>
            <a:r>
              <a:rPr lang="es-MX" sz="2400" dirty="0">
                <a:latin typeface="Arial" pitchFamily="34" charset="0"/>
                <a:cs typeface="Arial" pitchFamily="34" charset="0"/>
              </a:rPr>
              <a:t>conformar ambientes protectores </a:t>
            </a:r>
            <a:r>
              <a:rPr lang="es-MX" sz="2400" dirty="0" smtClean="0">
                <a:latin typeface="Arial" pitchFamily="34" charset="0"/>
                <a:cs typeface="Arial" pitchFamily="34" charset="0"/>
              </a:rPr>
              <a:t>se sugiere lo siguiente:</a:t>
            </a:r>
          </a:p>
          <a:p>
            <a:pPr marL="0" indent="0">
              <a:buNone/>
            </a:pPr>
            <a:endParaRPr lang="es-MX" sz="2400" dirty="0" smtClean="0">
              <a:latin typeface="Arial" pitchFamily="34" charset="0"/>
              <a:cs typeface="Arial" pitchFamily="34" charset="0"/>
            </a:endParaRPr>
          </a:p>
          <a:p>
            <a:pPr marL="0" indent="0">
              <a:buNone/>
            </a:pPr>
            <a:r>
              <a:rPr lang="es-MX" sz="2400" b="1" dirty="0" smtClean="0">
                <a:latin typeface="Arial" pitchFamily="34" charset="0"/>
                <a:cs typeface="Arial" pitchFamily="34" charset="0"/>
              </a:rPr>
              <a:t>Familia</a:t>
            </a:r>
          </a:p>
          <a:p>
            <a:r>
              <a:rPr lang="es-MX" sz="2400" dirty="0">
                <a:latin typeface="Arial" pitchFamily="34" charset="0"/>
                <a:cs typeface="Arial" pitchFamily="34" charset="0"/>
              </a:rPr>
              <a:t>S</a:t>
            </a:r>
            <a:r>
              <a:rPr lang="es-MX" sz="2400" dirty="0" smtClean="0">
                <a:latin typeface="Arial" pitchFamily="34" charset="0"/>
                <a:cs typeface="Arial" pitchFamily="34" charset="0"/>
              </a:rPr>
              <a:t>upervisión </a:t>
            </a:r>
            <a:r>
              <a:rPr lang="es-MX" sz="2400" dirty="0">
                <a:latin typeface="Arial" pitchFamily="34" charset="0"/>
                <a:cs typeface="Arial" pitchFamily="34" charset="0"/>
              </a:rPr>
              <a:t>de actividades de los </a:t>
            </a:r>
            <a:r>
              <a:rPr lang="es-MX" sz="2400" dirty="0" smtClean="0">
                <a:latin typeface="Arial" pitchFamily="34" charset="0"/>
                <a:cs typeface="Arial" pitchFamily="34" charset="0"/>
              </a:rPr>
              <a:t>adolescentes.</a:t>
            </a:r>
          </a:p>
          <a:p>
            <a:r>
              <a:rPr lang="es-MX" sz="2400" dirty="0" smtClean="0">
                <a:latin typeface="Arial" pitchFamily="34" charset="0"/>
                <a:cs typeface="Arial" pitchFamily="34" charset="0"/>
              </a:rPr>
              <a:t>Establecer </a:t>
            </a:r>
            <a:r>
              <a:rPr lang="es-MX" sz="2400" dirty="0">
                <a:latin typeface="Arial" pitchFamily="34" charset="0"/>
                <a:cs typeface="Arial" pitchFamily="34" charset="0"/>
              </a:rPr>
              <a:t>reglas </a:t>
            </a:r>
            <a:r>
              <a:rPr lang="es-MX" sz="2400" dirty="0" smtClean="0">
                <a:latin typeface="Arial" pitchFamily="34" charset="0"/>
                <a:cs typeface="Arial" pitchFamily="34" charset="0"/>
              </a:rPr>
              <a:t>claras.</a:t>
            </a:r>
          </a:p>
          <a:p>
            <a:r>
              <a:rPr lang="es-MX" sz="2400" dirty="0" smtClean="0">
                <a:latin typeface="Arial" pitchFamily="34" charset="0"/>
                <a:cs typeface="Arial" pitchFamily="34" charset="0"/>
              </a:rPr>
              <a:t>Establecer una </a:t>
            </a:r>
            <a:r>
              <a:rPr lang="es-MX" sz="2400" dirty="0">
                <a:latin typeface="Arial" pitchFamily="34" charset="0"/>
                <a:cs typeface="Arial" pitchFamily="34" charset="0"/>
              </a:rPr>
              <a:t>comunicación adecuada. </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3407575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marL="0" indent="0"/>
            <a:r>
              <a:rPr lang="es-MX" sz="2700" b="1" dirty="0">
                <a:latin typeface="Arial" pitchFamily="34" charset="0"/>
                <a:cs typeface="Arial" pitchFamily="34" charset="0"/>
              </a:rPr>
              <a:t>EJE PREVENTIVO 4: AMBIENTES PROTECTORES DE LAS ADICCIONES</a:t>
            </a:r>
            <a:r>
              <a:rPr lang="es-MX" sz="2700" dirty="0">
                <a:latin typeface="Arial" pitchFamily="34" charset="0"/>
                <a:cs typeface="Arial" pitchFamily="34" charset="0"/>
              </a:rPr>
              <a:t/>
            </a:r>
            <a:br>
              <a:rPr lang="es-MX" sz="2700" dirty="0">
                <a:latin typeface="Arial" pitchFamily="34" charset="0"/>
                <a:cs typeface="Arial" pitchFamily="34" charset="0"/>
              </a:rPr>
            </a:br>
            <a:r>
              <a:rPr lang="es-MX" sz="2000" dirty="0">
                <a:latin typeface="Arial" pitchFamily="34" charset="0"/>
                <a:cs typeface="Arial" pitchFamily="34" charset="0"/>
              </a:rPr>
              <a:t/>
            </a:r>
            <a:br>
              <a:rPr lang="es-MX" sz="2000" dirty="0">
                <a:latin typeface="Arial" pitchFamily="34" charset="0"/>
                <a:cs typeface="Arial" pitchFamily="34" charset="0"/>
              </a:rPr>
            </a:br>
            <a:endParaRPr lang="es-MX" sz="2000" dirty="0"/>
          </a:p>
        </p:txBody>
      </p:sp>
      <p:sp>
        <p:nvSpPr>
          <p:cNvPr id="3" name="2 Marcador de contenido"/>
          <p:cNvSpPr>
            <a:spLocks noGrp="1"/>
          </p:cNvSpPr>
          <p:nvPr>
            <p:ph idx="1"/>
          </p:nvPr>
        </p:nvSpPr>
        <p:spPr/>
        <p:txBody>
          <a:bodyPr>
            <a:normAutofit/>
          </a:bodyPr>
          <a:lstStyle/>
          <a:p>
            <a:pPr marL="0" indent="0">
              <a:buNone/>
            </a:pPr>
            <a:r>
              <a:rPr lang="es-MX" sz="2000" b="1" dirty="0" smtClean="0">
                <a:latin typeface="Arial" pitchFamily="34" charset="0"/>
                <a:cs typeface="Arial" pitchFamily="34" charset="0"/>
              </a:rPr>
              <a:t>Escuela</a:t>
            </a:r>
          </a:p>
          <a:p>
            <a:pPr marL="0" indent="0">
              <a:buNone/>
            </a:pPr>
            <a:r>
              <a:rPr lang="es-MX" sz="2000" b="1" dirty="0">
                <a:latin typeface="Arial" pitchFamily="34" charset="0"/>
                <a:cs typeface="Arial" pitchFamily="34" charset="0"/>
              </a:rPr>
              <a:t/>
            </a:r>
            <a:br>
              <a:rPr lang="es-MX" sz="2000" b="1" dirty="0">
                <a:latin typeface="Arial" pitchFamily="34" charset="0"/>
                <a:cs typeface="Arial" pitchFamily="34" charset="0"/>
              </a:rPr>
            </a:br>
            <a:r>
              <a:rPr lang="es-MX" sz="2000" dirty="0">
                <a:latin typeface="Arial" pitchFamily="34" charset="0"/>
                <a:cs typeface="Arial" pitchFamily="34" charset="0"/>
              </a:rPr>
              <a:t>El docente deberá:</a:t>
            </a:r>
          </a:p>
          <a:p>
            <a:r>
              <a:rPr lang="es-MX" sz="2000" dirty="0">
                <a:latin typeface="Arial" pitchFamily="34" charset="0"/>
                <a:cs typeface="Arial" pitchFamily="34" charset="0"/>
              </a:rPr>
              <a:t>Moderar las conductas disruptivas en el salón de clase y fuera de él.</a:t>
            </a:r>
          </a:p>
          <a:p>
            <a:r>
              <a:rPr lang="es-MX" sz="2000" dirty="0">
                <a:latin typeface="Arial" pitchFamily="34" charset="0"/>
                <a:cs typeface="Arial" pitchFamily="34" charset="0"/>
              </a:rPr>
              <a:t>Promover el mejoramiento del rendimiento académico.</a:t>
            </a:r>
          </a:p>
          <a:p>
            <a:r>
              <a:rPr lang="es-MX" sz="2000" dirty="0">
                <a:latin typeface="Arial" pitchFamily="34" charset="0"/>
                <a:cs typeface="Arial" pitchFamily="34" charset="0"/>
              </a:rPr>
              <a:t>Diseñar situaciones didácticas que atiendan las inquietudes de todos sus alumnos.</a:t>
            </a:r>
          </a:p>
          <a:p>
            <a:r>
              <a:rPr lang="es-MX" sz="2000" dirty="0">
                <a:latin typeface="Arial" pitchFamily="34" charset="0"/>
                <a:cs typeface="Arial" pitchFamily="34" charset="0"/>
              </a:rPr>
              <a:t>Respetar estilos de aprendizaje del alumno</a:t>
            </a:r>
          </a:p>
          <a:p>
            <a:r>
              <a:rPr lang="es-MX" sz="2000" dirty="0">
                <a:latin typeface="Arial" pitchFamily="34" charset="0"/>
                <a:cs typeface="Arial" pitchFamily="34" charset="0"/>
              </a:rPr>
              <a:t>Estar atento a la manifestación de las emociones del alumno y propiciar las habilidades sociales, de negociación y solución de </a:t>
            </a:r>
            <a:r>
              <a:rPr lang="es-MX" sz="2000" dirty="0" smtClean="0">
                <a:latin typeface="Arial" pitchFamily="34" charset="0"/>
                <a:cs typeface="Arial" pitchFamily="34" charset="0"/>
              </a:rPr>
              <a:t>problemas</a:t>
            </a:r>
            <a:r>
              <a:rPr lang="es-MX" dirty="0">
                <a:latin typeface="Arial" pitchFamily="34" charset="0"/>
                <a:cs typeface="Arial" pitchFamily="34" charset="0"/>
              </a:rPr>
              <a:t>.</a:t>
            </a:r>
          </a:p>
          <a:p>
            <a:endParaRPr lang="es-MX" dirty="0"/>
          </a:p>
        </p:txBody>
      </p:sp>
    </p:spTree>
    <p:extLst>
      <p:ext uri="{BB962C8B-B14F-4D97-AF65-F5344CB8AC3E}">
        <p14:creationId xmlns:p14="http://schemas.microsoft.com/office/powerpoint/2010/main" val="1470524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a:latin typeface="Arial" pitchFamily="34" charset="0"/>
                <a:cs typeface="Arial" pitchFamily="34" charset="0"/>
              </a:rPr>
              <a:t>EJE PREVENTIVO 5: PLAN DE VIDA</a:t>
            </a:r>
            <a:r>
              <a:rPr lang="es-MX" sz="2400" dirty="0">
                <a:latin typeface="Arial" pitchFamily="34" charset="0"/>
                <a:cs typeface="Arial" pitchFamily="34" charset="0"/>
              </a:rPr>
              <a:t/>
            </a:r>
            <a:br>
              <a:rPr lang="es-MX" sz="2400" dirty="0">
                <a:latin typeface="Arial" pitchFamily="34" charset="0"/>
                <a:cs typeface="Arial" pitchFamily="34" charset="0"/>
              </a:rPr>
            </a:br>
            <a:endParaRPr lang="es-MX" sz="24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buNone/>
            </a:pPr>
            <a:r>
              <a:rPr lang="es-MX" sz="2000" dirty="0">
                <a:latin typeface="Arial" pitchFamily="34" charset="0"/>
                <a:cs typeface="Arial" pitchFamily="34" charset="0"/>
              </a:rPr>
              <a:t>La capacidad de proyectar a futuro permite la definición de propósitos y objetivos de vida, ayuda al individuo a saber quién es, como es y plantearse metas a corto, mediano y largo plazo</a:t>
            </a:r>
            <a:r>
              <a:rPr lang="es-MX" sz="2000" dirty="0" smtClean="0">
                <a:latin typeface="Arial" pitchFamily="34" charset="0"/>
                <a:cs typeface="Arial" pitchFamily="34" charset="0"/>
              </a:rPr>
              <a:t>.</a:t>
            </a:r>
            <a:endParaRPr lang="es-MX" sz="2000" dirty="0">
              <a:latin typeface="Arial" pitchFamily="34" charset="0"/>
              <a:cs typeface="Arial" pitchFamily="34" charset="0"/>
            </a:endParaRPr>
          </a:p>
        </p:txBody>
      </p:sp>
      <p:pic>
        <p:nvPicPr>
          <p:cNvPr id="4098" name="Picture 2" descr="Resultado de imagen para PLAN DE VIDA IMAGE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3284984"/>
            <a:ext cx="3240360" cy="2232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3982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smtClean="0">
                <a:latin typeface="Arial" pitchFamily="34" charset="0"/>
                <a:cs typeface="Arial" pitchFamily="34" charset="0"/>
              </a:rPr>
              <a:t>EJE PREVENTIVO 5:PLAN DE VIDA</a:t>
            </a:r>
            <a:endParaRPr lang="es-MX" sz="2400" b="1" dirty="0">
              <a:latin typeface="Arial" pitchFamily="34" charset="0"/>
              <a:cs typeface="Arial" pitchFamily="34" charset="0"/>
            </a:endParaRPr>
          </a:p>
        </p:txBody>
      </p:sp>
      <p:sp>
        <p:nvSpPr>
          <p:cNvPr id="3" name="2 Marcador de contenido"/>
          <p:cNvSpPr>
            <a:spLocks noGrp="1"/>
          </p:cNvSpPr>
          <p:nvPr>
            <p:ph idx="1"/>
          </p:nvPr>
        </p:nvSpPr>
        <p:spPr/>
        <p:txBody>
          <a:bodyPr/>
          <a:lstStyle/>
          <a:p>
            <a:pPr marL="0" indent="0">
              <a:buNone/>
            </a:pPr>
            <a:r>
              <a:rPr lang="es-MX" sz="2000" dirty="0">
                <a:latin typeface="Arial" pitchFamily="34" charset="0"/>
                <a:cs typeface="Arial" pitchFamily="34" charset="0"/>
              </a:rPr>
              <a:t>Se considera un eje protector porque a  través de la capacidad de proyección, el individuo puede imaginar la realidad en distintos escenarios con condiciones favorables, además de reestructurar y conservar las pautas culturales y los valores tradicionales del modo de vida cotidiano que comprometen el sentido de </a:t>
            </a:r>
            <a:r>
              <a:rPr lang="es-MX" sz="2000" dirty="0" smtClean="0">
                <a:latin typeface="Arial" pitchFamily="34" charset="0"/>
                <a:cs typeface="Arial" pitchFamily="34" charset="0"/>
              </a:rPr>
              <a:t>identidad.</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10208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MX" sz="2000" dirty="0" smtClean="0">
                <a:latin typeface="Arial" pitchFamily="34" charset="0"/>
                <a:cs typeface="Arial" pitchFamily="34" charset="0"/>
              </a:rPr>
              <a:t>BIBLIOGRAFÍA</a:t>
            </a:r>
            <a:endParaRPr lang="es-MX" sz="20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buNone/>
            </a:pPr>
            <a:r>
              <a:rPr lang="es-MX" sz="1700" dirty="0" smtClean="0">
                <a:latin typeface="Arial" pitchFamily="34" charset="0"/>
                <a:cs typeface="Arial" pitchFamily="34" charset="0"/>
              </a:rPr>
              <a:t>1. Adicciones Facultad de Psicología UNAM</a:t>
            </a:r>
            <a:endParaRPr lang="es-MX" sz="1700" dirty="0">
              <a:latin typeface="Arial" pitchFamily="34" charset="0"/>
              <a:cs typeface="Arial" pitchFamily="34" charset="0"/>
            </a:endParaRPr>
          </a:p>
          <a:p>
            <a:pPr marL="0" indent="0">
              <a:buNone/>
            </a:pPr>
            <a:r>
              <a:rPr lang="es-MX" sz="1700" u="sng" dirty="0" smtClean="0">
                <a:latin typeface="Arial" pitchFamily="34" charset="0"/>
                <a:cs typeface="Arial" pitchFamily="34" charset="0"/>
                <a:hlinkClick r:id="rId2"/>
              </a:rPr>
              <a:t>www.psicol.</a:t>
            </a:r>
            <a:r>
              <a:rPr lang="es-MX" sz="1700" b="1" u="sng" dirty="0" smtClean="0">
                <a:latin typeface="Arial" pitchFamily="34" charset="0"/>
                <a:cs typeface="Arial" pitchFamily="34" charset="0"/>
                <a:hlinkClick r:id="rId2"/>
              </a:rPr>
              <a:t>unam</a:t>
            </a:r>
            <a:r>
              <a:rPr lang="es-MX" sz="1700" u="sng" dirty="0" smtClean="0">
                <a:latin typeface="Arial" pitchFamily="34" charset="0"/>
                <a:cs typeface="Arial" pitchFamily="34" charset="0"/>
                <a:hlinkClick r:id="rId2"/>
              </a:rPr>
              <a:t>.mx/</a:t>
            </a:r>
            <a:r>
              <a:rPr lang="es-MX" sz="1700" b="1" u="sng" dirty="0" smtClean="0">
                <a:latin typeface="Arial" pitchFamily="34" charset="0"/>
                <a:cs typeface="Arial" pitchFamily="34" charset="0"/>
                <a:hlinkClick r:id="rId2"/>
              </a:rPr>
              <a:t>adicciones</a:t>
            </a:r>
            <a:r>
              <a:rPr lang="es-MX" sz="1700" u="sng" dirty="0">
                <a:latin typeface="Arial" pitchFamily="34" charset="0"/>
                <a:cs typeface="Arial" pitchFamily="34" charset="0"/>
                <a:hlinkClick r:id="rId2"/>
              </a:rPr>
              <a:t>/</a:t>
            </a:r>
            <a:endParaRPr lang="es-MX" sz="1700" dirty="0">
              <a:latin typeface="Arial" pitchFamily="34" charset="0"/>
              <a:cs typeface="Arial" pitchFamily="34" charset="0"/>
            </a:endParaRPr>
          </a:p>
          <a:p>
            <a:pPr marL="0" indent="0">
              <a:buNone/>
            </a:pPr>
            <a:r>
              <a:rPr lang="es-MX" sz="1700" dirty="0" smtClean="0">
                <a:latin typeface="Arial" pitchFamily="34" charset="0"/>
                <a:cs typeface="Arial" pitchFamily="34" charset="0"/>
              </a:rPr>
              <a:t>2. Decálogo para padres. Asertividad para prevenir adicciones…</a:t>
            </a:r>
          </a:p>
          <a:p>
            <a:pPr marL="0" indent="0">
              <a:buNone/>
            </a:pPr>
            <a:r>
              <a:rPr lang="es-MX" sz="1700" u="sng" dirty="0" smtClean="0">
                <a:latin typeface="Arial" pitchFamily="34" charset="0"/>
                <a:cs typeface="Arial" pitchFamily="34" charset="0"/>
                <a:hlinkClick r:id="rId3"/>
              </a:rPr>
              <a:t>www.test.kualifamily.com</a:t>
            </a:r>
            <a:r>
              <a:rPr lang="es-MX" sz="1700" u="sng" dirty="0">
                <a:latin typeface="Arial" pitchFamily="34" charset="0"/>
                <a:cs typeface="Arial" pitchFamily="34" charset="0"/>
                <a:hlinkClick r:id="rId3"/>
              </a:rPr>
              <a:t>/...</a:t>
            </a:r>
            <a:r>
              <a:rPr lang="es-MX" sz="1700" b="1" u="sng" dirty="0">
                <a:latin typeface="Arial" pitchFamily="34" charset="0"/>
                <a:cs typeface="Arial" pitchFamily="34" charset="0"/>
                <a:hlinkClick r:id="rId3"/>
              </a:rPr>
              <a:t>para</a:t>
            </a:r>
            <a:r>
              <a:rPr lang="es-MX" sz="1700" u="sng" dirty="0">
                <a:latin typeface="Arial" pitchFamily="34" charset="0"/>
                <a:cs typeface="Arial" pitchFamily="34" charset="0"/>
                <a:hlinkClick r:id="rId3"/>
              </a:rPr>
              <a:t>.../</a:t>
            </a:r>
            <a:r>
              <a:rPr lang="es-MX" sz="1700" u="sng" dirty="0" err="1">
                <a:latin typeface="Arial" pitchFamily="34" charset="0"/>
                <a:cs typeface="Arial" pitchFamily="34" charset="0"/>
                <a:hlinkClick r:id="rId3"/>
              </a:rPr>
              <a:t>decalogo</a:t>
            </a:r>
            <a:r>
              <a:rPr lang="es-MX" sz="1700" u="sng" dirty="0">
                <a:latin typeface="Arial" pitchFamily="34" charset="0"/>
                <a:cs typeface="Arial" pitchFamily="34" charset="0"/>
                <a:hlinkClick r:id="rId3"/>
              </a:rPr>
              <a:t>-</a:t>
            </a:r>
            <a:r>
              <a:rPr lang="es-MX" sz="1700" b="1" u="sng" dirty="0">
                <a:latin typeface="Arial" pitchFamily="34" charset="0"/>
                <a:cs typeface="Arial" pitchFamily="34" charset="0"/>
                <a:hlinkClick r:id="rId3"/>
              </a:rPr>
              <a:t>para</a:t>
            </a:r>
            <a:r>
              <a:rPr lang="es-MX" sz="1700" u="sng" dirty="0">
                <a:latin typeface="Arial" pitchFamily="34" charset="0"/>
                <a:cs typeface="Arial" pitchFamily="34" charset="0"/>
                <a:hlinkClick r:id="rId3"/>
              </a:rPr>
              <a:t>-padres-</a:t>
            </a:r>
            <a:r>
              <a:rPr lang="es-MX" sz="1700" b="1" u="sng" dirty="0">
                <a:latin typeface="Arial" pitchFamily="34" charset="0"/>
                <a:cs typeface="Arial" pitchFamily="34" charset="0"/>
                <a:hlinkClick r:id="rId3"/>
              </a:rPr>
              <a:t>asertividad</a:t>
            </a:r>
            <a:r>
              <a:rPr lang="es-MX" sz="1700" u="sng" dirty="0">
                <a:latin typeface="Arial" pitchFamily="34" charset="0"/>
                <a:cs typeface="Arial" pitchFamily="34" charset="0"/>
                <a:hlinkClick r:id="rId3"/>
              </a:rPr>
              <a:t>-</a:t>
            </a:r>
            <a:r>
              <a:rPr lang="es-MX" sz="1700" b="1" u="sng" dirty="0">
                <a:latin typeface="Arial" pitchFamily="34" charset="0"/>
                <a:cs typeface="Arial" pitchFamily="34" charset="0"/>
                <a:hlinkClick r:id="rId3"/>
              </a:rPr>
              <a:t>para</a:t>
            </a:r>
            <a:r>
              <a:rPr lang="es-MX" sz="1700" u="sng" dirty="0">
                <a:latin typeface="Arial" pitchFamily="34" charset="0"/>
                <a:cs typeface="Arial" pitchFamily="34" charset="0"/>
                <a:hlinkClick r:id="rId3"/>
              </a:rPr>
              <a:t>-</a:t>
            </a:r>
            <a:r>
              <a:rPr lang="es-MX" sz="1700" b="1" u="sng" dirty="0">
                <a:latin typeface="Arial" pitchFamily="34" charset="0"/>
                <a:cs typeface="Arial" pitchFamily="34" charset="0"/>
                <a:hlinkClick r:id="rId3"/>
              </a:rPr>
              <a:t>pre</a:t>
            </a:r>
            <a:r>
              <a:rPr lang="es-MX" sz="1700" dirty="0" smtClean="0">
                <a:latin typeface="Arial" pitchFamily="34" charset="0"/>
                <a:cs typeface="Arial" pitchFamily="34" charset="0"/>
              </a:rPr>
              <a:t>...</a:t>
            </a:r>
          </a:p>
          <a:p>
            <a:pPr marL="0" indent="0">
              <a:buNone/>
            </a:pPr>
            <a:r>
              <a:rPr lang="es-MX" sz="1700" dirty="0" smtClean="0">
                <a:latin typeface="Arial" pitchFamily="34" charset="0"/>
                <a:cs typeface="Arial" pitchFamily="34" charset="0"/>
              </a:rPr>
              <a:t>3. Identidad personal- Psicólogos en Madrid</a:t>
            </a:r>
          </a:p>
          <a:p>
            <a:pPr marL="0" indent="0">
              <a:buNone/>
            </a:pPr>
            <a:r>
              <a:rPr lang="es-MX" sz="1700" u="sng" dirty="0" smtClean="0">
                <a:latin typeface="Arial" pitchFamily="34" charset="0"/>
                <a:cs typeface="Arial" pitchFamily="34" charset="0"/>
                <a:hlinkClick r:id="rId4"/>
              </a:rPr>
              <a:t>www.psicologosenmadrid.eu/</a:t>
            </a:r>
            <a:r>
              <a:rPr lang="es-MX" sz="1700" b="1" u="sng" dirty="0" smtClean="0">
                <a:latin typeface="Arial" pitchFamily="34" charset="0"/>
                <a:cs typeface="Arial" pitchFamily="34" charset="0"/>
                <a:hlinkClick r:id="rId4"/>
              </a:rPr>
              <a:t>identidad</a:t>
            </a:r>
            <a:r>
              <a:rPr lang="es-MX" sz="1700" u="sng" dirty="0" smtClean="0">
                <a:latin typeface="Arial" pitchFamily="34" charset="0"/>
                <a:cs typeface="Arial" pitchFamily="34" charset="0"/>
                <a:hlinkClick r:id="rId4"/>
              </a:rPr>
              <a:t>-</a:t>
            </a:r>
            <a:r>
              <a:rPr lang="es-MX" sz="1700" b="1" u="sng" dirty="0" smtClean="0">
                <a:latin typeface="Arial" pitchFamily="34" charset="0"/>
                <a:cs typeface="Arial" pitchFamily="34" charset="0"/>
                <a:hlinkClick r:id="rId4"/>
              </a:rPr>
              <a:t>personal</a:t>
            </a:r>
            <a:r>
              <a:rPr lang="es-MX" sz="1700" u="sng" dirty="0" smtClean="0">
                <a:latin typeface="Arial" pitchFamily="34" charset="0"/>
                <a:cs typeface="Arial" pitchFamily="34" charset="0"/>
                <a:hlinkClick r:id="rId4"/>
              </a:rPr>
              <a:t>/</a:t>
            </a:r>
            <a:endParaRPr lang="es-MX" sz="1700" u="sng" dirty="0" smtClean="0">
              <a:latin typeface="Arial" pitchFamily="34" charset="0"/>
              <a:cs typeface="Arial" pitchFamily="34" charset="0"/>
            </a:endParaRPr>
          </a:p>
          <a:p>
            <a:pPr marL="0" indent="0">
              <a:buNone/>
            </a:pPr>
            <a:r>
              <a:rPr lang="es-MX" sz="1700" dirty="0" smtClean="0">
                <a:latin typeface="Arial" pitchFamily="34" charset="0"/>
                <a:cs typeface="Arial" pitchFamily="34" charset="0"/>
              </a:rPr>
              <a:t>4. Inteligencias múltiples </a:t>
            </a:r>
          </a:p>
          <a:p>
            <a:pPr marL="0" indent="0">
              <a:buNone/>
            </a:pPr>
            <a:r>
              <a:rPr lang="es-MX" sz="1700" u="sng" dirty="0" smtClean="0">
                <a:latin typeface="Arial" pitchFamily="34" charset="0"/>
                <a:cs typeface="Arial" pitchFamily="34" charset="0"/>
                <a:hlinkClick r:id="rId5"/>
              </a:rPr>
              <a:t>www.e-neurocapitalismohumano.org/shop/detallenot.asp?notid=370</a:t>
            </a:r>
            <a:endParaRPr lang="es-MX" sz="1700" dirty="0">
              <a:latin typeface="Arial" pitchFamily="34" charset="0"/>
              <a:cs typeface="Arial" pitchFamily="34" charset="0"/>
            </a:endParaRPr>
          </a:p>
          <a:p>
            <a:pPr marL="0" indent="0">
              <a:buNone/>
            </a:pPr>
            <a:r>
              <a:rPr lang="es-MX" sz="1700" dirty="0" smtClean="0">
                <a:latin typeface="Arial" pitchFamily="34" charset="0"/>
                <a:cs typeface="Arial" pitchFamily="34" charset="0"/>
              </a:rPr>
              <a:t>5. Orientaciones para la prevención de adicciones.</a:t>
            </a:r>
          </a:p>
          <a:p>
            <a:pPr marL="0" indent="0">
              <a:buNone/>
            </a:pPr>
            <a:r>
              <a:rPr lang="es-MX" sz="1700" u="sng" dirty="0">
                <a:latin typeface="Arial" pitchFamily="34" charset="0"/>
                <a:cs typeface="Arial" pitchFamily="34" charset="0"/>
                <a:hlinkClick r:id="rId6"/>
              </a:rPr>
              <a:t>www.basica.sep.gob.mx/</a:t>
            </a:r>
            <a:r>
              <a:rPr lang="es-MX" sz="1700" b="1" u="sng" dirty="0">
                <a:latin typeface="Arial" pitchFamily="34" charset="0"/>
                <a:cs typeface="Arial" pitchFamily="34" charset="0"/>
                <a:hlinkClick r:id="rId6"/>
              </a:rPr>
              <a:t>escuelasegura</a:t>
            </a:r>
            <a:r>
              <a:rPr lang="es-MX" sz="1700" u="sng" dirty="0">
                <a:latin typeface="Arial" pitchFamily="34" charset="0"/>
                <a:cs typeface="Arial" pitchFamily="34" charset="0"/>
                <a:hlinkClick r:id="rId6"/>
              </a:rPr>
              <a:t>/pdf/orientaciones/guiaDocentes456.pdf</a:t>
            </a:r>
            <a:endParaRPr lang="es-MX" sz="1700" dirty="0">
              <a:latin typeface="Arial" pitchFamily="34" charset="0"/>
              <a:cs typeface="Arial" pitchFamily="34" charset="0"/>
            </a:endParaRPr>
          </a:p>
          <a:p>
            <a:pPr marL="0" indent="0">
              <a:buNone/>
            </a:pPr>
            <a:r>
              <a:rPr lang="es-MX" sz="1700" dirty="0" smtClean="0">
                <a:latin typeface="Arial" pitchFamily="34" charset="0"/>
                <a:cs typeface="Arial" pitchFamily="34" charset="0"/>
              </a:rPr>
              <a:t>6. Taller de Resiliencia para Adolescentes</a:t>
            </a:r>
          </a:p>
          <a:p>
            <a:pPr marL="0" indent="0">
              <a:buNone/>
            </a:pPr>
            <a:r>
              <a:rPr lang="es-MX" sz="1700" u="sng" dirty="0" smtClean="0">
                <a:latin typeface="Arial" pitchFamily="34" charset="0"/>
                <a:cs typeface="Arial" pitchFamily="34" charset="0"/>
                <a:hlinkClick r:id="rId7"/>
              </a:rPr>
              <a:t>www.ssp.gob.mx/</a:t>
            </a:r>
            <a:r>
              <a:rPr lang="es-MX" sz="1700" u="sng" dirty="0" err="1" smtClean="0">
                <a:latin typeface="Arial" pitchFamily="34" charset="0"/>
                <a:cs typeface="Arial" pitchFamily="34" charset="0"/>
                <a:hlinkClick r:id="rId7"/>
              </a:rPr>
              <a:t>portalWebApp</a:t>
            </a:r>
            <a:r>
              <a:rPr lang="es-MX" sz="1700" u="sng" dirty="0" smtClean="0">
                <a:latin typeface="Arial" pitchFamily="34" charset="0"/>
                <a:cs typeface="Arial" pitchFamily="34" charset="0"/>
                <a:hlinkClick r:id="rId7"/>
              </a:rPr>
              <a:t>/</a:t>
            </a:r>
            <a:r>
              <a:rPr lang="es-MX" sz="1700" u="sng" dirty="0" err="1" smtClean="0">
                <a:latin typeface="Arial" pitchFamily="34" charset="0"/>
                <a:cs typeface="Arial" pitchFamily="34" charset="0"/>
                <a:hlinkClick r:id="rId7"/>
              </a:rPr>
              <a:t>ShowBinary?nodeId</a:t>
            </a:r>
            <a:r>
              <a:rPr lang="es-MX" sz="1700" u="sng" dirty="0">
                <a:latin typeface="Arial" pitchFamily="34" charset="0"/>
                <a:cs typeface="Arial" pitchFamily="34" charset="0"/>
                <a:hlinkClick r:id="rId7"/>
              </a:rPr>
              <a:t>=/.../1214179//</a:t>
            </a:r>
            <a:r>
              <a:rPr lang="es-MX" sz="1700" dirty="0">
                <a:latin typeface="Arial" pitchFamily="34" charset="0"/>
                <a:cs typeface="Arial" pitchFamily="34" charset="0"/>
              </a:rPr>
              <a:t>...</a:t>
            </a:r>
          </a:p>
          <a:p>
            <a:pPr marL="0" indent="0">
              <a:buNone/>
            </a:pPr>
            <a:endParaRPr lang="es-MX" sz="1700" dirty="0"/>
          </a:p>
          <a:p>
            <a:pPr marL="0" indent="0">
              <a:buNone/>
            </a:pPr>
            <a:endParaRPr lang="es-MX" sz="2000" dirty="0" smtClean="0"/>
          </a:p>
          <a:p>
            <a:pPr marL="0" indent="0">
              <a:buNone/>
            </a:pPr>
            <a:endParaRPr lang="es-MX" sz="2000" dirty="0"/>
          </a:p>
          <a:p>
            <a:pPr marL="0" indent="0">
              <a:buNone/>
            </a:pPr>
            <a:endParaRPr lang="es-MX" sz="2000" dirty="0"/>
          </a:p>
          <a:p>
            <a:pPr marL="0" indent="0">
              <a:buNone/>
            </a:pPr>
            <a:endParaRPr lang="es-MX" sz="2000" dirty="0">
              <a:latin typeface="Arial" pitchFamily="34" charset="0"/>
              <a:cs typeface="Arial" pitchFamily="34" charset="0"/>
            </a:endParaRPr>
          </a:p>
        </p:txBody>
      </p:sp>
    </p:spTree>
    <p:extLst>
      <p:ext uri="{BB962C8B-B14F-4D97-AF65-F5344CB8AC3E}">
        <p14:creationId xmlns:p14="http://schemas.microsoft.com/office/powerpoint/2010/main" val="1659188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MX" sz="1200" dirty="0" smtClean="0">
                <a:latin typeface="Arial" pitchFamily="34" charset="0"/>
                <a:cs typeface="Arial" pitchFamily="34" charset="0"/>
              </a:rPr>
              <a:t>Asignatura: Prevención de adicciones</a:t>
            </a:r>
            <a:br>
              <a:rPr lang="es-MX" sz="1200" dirty="0" smtClean="0">
                <a:latin typeface="Arial" pitchFamily="34" charset="0"/>
                <a:cs typeface="Arial" pitchFamily="34" charset="0"/>
              </a:rPr>
            </a:br>
            <a:r>
              <a:rPr lang="es-MX" sz="1200" dirty="0" smtClean="0">
                <a:latin typeface="Arial" pitchFamily="34" charset="0"/>
                <a:cs typeface="Arial" pitchFamily="34" charset="0"/>
              </a:rPr>
              <a:t>Semestre: Primero</a:t>
            </a:r>
            <a:br>
              <a:rPr lang="es-MX" sz="1200" dirty="0" smtClean="0">
                <a:latin typeface="Arial" pitchFamily="34" charset="0"/>
                <a:cs typeface="Arial" pitchFamily="34" charset="0"/>
              </a:rPr>
            </a:br>
            <a:r>
              <a:rPr lang="es-MX" sz="1200" dirty="0" smtClean="0">
                <a:latin typeface="Arial" pitchFamily="34" charset="0"/>
                <a:cs typeface="Arial" pitchFamily="34" charset="0"/>
              </a:rPr>
              <a:t>Tema: 3.1.3.1. Ejes preventivos</a:t>
            </a:r>
            <a:endParaRPr lang="es-MX" sz="12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lgn="ctr">
              <a:buNone/>
            </a:pPr>
            <a:r>
              <a:rPr lang="es-MX" sz="1200" b="1" dirty="0" smtClean="0">
                <a:latin typeface="Arial" pitchFamily="34" charset="0"/>
                <a:cs typeface="Arial" pitchFamily="34" charset="0"/>
              </a:rPr>
              <a:t>Abstract</a:t>
            </a:r>
          </a:p>
          <a:p>
            <a:pPr marL="0" indent="0">
              <a:buNone/>
            </a:pPr>
            <a:r>
              <a:rPr lang="en-US" sz="1200" dirty="0">
                <a:latin typeface="Arial" pitchFamily="34" charset="0"/>
                <a:cs typeface="Arial" pitchFamily="34" charset="0"/>
              </a:rPr>
              <a:t>Preventive axes strengthen the necessary capacities that allows an individual, facing situations that can put you in touch with addictions based on the approach of affective, cognitive, attitudinal and procedural aspects that will allow the individual to build a life plan aimed at developing its full potential as a person, in a protective environment based on a healthy lifestyle.</a:t>
            </a:r>
          </a:p>
          <a:p>
            <a:pPr marL="0" indent="0">
              <a:buNone/>
            </a:pPr>
            <a:endParaRPr lang="en-US" sz="1200" b="1" dirty="0" smtClean="0">
              <a:latin typeface="Arial" pitchFamily="34" charset="0"/>
              <a:cs typeface="Arial" pitchFamily="34" charset="0"/>
            </a:endParaRPr>
          </a:p>
          <a:p>
            <a:pPr marL="0" indent="0">
              <a:buNone/>
            </a:pPr>
            <a:r>
              <a:rPr lang="en-US" sz="1200" b="1" dirty="0" smtClean="0">
                <a:latin typeface="Arial" pitchFamily="34" charset="0"/>
                <a:cs typeface="Arial" pitchFamily="34" charset="0"/>
              </a:rPr>
              <a:t>Keywords</a:t>
            </a:r>
            <a:r>
              <a:rPr lang="en-US" sz="1200" b="1" dirty="0">
                <a:latin typeface="Arial" pitchFamily="34" charset="0"/>
                <a:cs typeface="Arial" pitchFamily="34" charset="0"/>
              </a:rPr>
              <a:t>: </a:t>
            </a:r>
            <a:r>
              <a:rPr lang="en-US" sz="1200" dirty="0">
                <a:latin typeface="Arial" pitchFamily="34" charset="0"/>
                <a:cs typeface="Arial" pitchFamily="34" charset="0"/>
              </a:rPr>
              <a:t>Resilience, life skills, lifestyles, protective environments, life plan</a:t>
            </a:r>
            <a:r>
              <a:rPr lang="en-US" sz="1200" dirty="0" smtClean="0">
                <a:latin typeface="Arial" pitchFamily="34" charset="0"/>
                <a:cs typeface="Arial" pitchFamily="34" charset="0"/>
              </a:rPr>
              <a:t>.</a:t>
            </a:r>
            <a:endParaRPr lang="es-MX" sz="1200" dirty="0" smtClean="0">
              <a:latin typeface="Arial" pitchFamily="34" charset="0"/>
              <a:cs typeface="Arial" pitchFamily="34" charset="0"/>
            </a:endParaRPr>
          </a:p>
          <a:p>
            <a:pPr marL="0" indent="0">
              <a:buNone/>
            </a:pPr>
            <a:endParaRPr lang="es-MX" sz="1200" b="1" dirty="0">
              <a:latin typeface="Arial" pitchFamily="34" charset="0"/>
              <a:cs typeface="Arial" pitchFamily="34" charset="0"/>
            </a:endParaRPr>
          </a:p>
          <a:p>
            <a:pPr marL="0" indent="0" algn="ctr">
              <a:buNone/>
            </a:pPr>
            <a:r>
              <a:rPr lang="es-MX" sz="1200" b="1" dirty="0" smtClean="0">
                <a:latin typeface="Arial" pitchFamily="34" charset="0"/>
                <a:cs typeface="Arial" pitchFamily="34" charset="0"/>
              </a:rPr>
              <a:t>Resumen</a:t>
            </a:r>
          </a:p>
          <a:p>
            <a:pPr marL="0" indent="0">
              <a:buNone/>
            </a:pPr>
            <a:r>
              <a:rPr lang="es-MX" sz="1200" dirty="0" smtClean="0">
                <a:latin typeface="Arial" pitchFamily="34" charset="0"/>
                <a:cs typeface="Arial" pitchFamily="34" charset="0"/>
              </a:rPr>
              <a:t>Los ejes preventivos fortalecen las capacidades necesarias que le permiten a un individuo, enfrentar situaciones que lo puedan poner en contacto con las adicciones. Cada eje representa un pilar en la formación de un ambiente protector ante el consumo de sustancias adictivas en base al planteamiento de aspectos afectivos, cognitivos, actitudinales y procedimentales que permitirán al individuo construir un plan de vida orientado al desarrollo pleno de sus potencialidades como persona, en un ambiente protector basado en un estilo de vida saludable.</a:t>
            </a:r>
          </a:p>
          <a:p>
            <a:pPr marL="0" indent="0">
              <a:buNone/>
            </a:pPr>
            <a:endParaRPr lang="es-MX" sz="1200" dirty="0"/>
          </a:p>
          <a:p>
            <a:pPr marL="0" indent="0">
              <a:buNone/>
            </a:pPr>
            <a:r>
              <a:rPr lang="es-MX" sz="1200" b="1" dirty="0" smtClean="0">
                <a:latin typeface="Arial" pitchFamily="34" charset="0"/>
                <a:cs typeface="Arial" pitchFamily="34" charset="0"/>
              </a:rPr>
              <a:t>Palabras clave: Resiliencia, habilidades para la vida, estilos de vida, ambientes protectores, plan de vida.</a:t>
            </a:r>
            <a:endParaRPr lang="es-MX" sz="1200" b="1" dirty="0">
              <a:latin typeface="Arial" pitchFamily="34" charset="0"/>
              <a:cs typeface="Arial" pitchFamily="34" charset="0"/>
            </a:endParaRPr>
          </a:p>
        </p:txBody>
      </p:sp>
    </p:spTree>
    <p:extLst>
      <p:ext uri="{BB962C8B-B14F-4D97-AF65-F5344CB8AC3E}">
        <p14:creationId xmlns:p14="http://schemas.microsoft.com/office/powerpoint/2010/main" val="595000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800" b="1" dirty="0">
                <a:latin typeface="Arial" pitchFamily="34" charset="0"/>
                <a:cs typeface="Arial" pitchFamily="34" charset="0"/>
              </a:rPr>
              <a:t>3.1.3.1 EJES PREVENTIVOS.</a:t>
            </a:r>
            <a:r>
              <a:rPr lang="es-MX" sz="2400" dirty="0">
                <a:latin typeface="Arial" pitchFamily="34" charset="0"/>
                <a:cs typeface="Arial" pitchFamily="34" charset="0"/>
              </a:rPr>
              <a:t/>
            </a:r>
            <a:br>
              <a:rPr lang="es-MX" sz="2400" dirty="0">
                <a:latin typeface="Arial" pitchFamily="34" charset="0"/>
                <a:cs typeface="Arial" pitchFamily="34" charset="0"/>
              </a:rPr>
            </a:br>
            <a:r>
              <a:rPr lang="es-MX" sz="2400" b="1" dirty="0">
                <a:latin typeface="Arial" pitchFamily="34" charset="0"/>
                <a:cs typeface="Arial" pitchFamily="34" charset="0"/>
              </a:rPr>
              <a:t> EJE PREVENTIVO 1: </a:t>
            </a:r>
            <a:r>
              <a:rPr lang="es-MX" sz="2400" b="1" dirty="0" smtClean="0">
                <a:latin typeface="Arial" pitchFamily="34" charset="0"/>
                <a:cs typeface="Arial" pitchFamily="34" charset="0"/>
              </a:rPr>
              <a:t>RESILIENCIA</a:t>
            </a:r>
            <a:r>
              <a:rPr lang="es-MX" sz="2800" dirty="0">
                <a:latin typeface="Arial" pitchFamily="34" charset="0"/>
                <a:cs typeface="Arial" pitchFamily="34" charset="0"/>
              </a:rPr>
              <a:t/>
            </a:r>
            <a:br>
              <a:rPr lang="es-MX" sz="2800" dirty="0">
                <a:latin typeface="Arial" pitchFamily="34" charset="0"/>
                <a:cs typeface="Arial" pitchFamily="34" charset="0"/>
              </a:rPr>
            </a:br>
            <a:endParaRPr lang="es-MX" sz="28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lgn="ctr">
              <a:buNone/>
            </a:pPr>
            <a:r>
              <a:rPr lang="es-MX" sz="2000" dirty="0" smtClean="0">
                <a:latin typeface="Arial" pitchFamily="34" charset="0"/>
                <a:cs typeface="Arial" pitchFamily="34" charset="0"/>
              </a:rPr>
              <a:t>RESILIENCIA</a:t>
            </a:r>
          </a:p>
          <a:p>
            <a:pPr marL="0" indent="0">
              <a:buNone/>
            </a:pPr>
            <a:r>
              <a:rPr lang="es-MX" sz="2000" dirty="0" smtClean="0">
                <a:latin typeface="Arial" pitchFamily="34" charset="0"/>
                <a:cs typeface="Arial" pitchFamily="34" charset="0"/>
              </a:rPr>
              <a:t>La </a:t>
            </a:r>
            <a:r>
              <a:rPr lang="es-MX" sz="2000" dirty="0">
                <a:latin typeface="Arial" pitchFamily="34" charset="0"/>
                <a:cs typeface="Arial" pitchFamily="34" charset="0"/>
              </a:rPr>
              <a:t>resiliencia se define como la capacidad </a:t>
            </a:r>
            <a:r>
              <a:rPr lang="es-MX" sz="2000" dirty="0" smtClean="0">
                <a:latin typeface="Arial" pitchFamily="34" charset="0"/>
                <a:cs typeface="Arial" pitchFamily="34" charset="0"/>
              </a:rPr>
              <a:t>de un individuo para </a:t>
            </a:r>
            <a:r>
              <a:rPr lang="es-MX" sz="2000" dirty="0">
                <a:latin typeface="Arial" pitchFamily="34" charset="0"/>
                <a:cs typeface="Arial" pitchFamily="34" charset="0"/>
              </a:rPr>
              <a:t>hacer frente a las </a:t>
            </a:r>
            <a:r>
              <a:rPr lang="es-MX" sz="2000" dirty="0" smtClean="0">
                <a:latin typeface="Arial" pitchFamily="34" charset="0"/>
                <a:cs typeface="Arial" pitchFamily="34" charset="0"/>
              </a:rPr>
              <a:t>adversidades</a:t>
            </a:r>
            <a:r>
              <a:rPr lang="es-MX" sz="2000" dirty="0">
                <a:latin typeface="Arial" pitchFamily="34" charset="0"/>
                <a:cs typeface="Arial" pitchFamily="34" charset="0"/>
              </a:rPr>
              <a:t> </a:t>
            </a:r>
            <a:r>
              <a:rPr lang="es-MX" sz="2000" dirty="0" smtClean="0">
                <a:latin typeface="Arial" pitchFamily="34" charset="0"/>
                <a:cs typeface="Arial" pitchFamily="34" charset="0"/>
              </a:rPr>
              <a:t>y salir fortalecido de ellas. </a:t>
            </a:r>
            <a:r>
              <a:rPr lang="es-MX" sz="2000" dirty="0">
                <a:latin typeface="Arial" pitchFamily="34" charset="0"/>
                <a:cs typeface="Arial" pitchFamily="34" charset="0"/>
              </a:rPr>
              <a:t>La resiliencia es un factor indispensable en la cultura de la prevención, ya que activa fortalezas para superar los eventos traumáticos inesperados. Sin embargo, para desarrollarse requiere ayuda y estimulación oportuna para constituirla como un proyecto de vida. </a:t>
            </a:r>
          </a:p>
          <a:p>
            <a:pPr marL="0" indent="0">
              <a:buNone/>
            </a:pPr>
            <a:r>
              <a:rPr lang="es-MX" sz="2000" dirty="0">
                <a:latin typeface="Arial" pitchFamily="34" charset="0"/>
                <a:cs typeface="Arial" pitchFamily="34" charset="0"/>
              </a:rPr>
              <a:t>La resiliencia permite tolerar, manejar y aliviar las consecuencias de experiencias traumáticas</a:t>
            </a:r>
            <a:r>
              <a:rPr lang="es-MX" sz="2000" dirty="0" smtClean="0">
                <a:latin typeface="Arial" pitchFamily="34" charset="0"/>
                <a:cs typeface="Arial" pitchFamily="34" charset="0"/>
              </a:rPr>
              <a:t>.</a:t>
            </a:r>
          </a:p>
          <a:p>
            <a:pPr marL="0" indent="0">
              <a:buNone/>
            </a:pPr>
            <a:endParaRPr lang="es-MX" sz="2000" dirty="0">
              <a:latin typeface="Arial" pitchFamily="34" charset="0"/>
              <a:cs typeface="Arial" pitchFamily="34" charset="0"/>
            </a:endParaRPr>
          </a:p>
          <a:p>
            <a:endParaRPr lang="es-MX" dirty="0"/>
          </a:p>
        </p:txBody>
      </p:sp>
      <p:pic>
        <p:nvPicPr>
          <p:cNvPr id="1026" name="Picture 2" descr="C:\Users\HP1\Desktop\prevencion\resiliencia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4088388"/>
            <a:ext cx="2720330" cy="19560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206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000" b="1" dirty="0">
                <a:latin typeface="Arial" pitchFamily="34" charset="0"/>
                <a:cs typeface="Arial" pitchFamily="34" charset="0"/>
              </a:rPr>
              <a:t> EJE PREVENTIVO 1: </a:t>
            </a:r>
            <a:r>
              <a:rPr lang="es-MX" sz="2000" b="1" dirty="0" smtClean="0">
                <a:latin typeface="Arial" pitchFamily="34" charset="0"/>
                <a:cs typeface="Arial" pitchFamily="34" charset="0"/>
              </a:rPr>
              <a:t>RESILIENCIA</a:t>
            </a:r>
            <a:r>
              <a:rPr lang="es-MX" sz="2400" dirty="0">
                <a:latin typeface="Arial" pitchFamily="34" charset="0"/>
                <a:cs typeface="Arial" pitchFamily="34" charset="0"/>
              </a:rPr>
              <a:t/>
            </a:r>
            <a:br>
              <a:rPr lang="es-MX" sz="2400" dirty="0">
                <a:latin typeface="Arial" pitchFamily="34" charset="0"/>
                <a:cs typeface="Arial" pitchFamily="34" charset="0"/>
              </a:rPr>
            </a:br>
            <a:r>
              <a:rPr lang="es-MX" sz="2000" dirty="0" smtClean="0">
                <a:latin typeface="Arial" pitchFamily="34" charset="0"/>
                <a:cs typeface="Arial" pitchFamily="34" charset="0"/>
              </a:rPr>
              <a:t>   </a:t>
            </a:r>
            <a:r>
              <a:rPr lang="es-MX" sz="2000" dirty="0">
                <a:latin typeface="Arial" pitchFamily="34" charset="0"/>
                <a:cs typeface="Arial" pitchFamily="34" charset="0"/>
              </a:rPr>
              <a:t>AUTOESTIMA </a:t>
            </a:r>
            <a:br>
              <a:rPr lang="es-MX" sz="2000" dirty="0">
                <a:latin typeface="Arial" pitchFamily="34" charset="0"/>
                <a:cs typeface="Arial" pitchFamily="34" charset="0"/>
              </a:rPr>
            </a:br>
            <a:endParaRPr lang="es-MX" sz="20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lgn="ctr">
              <a:buNone/>
            </a:pPr>
            <a:endParaRPr lang="es-MX" sz="2000" dirty="0">
              <a:latin typeface="Arial" pitchFamily="34" charset="0"/>
              <a:cs typeface="Arial" pitchFamily="34" charset="0"/>
            </a:endParaRPr>
          </a:p>
          <a:p>
            <a:pPr marL="0" indent="0" algn="ctr">
              <a:buNone/>
            </a:pPr>
            <a:endParaRPr lang="es-MX" sz="2000" dirty="0" smtClean="0">
              <a:latin typeface="Arial" pitchFamily="34" charset="0"/>
              <a:cs typeface="Arial" pitchFamily="34" charset="0"/>
            </a:endParaRPr>
          </a:p>
          <a:p>
            <a:pPr marL="0" indent="0" algn="ctr">
              <a:buNone/>
            </a:pPr>
            <a:endParaRPr lang="es-MX" sz="2000" dirty="0" smtClean="0">
              <a:latin typeface="Arial" pitchFamily="34" charset="0"/>
              <a:cs typeface="Arial" pitchFamily="34" charset="0"/>
            </a:endParaRPr>
          </a:p>
          <a:p>
            <a:pPr marL="0" indent="0">
              <a:buNone/>
            </a:pPr>
            <a:r>
              <a:rPr lang="es-MX" sz="2000" dirty="0" smtClean="0">
                <a:latin typeface="Arial" pitchFamily="34" charset="0"/>
                <a:cs typeface="Arial" pitchFamily="34" charset="0"/>
              </a:rPr>
              <a:t>La </a:t>
            </a:r>
            <a:r>
              <a:rPr lang="es-MX" sz="2000" dirty="0">
                <a:latin typeface="Arial" pitchFamily="34" charset="0"/>
                <a:cs typeface="Arial" pitchFamily="34" charset="0"/>
              </a:rPr>
              <a:t>autoestima es un componente esencial de un desarrollo</a:t>
            </a:r>
            <a:r>
              <a:rPr lang="es-MX" sz="2000" dirty="0"/>
              <a:t> </a:t>
            </a:r>
            <a:r>
              <a:rPr lang="es-MX" sz="2000" dirty="0">
                <a:latin typeface="Arial" pitchFamily="34" charset="0"/>
                <a:cs typeface="Arial" pitchFamily="34" charset="0"/>
              </a:rPr>
              <a:t>saludable ya que representa la valía de un individuo. Se considera un eje preventivo por que la persona que se conoce a sí mismo y que es responsable de lo que es y de  lo que pasa a su alrededor identifica con facilidad un ambiente saludable, adopta hábitos positivos, fortalece lazos afectivos, lo aleja de enfermedades que atrofian sus capacidades mentales por lo que goza de salud física, cognitiva y emocional. </a:t>
            </a:r>
          </a:p>
          <a:p>
            <a:pPr marL="0" indent="0">
              <a:buNone/>
            </a:pPr>
            <a:r>
              <a:rPr lang="es-MX" sz="2000" dirty="0">
                <a:latin typeface="Arial" pitchFamily="34" charset="0"/>
                <a:cs typeface="Arial" pitchFamily="34" charset="0"/>
              </a:rPr>
              <a:t>Es un hecho que muchos individuos no saben planificar sus </a:t>
            </a:r>
            <a:r>
              <a:rPr lang="es-MX" sz="2000" dirty="0" smtClean="0">
                <a:latin typeface="Arial" pitchFamily="34" charset="0"/>
                <a:cs typeface="Arial" pitchFamily="34" charset="0"/>
              </a:rPr>
              <a:t>conductas </a:t>
            </a:r>
            <a:r>
              <a:rPr lang="es-MX" sz="2000" dirty="0">
                <a:latin typeface="Arial" pitchFamily="34" charset="0"/>
                <a:cs typeface="Arial" pitchFamily="34" charset="0"/>
              </a:rPr>
              <a:t>sociales, como manejar el estrés o como manifestar sus sentimientos y son presa fácil de adicciones.</a:t>
            </a:r>
          </a:p>
          <a:p>
            <a:endParaRPr lang="es-MX" sz="2000" dirty="0"/>
          </a:p>
        </p:txBody>
      </p:sp>
      <p:pic>
        <p:nvPicPr>
          <p:cNvPr id="2050" name="Picture 2" descr="C:\Users\HP1\Desktop\prevencion\descarga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1484784"/>
            <a:ext cx="1435993" cy="1165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224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400" b="1" dirty="0">
                <a:latin typeface="Arial" pitchFamily="34" charset="0"/>
                <a:cs typeface="Arial" pitchFamily="34" charset="0"/>
              </a:rPr>
              <a:t>EJE PREVENTIVO 2: </a:t>
            </a:r>
            <a:r>
              <a:rPr lang="es-MX" sz="2400" b="1" dirty="0" smtClean="0">
                <a:latin typeface="Arial" pitchFamily="34" charset="0"/>
                <a:cs typeface="Arial" pitchFamily="34" charset="0"/>
              </a:rPr>
              <a:t>HABILIDADES PARA LA VIDA</a:t>
            </a:r>
            <a:r>
              <a:rPr lang="es-MX" sz="4000" dirty="0"/>
              <a:t/>
            </a:r>
            <a:br>
              <a:rPr lang="es-MX" sz="4000" dirty="0"/>
            </a:br>
            <a:r>
              <a:rPr lang="es-MX" sz="2000" dirty="0">
                <a:latin typeface="Arial" pitchFamily="34" charset="0"/>
                <a:cs typeface="Arial" pitchFamily="34" charset="0"/>
              </a:rPr>
              <a:t>INTELIGENCIAS MÚLTIPLES E INTELIGENCIA EMOCIONAL</a:t>
            </a:r>
            <a:br>
              <a:rPr lang="es-MX" sz="2000" dirty="0">
                <a:latin typeface="Arial" pitchFamily="34" charset="0"/>
                <a:cs typeface="Arial" pitchFamily="34" charset="0"/>
              </a:rPr>
            </a:br>
            <a:endParaRPr lang="es-MX" sz="2000" dirty="0"/>
          </a:p>
        </p:txBody>
      </p:sp>
      <p:sp>
        <p:nvSpPr>
          <p:cNvPr id="3" name="2 Marcador de contenido"/>
          <p:cNvSpPr>
            <a:spLocks noGrp="1"/>
          </p:cNvSpPr>
          <p:nvPr>
            <p:ph idx="1"/>
          </p:nvPr>
        </p:nvSpPr>
        <p:spPr/>
        <p:txBody>
          <a:bodyPr>
            <a:normAutofit/>
          </a:bodyPr>
          <a:lstStyle/>
          <a:p>
            <a:pPr marL="0" indent="0">
              <a:buNone/>
            </a:pPr>
            <a:endParaRPr lang="es-MX" sz="2000" dirty="0" smtClean="0">
              <a:latin typeface="Arial" pitchFamily="34" charset="0"/>
              <a:cs typeface="Arial" pitchFamily="34" charset="0"/>
            </a:endParaRPr>
          </a:p>
          <a:p>
            <a:pPr marL="0" indent="0">
              <a:buNone/>
            </a:pPr>
            <a:r>
              <a:rPr lang="es-MX" sz="2000" dirty="0" smtClean="0">
                <a:latin typeface="Arial" pitchFamily="34" charset="0"/>
                <a:cs typeface="Arial" pitchFamily="34" charset="0"/>
              </a:rPr>
              <a:t>Las inteligencias múltiples y la inteligencia emocional constituyen </a:t>
            </a:r>
            <a:r>
              <a:rPr lang="es-MX" sz="2000" dirty="0">
                <a:latin typeface="Arial" pitchFamily="34" charset="0"/>
                <a:cs typeface="Arial" pitchFamily="34" charset="0"/>
              </a:rPr>
              <a:t>una posibilidad para modificar las condiciones limitantes a las que se enfrenta un adolescente, Gardner, profesor de la Escuela de Educación de la Universidad de Harvard,  ha demostrado como la motivación proveniente de la exposición a estímulos estéticos, naturales, a las relaciones interpersonales o a las matemáticas pueden ser un detonante para el avance intelectual de una persona  ya  que desarrollan actividades que le permitirán insertarse en la </a:t>
            </a:r>
            <a:r>
              <a:rPr lang="es-MX" sz="2000" dirty="0" smtClean="0">
                <a:latin typeface="Arial" pitchFamily="34" charset="0"/>
                <a:cs typeface="Arial" pitchFamily="34" charset="0"/>
              </a:rPr>
              <a:t>sociedad.</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65452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a:latin typeface="+mn-lt"/>
                <a:cs typeface="Arial" pitchFamily="34" charset="0"/>
              </a:rPr>
              <a:t>EJE PREVENTIVO 2: Habilidades para la vida</a:t>
            </a:r>
            <a:r>
              <a:rPr lang="es-MX" sz="2400" dirty="0">
                <a:latin typeface="+mn-lt"/>
              </a:rPr>
              <a:t/>
            </a:r>
            <a:br>
              <a:rPr lang="es-MX" sz="2400" dirty="0">
                <a:latin typeface="+mn-lt"/>
              </a:rPr>
            </a:br>
            <a:r>
              <a:rPr lang="es-MX" sz="2000" dirty="0" smtClean="0">
                <a:latin typeface="+mn-lt"/>
              </a:rPr>
              <a:t>INTELIGENCIAS MÚLTIPLES</a:t>
            </a:r>
            <a:endParaRPr lang="es-MX" sz="2400" dirty="0">
              <a:latin typeface="+mn-lt"/>
            </a:endParaRPr>
          </a:p>
        </p:txBody>
      </p:sp>
      <p:sp>
        <p:nvSpPr>
          <p:cNvPr id="5" name="4 Marcador de contenido"/>
          <p:cNvSpPr>
            <a:spLocks noGrp="1"/>
          </p:cNvSpPr>
          <p:nvPr>
            <p:ph idx="1"/>
          </p:nvPr>
        </p:nvSpPr>
        <p:spPr/>
        <p:txBody>
          <a:bodyPr>
            <a:normAutofit/>
          </a:bodyPr>
          <a:lstStyle/>
          <a:p>
            <a:pPr marL="0" indent="0">
              <a:buNone/>
            </a:pPr>
            <a:r>
              <a:rPr lang="es-MX" sz="2000" dirty="0" smtClean="0">
                <a:latin typeface="Arial" pitchFamily="34" charset="0"/>
                <a:cs typeface="Arial" pitchFamily="34" charset="0"/>
              </a:rPr>
              <a:t>Las inteligencias múltiples generan en el individuo habilidades y destrezas  para aprender a vivir y la manifestación inmediata  es un estado de felicidad.</a:t>
            </a:r>
          </a:p>
          <a:p>
            <a:pPr marL="0" indent="0">
              <a:buNone/>
            </a:pPr>
            <a:endParaRPr lang="es-MX" sz="2000" dirty="0">
              <a:latin typeface="Arial" pitchFamily="34" charset="0"/>
              <a:cs typeface="Arial" pitchFamily="34" charset="0"/>
            </a:endParaRPr>
          </a:p>
          <a:p>
            <a:pPr marL="0" indent="0">
              <a:buNone/>
            </a:pPr>
            <a:endParaRPr lang="es-MX" sz="2000" dirty="0"/>
          </a:p>
        </p:txBody>
      </p:sp>
      <p:pic>
        <p:nvPicPr>
          <p:cNvPr id="5122" name="Picture 2" descr="C:\Users\HP1\Desktop\INTELIGENCIAS-MULTIP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924944"/>
            <a:ext cx="5122317" cy="2842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5030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000" dirty="0">
                <a:latin typeface="Arial" pitchFamily="34" charset="0"/>
                <a:cs typeface="Arial" pitchFamily="34" charset="0"/>
              </a:rPr>
              <a:t/>
            </a:r>
            <a:br>
              <a:rPr lang="es-MX" sz="2000" dirty="0">
                <a:latin typeface="Arial" pitchFamily="34" charset="0"/>
                <a:cs typeface="Arial" pitchFamily="34" charset="0"/>
              </a:rPr>
            </a:br>
            <a:r>
              <a:rPr lang="es-MX" sz="2000" b="1" dirty="0">
                <a:latin typeface="Arial" pitchFamily="34" charset="0"/>
                <a:cs typeface="Arial" pitchFamily="34" charset="0"/>
              </a:rPr>
              <a:t>EJE PREVENTIVO 2: </a:t>
            </a:r>
            <a:r>
              <a:rPr lang="es-MX" sz="2000" b="1" dirty="0" smtClean="0">
                <a:latin typeface="Arial" pitchFamily="34" charset="0"/>
                <a:cs typeface="Arial" pitchFamily="34" charset="0"/>
              </a:rPr>
              <a:t>HABILIDADES PARA LA VIDA</a:t>
            </a:r>
            <a:r>
              <a:rPr lang="es-MX" sz="3600" dirty="0"/>
              <a:t/>
            </a:r>
            <a:br>
              <a:rPr lang="es-MX" sz="3600" dirty="0"/>
            </a:br>
            <a:r>
              <a:rPr lang="es-MX" sz="2000" dirty="0" smtClean="0">
                <a:latin typeface="Arial" pitchFamily="34" charset="0"/>
                <a:cs typeface="Arial" pitchFamily="34" charset="0"/>
              </a:rPr>
              <a:t>VALORES</a:t>
            </a:r>
            <a:endParaRPr lang="es-MX" sz="20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lgn="ctr">
              <a:buNone/>
            </a:pPr>
            <a:r>
              <a:rPr lang="es-MX" sz="2000" dirty="0" smtClean="0">
                <a:latin typeface="Arial" pitchFamily="34" charset="0"/>
                <a:cs typeface="Arial" pitchFamily="34" charset="0"/>
              </a:rPr>
              <a:t> </a:t>
            </a:r>
          </a:p>
          <a:p>
            <a:pPr marL="0" indent="0">
              <a:buNone/>
            </a:pPr>
            <a:r>
              <a:rPr lang="es-MX" sz="2000" dirty="0" smtClean="0">
                <a:latin typeface="Arial" pitchFamily="34" charset="0"/>
                <a:cs typeface="Arial" pitchFamily="34" charset="0"/>
              </a:rPr>
              <a:t>La falta </a:t>
            </a:r>
            <a:r>
              <a:rPr lang="es-MX" sz="2000" dirty="0">
                <a:latin typeface="Arial" pitchFamily="34" charset="0"/>
                <a:cs typeface="Arial" pitchFamily="34" charset="0"/>
              </a:rPr>
              <a:t>de valores, corresponde dentro de otros elementos, a la carencia de modelos reales y los efectos </a:t>
            </a:r>
            <a:r>
              <a:rPr lang="es-MX" sz="2000" dirty="0" smtClean="0">
                <a:latin typeface="Arial" pitchFamily="34" charset="0"/>
                <a:cs typeface="Arial" pitchFamily="34" charset="0"/>
              </a:rPr>
              <a:t>son </a:t>
            </a:r>
            <a:r>
              <a:rPr lang="es-MX" sz="2000" dirty="0">
                <a:latin typeface="Arial" pitchFamily="34" charset="0"/>
                <a:cs typeface="Arial" pitchFamily="34" charset="0"/>
              </a:rPr>
              <a:t>generaciones en las que la agresión, la adicción a sustancias, la violencia, la indiferencia, ocupan el vacío dejado, produciendo </a:t>
            </a:r>
            <a:r>
              <a:rPr lang="es-MX" sz="2000" dirty="0" smtClean="0">
                <a:latin typeface="Arial" pitchFamily="34" charset="0"/>
                <a:cs typeface="Arial" pitchFamily="34" charset="0"/>
              </a:rPr>
              <a:t>individuos </a:t>
            </a:r>
            <a:r>
              <a:rPr lang="es-MX" sz="2000" dirty="0">
                <a:latin typeface="Arial" pitchFamily="34" charset="0"/>
                <a:cs typeface="Arial" pitchFamily="34" charset="0"/>
              </a:rPr>
              <a:t>aturdidos, sin sentido de la vida </a:t>
            </a:r>
            <a:r>
              <a:rPr lang="es-MX" sz="2000" dirty="0" smtClean="0">
                <a:latin typeface="Arial" pitchFamily="34" charset="0"/>
                <a:cs typeface="Arial" pitchFamily="34" charset="0"/>
              </a:rPr>
              <a:t>y </a:t>
            </a:r>
            <a:r>
              <a:rPr lang="es-MX" sz="2000" dirty="0">
                <a:latin typeface="Arial" pitchFamily="34" charset="0"/>
                <a:cs typeface="Arial" pitchFamily="34" charset="0"/>
              </a:rPr>
              <a:t>muchas veces influenciados por una psicología moderna de una libertad mal entendida.</a:t>
            </a:r>
          </a:p>
          <a:p>
            <a:pPr marL="0" indent="0">
              <a:buNone/>
            </a:pPr>
            <a:r>
              <a:rPr lang="es-MX" sz="2000" dirty="0">
                <a:latin typeface="Arial" pitchFamily="34" charset="0"/>
                <a:cs typeface="Arial" pitchFamily="34" charset="0"/>
              </a:rPr>
              <a:t>Los valores son imprescindibles para el hombre ya que se beneficia la totalidad de su ser y de esta manera se satisface la necesidad de vivir consciente y libremente. Los valores son cambiantes y tienen que ver con la evolución del individuo; no son heredados, sino aprendidos, principalmente dentro del seno de la familia en donde se practican mediante el accionar diario</a:t>
            </a:r>
            <a:r>
              <a:rPr lang="es-MX" sz="2000" dirty="0" smtClean="0">
                <a:latin typeface="Arial" pitchFamily="34" charset="0"/>
                <a:cs typeface="Arial" pitchFamily="34" charset="0"/>
              </a:rPr>
              <a:t>.</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1813492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a:latin typeface="Arial" pitchFamily="34" charset="0"/>
                <a:cs typeface="Arial" pitchFamily="34" charset="0"/>
              </a:rPr>
              <a:t>EJE PREVENTIVO 2: </a:t>
            </a:r>
            <a:r>
              <a:rPr lang="es-MX" sz="2400" b="1" dirty="0" smtClean="0">
                <a:latin typeface="Arial" pitchFamily="34" charset="0"/>
                <a:cs typeface="Arial" pitchFamily="34" charset="0"/>
              </a:rPr>
              <a:t>HABILIDADES PARA LA VIDA</a:t>
            </a:r>
            <a:r>
              <a:rPr lang="es-MX" sz="3600" dirty="0"/>
              <a:t/>
            </a:r>
            <a:br>
              <a:rPr lang="es-MX" sz="3600" dirty="0"/>
            </a:br>
            <a:r>
              <a:rPr lang="es-MX" sz="2000" dirty="0" smtClean="0">
                <a:latin typeface="Arial" pitchFamily="34" charset="0"/>
                <a:cs typeface="Arial" pitchFamily="34" charset="0"/>
              </a:rPr>
              <a:t>ASERTIVIDAD</a:t>
            </a:r>
            <a:endParaRPr lang="es-MX" sz="2000" dirty="0">
              <a:latin typeface="Arial" pitchFamily="34" charset="0"/>
              <a:cs typeface="Arial" pitchFamily="34" charset="0"/>
            </a:endParaRPr>
          </a:p>
        </p:txBody>
      </p:sp>
      <p:sp>
        <p:nvSpPr>
          <p:cNvPr id="3" name="2 Marcador de contenido"/>
          <p:cNvSpPr>
            <a:spLocks noGrp="1"/>
          </p:cNvSpPr>
          <p:nvPr>
            <p:ph idx="1"/>
          </p:nvPr>
        </p:nvSpPr>
        <p:spPr/>
        <p:txBody>
          <a:bodyPr>
            <a:noAutofit/>
          </a:bodyPr>
          <a:lstStyle/>
          <a:p>
            <a:pPr marL="0" indent="0">
              <a:buNone/>
            </a:pPr>
            <a:r>
              <a:rPr lang="es-MX" sz="2000" dirty="0" smtClean="0">
                <a:latin typeface="Arial" pitchFamily="34" charset="0"/>
                <a:cs typeface="Arial" pitchFamily="34" charset="0"/>
              </a:rPr>
              <a:t>Comportarse </a:t>
            </a:r>
            <a:r>
              <a:rPr lang="es-MX" sz="2000" dirty="0">
                <a:latin typeface="Arial" pitchFamily="34" charset="0"/>
                <a:cs typeface="Arial" pitchFamily="34" charset="0"/>
              </a:rPr>
              <a:t>con asertividad significa tener la habilidad de comunicación que permite a una persona expresar sus pensamientos, sentimientos y valores con respecto a una situación de manera abierta y directa </a:t>
            </a:r>
            <a:r>
              <a:rPr lang="es-MX" sz="2000" dirty="0" smtClean="0">
                <a:latin typeface="Arial" pitchFamily="34" charset="0"/>
                <a:cs typeface="Arial" pitchFamily="34" charset="0"/>
              </a:rPr>
              <a:t>manteniendo </a:t>
            </a:r>
            <a:r>
              <a:rPr lang="es-MX" sz="2000" dirty="0">
                <a:latin typeface="Arial" pitchFamily="34" charset="0"/>
                <a:cs typeface="Arial" pitchFamily="34" charset="0"/>
              </a:rPr>
              <a:t>un ambiente de cordialidad con quien se relaciona. </a:t>
            </a:r>
            <a:endParaRPr lang="es-MX" sz="2000" dirty="0" smtClean="0">
              <a:latin typeface="Arial" pitchFamily="34" charset="0"/>
              <a:cs typeface="Arial" pitchFamily="34" charset="0"/>
            </a:endParaRPr>
          </a:p>
          <a:p>
            <a:pPr algn="ctr"/>
            <a:endParaRPr lang="es-MX" sz="2000" dirty="0"/>
          </a:p>
        </p:txBody>
      </p:sp>
      <p:pic>
        <p:nvPicPr>
          <p:cNvPr id="3074" name="Picture 2" descr="C:\Users\HP1\Desktop\prevencion\asertivid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3356992"/>
            <a:ext cx="2610966" cy="2084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555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normAutofit/>
          </a:bodyPr>
          <a:lstStyle/>
          <a:p>
            <a:r>
              <a:rPr lang="es-MX" sz="2400" b="1" dirty="0">
                <a:latin typeface="Arial" pitchFamily="34" charset="0"/>
                <a:cs typeface="Arial" pitchFamily="34" charset="0"/>
              </a:rPr>
              <a:t>EJE PREVENTIVO 2: </a:t>
            </a:r>
            <a:r>
              <a:rPr lang="es-MX" sz="2400" b="1" dirty="0" smtClean="0">
                <a:latin typeface="Arial" pitchFamily="34" charset="0"/>
                <a:cs typeface="Arial" pitchFamily="34" charset="0"/>
              </a:rPr>
              <a:t>HABILIDADES PARA LA VIDA </a:t>
            </a:r>
            <a:br>
              <a:rPr lang="es-MX" sz="2400" b="1" dirty="0" smtClean="0">
                <a:latin typeface="Arial" pitchFamily="34" charset="0"/>
                <a:cs typeface="Arial" pitchFamily="34" charset="0"/>
              </a:rPr>
            </a:br>
            <a:r>
              <a:rPr lang="es-MX" sz="2000" dirty="0" smtClean="0">
                <a:latin typeface="Arial" pitchFamily="34" charset="0"/>
                <a:cs typeface="Arial" pitchFamily="34" charset="0"/>
              </a:rPr>
              <a:t>UNICIDAD</a:t>
            </a:r>
            <a:r>
              <a:rPr lang="es-MX" sz="2000" dirty="0">
                <a:latin typeface="Arial" pitchFamily="34" charset="0"/>
                <a:cs typeface="Arial" pitchFamily="34" charset="0"/>
              </a:rPr>
              <a:t/>
            </a:r>
            <a:br>
              <a:rPr lang="es-MX" sz="2000" dirty="0">
                <a:latin typeface="Arial" pitchFamily="34" charset="0"/>
                <a:cs typeface="Arial" pitchFamily="34" charset="0"/>
              </a:rPr>
            </a:br>
            <a:endParaRPr lang="es-MX" sz="2000" dirty="0">
              <a:latin typeface="Arial" pitchFamily="34" charset="0"/>
              <a:cs typeface="Arial" pitchFamily="34" charset="0"/>
            </a:endParaRPr>
          </a:p>
        </p:txBody>
      </p:sp>
      <p:sp>
        <p:nvSpPr>
          <p:cNvPr id="6" name="5 Marcador de contenido"/>
          <p:cNvSpPr>
            <a:spLocks noGrp="1"/>
          </p:cNvSpPr>
          <p:nvPr>
            <p:ph idx="1"/>
          </p:nvPr>
        </p:nvSpPr>
        <p:spPr/>
        <p:txBody>
          <a:bodyPr>
            <a:normAutofit/>
          </a:bodyPr>
          <a:lstStyle/>
          <a:p>
            <a:pPr marL="0" indent="0">
              <a:buNone/>
            </a:pPr>
            <a:r>
              <a:rPr lang="es-MX" sz="2000" dirty="0">
                <a:latin typeface="Arial" pitchFamily="34" charset="0"/>
                <a:cs typeface="Arial" pitchFamily="34" charset="0"/>
              </a:rPr>
              <a:t>Unicidad se define como la calidad de ser único y cuando el individuo toma conciencia de ello le da la confianza para comunicarse de manera asertiva, </a:t>
            </a:r>
            <a:r>
              <a:rPr lang="es-MX" sz="2200" dirty="0">
                <a:latin typeface="Arial" pitchFamily="34" charset="0"/>
                <a:cs typeface="Arial" pitchFamily="34" charset="0"/>
              </a:rPr>
              <a:t>haciendo valer sus derechos respetando los de los demás</a:t>
            </a:r>
            <a:r>
              <a:rPr lang="es-MX" sz="2200" dirty="0" smtClean="0">
                <a:latin typeface="Arial" pitchFamily="34" charset="0"/>
                <a:cs typeface="Arial" pitchFamily="34" charset="0"/>
              </a:rPr>
              <a:t>.</a:t>
            </a:r>
          </a:p>
          <a:p>
            <a:pPr marL="0" indent="0">
              <a:buNone/>
            </a:pPr>
            <a:r>
              <a:rPr lang="es-MX" sz="2200" dirty="0">
                <a:latin typeface="Arial" pitchFamily="34" charset="0"/>
                <a:cs typeface="Arial" pitchFamily="34" charset="0"/>
              </a:rPr>
              <a:t/>
            </a:r>
            <a:br>
              <a:rPr lang="es-MX" sz="2200" dirty="0">
                <a:latin typeface="Arial" pitchFamily="34" charset="0"/>
                <a:cs typeface="Arial" pitchFamily="34" charset="0"/>
              </a:rPr>
            </a:br>
            <a:r>
              <a:rPr lang="es-MX" sz="2200" dirty="0">
                <a:latin typeface="Arial" pitchFamily="34" charset="0"/>
                <a:cs typeface="Arial" pitchFamily="34" charset="0"/>
              </a:rPr>
              <a:t>La presión de amigos o familiares es uno de los principales factores que llevan a los jóvenes a las adicciones ya que conllevan un componente de agresión y sumisión que podrá ser controlado efectivamente por los jóvenes que actúen con asertividad.</a:t>
            </a:r>
            <a:r>
              <a:rPr lang="es-MX" dirty="0">
                <a:latin typeface="Arial" pitchFamily="34" charset="0"/>
                <a:cs typeface="Arial" pitchFamily="34" charset="0"/>
              </a:rPr>
              <a:t/>
            </a:r>
            <a:br>
              <a:rPr lang="es-MX" dirty="0">
                <a:latin typeface="Arial" pitchFamily="34" charset="0"/>
                <a:cs typeface="Arial" pitchFamily="34" charset="0"/>
              </a:rPr>
            </a:br>
            <a:endParaRPr lang="es-MX" dirty="0"/>
          </a:p>
        </p:txBody>
      </p:sp>
    </p:spTree>
    <p:extLst>
      <p:ext uri="{BB962C8B-B14F-4D97-AF65-F5344CB8AC3E}">
        <p14:creationId xmlns:p14="http://schemas.microsoft.com/office/powerpoint/2010/main" val="2519771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1144</Words>
  <Application>Microsoft Office PowerPoint</Application>
  <PresentationFormat>Presentación en pantalla (4:3)</PresentationFormat>
  <Paragraphs>84</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    ÁREA  ACADÉMICA: PREVENCION DE ADICCIONES  TEMA: 3.1.3.1.EJES PREVENTIVOS  PROFESOR: Q.B.P. LILIA GUERRA MEDRANO  PERIODO: JULIO-DICIEMBRE 2015 </vt:lpstr>
      <vt:lpstr>Asignatura: Prevención de adicciones Semestre: Primero Tema: 3.1.3.1. Ejes preventivos</vt:lpstr>
      <vt:lpstr>3.1.3.1 EJES PREVENTIVOS.  EJE PREVENTIVO 1: RESILIENCIA </vt:lpstr>
      <vt:lpstr> EJE PREVENTIVO 1: RESILIENCIA    AUTOESTIMA  </vt:lpstr>
      <vt:lpstr>EJE PREVENTIVO 2: HABILIDADES PARA LA VIDA INTELIGENCIAS MÚLTIPLES E INTELIGENCIA EMOCIONAL </vt:lpstr>
      <vt:lpstr>EJE PREVENTIVO 2: Habilidades para la vida INTELIGENCIAS MÚLTIPLES</vt:lpstr>
      <vt:lpstr> EJE PREVENTIVO 2: HABILIDADES PARA LA VIDA VALORES</vt:lpstr>
      <vt:lpstr>EJE PREVENTIVO 2: HABILIDADES PARA LA VIDA ASERTIVIDAD</vt:lpstr>
      <vt:lpstr>EJE PREVENTIVO 2: HABILIDADES PARA LA VIDA  UNICIDAD </vt:lpstr>
      <vt:lpstr>EJE PREVENTIVO 3: ESTILOS DE VIDA </vt:lpstr>
      <vt:lpstr>EJE PREVENTIVO 3: ESTILOS DE VIDA</vt:lpstr>
      <vt:lpstr>EJE PREVENTIVO 4: AMBIENTES PROTECTORES DE LAS ADICCIONES </vt:lpstr>
      <vt:lpstr>EJE PREVENTIVO 4: AMBIENTES PROTECTORES DE LAS ADICCIONES  </vt:lpstr>
      <vt:lpstr>EJE PREVENTIVO 5: PLAN DE VIDA </vt:lpstr>
      <vt:lpstr>EJE PREVENTIVO 5:PLAN DE VIDA</vt:lpstr>
      <vt:lpstr>BIBLIOGRAFÍA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DELL</cp:lastModifiedBy>
  <cp:revision>21</cp:revision>
  <dcterms:created xsi:type="dcterms:W3CDTF">2015-04-07T18:25:10Z</dcterms:created>
  <dcterms:modified xsi:type="dcterms:W3CDTF">2015-10-19T18:52:10Z</dcterms:modified>
</cp:coreProperties>
</file>