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58" r:id="rId11"/>
  </p:sldIdLst>
  <p:sldSz cx="9144000" cy="6858000" type="screen4x3"/>
  <p:notesSz cx="6858000" cy="9144000"/>
  <p:custDataLst>
    <p:tags r:id="rId12"/>
  </p:custData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20/10/2015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20/10/2015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20/10/2015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20/10/2015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20/10/2015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20/10/2015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20/10/2015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8278688" cy="2448271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bg1"/>
                </a:solidFill>
                <a:latin typeface="Bell MT" panose="02020503060305020303" pitchFamily="18" charset="0"/>
              </a:rPr>
              <a:t>Álgebra</a:t>
            </a: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/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TEMA: Factorización de un trinomio cuadrado perfecto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PROFESOR: Ing. Diana Aracely Romero Fuentes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PERIODO: Julio-Diciembre 2015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z="2400" dirty="0"/>
              <a:t>Arturo Méndez Hinojos, J. M. (2010). </a:t>
            </a:r>
            <a:r>
              <a:rPr lang="es-ES" sz="2400" i="1" dirty="0"/>
              <a:t>Matemáticas I.</a:t>
            </a:r>
            <a:r>
              <a:rPr lang="es-ES" sz="2400" dirty="0"/>
              <a:t> México: Santillana.</a:t>
            </a:r>
            <a:endParaRPr lang="es-MX" sz="2400" dirty="0"/>
          </a:p>
          <a:p>
            <a:pPr lvl="0"/>
            <a:r>
              <a:rPr lang="es-ES" sz="2400" dirty="0"/>
              <a:t>Lorenzo Escalante Pérez, D. P. (2013). </a:t>
            </a:r>
            <a:r>
              <a:rPr lang="es-ES" sz="2400" i="1" dirty="0"/>
              <a:t>Matemáticas I.</a:t>
            </a:r>
            <a:r>
              <a:rPr lang="es-ES" sz="2400" dirty="0"/>
              <a:t> México: </a:t>
            </a:r>
            <a:r>
              <a:rPr lang="es-ES" sz="2400" dirty="0" err="1"/>
              <a:t>Bookmart</a:t>
            </a:r>
            <a:r>
              <a:rPr lang="es-ES" sz="2400" dirty="0" smtClean="0"/>
              <a:t>.</a:t>
            </a:r>
          </a:p>
          <a:p>
            <a:r>
              <a:rPr lang="es-ES" sz="2400" dirty="0" err="1"/>
              <a:t>Baldor</a:t>
            </a:r>
            <a:r>
              <a:rPr lang="es-ES" sz="2400" dirty="0"/>
              <a:t>, D. J. (2000). Álgebra. Habana, Cuba: Patria.</a:t>
            </a:r>
            <a:endParaRPr lang="es-MX" sz="2400" dirty="0"/>
          </a:p>
          <a:p>
            <a:pPr lvl="0"/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Abstract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/>
              <a:t>Factoring is the representation of a number or algebraic expression as a product of two or more factors. That is, it is factoring of an amount or an algebraic expression.</a:t>
            </a:r>
          </a:p>
          <a:p>
            <a:pPr marL="0" indent="0" algn="just">
              <a:buNone/>
            </a:pPr>
            <a:r>
              <a:rPr lang="en-US" dirty="0"/>
              <a:t>It is important to note that one factor is each of the amounts that a multiplication is done.</a:t>
            </a:r>
          </a:p>
          <a:p>
            <a:pPr marL="0" indent="0" algn="just">
              <a:buNone/>
            </a:pPr>
            <a:r>
              <a:rPr lang="en-US" dirty="0"/>
              <a:t>Factorization is a mathematical process which is performed with the aim of modifying converting algebraic expressions that are equivalent in other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1186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Keywords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s-MX" dirty="0" err="1" smtClean="0"/>
              <a:t>factoring</a:t>
            </a:r>
            <a:endParaRPr lang="es-MX" dirty="0"/>
          </a:p>
          <a:p>
            <a:pPr>
              <a:lnSpc>
                <a:spcPct val="200000"/>
              </a:lnSpc>
            </a:pPr>
            <a:r>
              <a:rPr lang="es-MX" dirty="0" err="1"/>
              <a:t>Square</a:t>
            </a:r>
            <a:r>
              <a:rPr lang="es-MX" dirty="0"/>
              <a:t> </a:t>
            </a:r>
            <a:r>
              <a:rPr lang="es-MX" dirty="0" err="1"/>
              <a:t>root</a:t>
            </a:r>
            <a:endParaRPr lang="es-MX" dirty="0"/>
          </a:p>
          <a:p>
            <a:pPr>
              <a:lnSpc>
                <a:spcPct val="200000"/>
              </a:lnSpc>
            </a:pPr>
            <a:r>
              <a:rPr lang="es-MX" dirty="0" smtClean="0"/>
              <a:t>Binomial</a:t>
            </a:r>
          </a:p>
          <a:p>
            <a:pPr>
              <a:lnSpc>
                <a:spcPct val="200000"/>
              </a:lnSpc>
            </a:pPr>
            <a:r>
              <a:rPr lang="es-MX" dirty="0" err="1"/>
              <a:t>algebraic</a:t>
            </a:r>
            <a:r>
              <a:rPr lang="es-MX" dirty="0"/>
              <a:t> </a:t>
            </a:r>
            <a:r>
              <a:rPr lang="es-MX" dirty="0" err="1"/>
              <a:t>term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11114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692696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iculate" panose="02000503040000020004" pitchFamily="2" charset="0"/>
              </a:rPr>
              <a:t>Objetivo</a:t>
            </a:r>
            <a:r>
              <a:rPr lang="es-MX" sz="2400" dirty="0" smtClean="0"/>
              <a:t>: </a:t>
            </a:r>
          </a:p>
          <a:p>
            <a:r>
              <a:rPr lang="es-MX" sz="2400" dirty="0" smtClean="0"/>
              <a:t>Identificar y aplicar los diferentes casos de factorización</a:t>
            </a:r>
          </a:p>
        </p:txBody>
      </p:sp>
      <p:sp>
        <p:nvSpPr>
          <p:cNvPr id="5" name="4 Rectángulo"/>
          <p:cNvSpPr/>
          <p:nvPr/>
        </p:nvSpPr>
        <p:spPr>
          <a:xfrm>
            <a:off x="650603" y="1772816"/>
            <a:ext cx="78098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iculate" panose="02000503040000020004" pitchFamily="2" charset="0"/>
              </a:rPr>
              <a:t>Competencia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iculate" panose="02000503040000020004" pitchFamily="2" charset="0"/>
              </a:rPr>
              <a:t>:</a:t>
            </a:r>
          </a:p>
          <a:p>
            <a:pPr lvl="0"/>
            <a:endParaRPr lang="es-MX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ticulate" panose="02000503040000020004" pitchFamily="2" charset="0"/>
            </a:endParaRPr>
          </a:p>
          <a:p>
            <a:pPr lvl="0" algn="just"/>
            <a:r>
              <a:rPr lang="es-MX" sz="2400" dirty="0"/>
              <a:t>Construir e interpretar modelos matemáticos mediante la aplicación de </a:t>
            </a:r>
            <a:r>
              <a:rPr lang="es-MX" sz="2400" dirty="0" smtClean="0"/>
              <a:t>procedimientos algebraicos.</a:t>
            </a: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ticulate" panose="02000503040000020004" pitchFamily="2" charset="0"/>
            </a:endParaRPr>
          </a:p>
          <a:p>
            <a:pPr lvl="0"/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ticulate" panose="02000503040000020004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996952"/>
            <a:ext cx="2261877" cy="2673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72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0881" y="946542"/>
            <a:ext cx="42800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iculate" panose="02000503040000020004" pitchFamily="2" charset="0"/>
              </a:rPr>
              <a:t>Conceptos previos: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876947" y="2677498"/>
            <a:ext cx="3038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iculate" panose="02000503040000020004" pitchFamily="2" charset="0"/>
              </a:rPr>
              <a:t>Raíz Cuadrada exacta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185006" y="939242"/>
            <a:ext cx="3888432" cy="134556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400" dirty="0">
                <a:latin typeface="Articulate" panose="02000503040000020004" pitchFamily="2" charset="0"/>
              </a:rPr>
              <a:t>La factorización es un proceso matemático que se realiza con el objetivo de modificar expresiones algébricas convirtiéndolas en otras que sean equivalentes</a:t>
            </a:r>
            <a:r>
              <a:rPr lang="es-MX" sz="1400" dirty="0" smtClean="0">
                <a:latin typeface="Articulate" panose="02000503040000020004" pitchFamily="2" charset="0"/>
              </a:rPr>
              <a:t>.</a:t>
            </a:r>
            <a:endParaRPr lang="es-MX" sz="1400" dirty="0">
              <a:latin typeface="Articulate" panose="02000503040000020004" pitchFamily="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654867" y="3208785"/>
            <a:ext cx="3750021" cy="4154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400" dirty="0">
                <a:latin typeface="Articulate" panose="02000503040000020004" pitchFamily="2" charset="0"/>
              </a:rPr>
              <a:t>Cierto valor multiplicado por si mismo</a:t>
            </a:r>
          </a:p>
        </p:txBody>
      </p:sp>
      <p:grpSp>
        <p:nvGrpSpPr>
          <p:cNvPr id="37" name="36 Grupo"/>
          <p:cNvGrpSpPr/>
          <p:nvPr/>
        </p:nvGrpSpPr>
        <p:grpSpPr>
          <a:xfrm>
            <a:off x="244772" y="3882670"/>
            <a:ext cx="5832350" cy="1100656"/>
            <a:chOff x="899592" y="4225750"/>
            <a:chExt cx="5832350" cy="1100656"/>
          </a:xfrm>
        </p:grpSpPr>
        <p:grpSp>
          <p:nvGrpSpPr>
            <p:cNvPr id="13" name="12 Grupo"/>
            <p:cNvGrpSpPr/>
            <p:nvPr/>
          </p:nvGrpSpPr>
          <p:grpSpPr>
            <a:xfrm>
              <a:off x="899592" y="4242157"/>
              <a:ext cx="619372" cy="507831"/>
              <a:chOff x="5004048" y="4152276"/>
              <a:chExt cx="619372" cy="507831"/>
            </a:xfrm>
          </p:grpSpPr>
          <p:sp>
            <p:nvSpPr>
              <p:cNvPr id="5" name="4 CuadroTexto"/>
              <p:cNvSpPr txBox="1"/>
              <p:nvPr/>
            </p:nvSpPr>
            <p:spPr>
              <a:xfrm>
                <a:off x="5088859" y="4152276"/>
                <a:ext cx="525710" cy="5078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s-MX" dirty="0" smtClean="0">
                    <a:latin typeface="Articulate" panose="02000503040000020004" pitchFamily="2" charset="0"/>
                  </a:rPr>
                  <a:t>4</a:t>
                </a:r>
                <a:endParaRPr lang="es-MX" dirty="0">
                  <a:latin typeface="Articulate" panose="02000503040000020004" pitchFamily="2" charset="0"/>
                </a:endParaRPr>
              </a:p>
            </p:txBody>
          </p:sp>
          <p:grpSp>
            <p:nvGrpSpPr>
              <p:cNvPr id="12" name="11 Grupo"/>
              <p:cNvGrpSpPr/>
              <p:nvPr/>
            </p:nvGrpSpPr>
            <p:grpSpPr>
              <a:xfrm>
                <a:off x="5004048" y="4152276"/>
                <a:ext cx="619372" cy="428852"/>
                <a:chOff x="4024636" y="4471601"/>
                <a:chExt cx="619372" cy="181535"/>
              </a:xfrm>
            </p:grpSpPr>
            <p:cxnSp>
              <p:nvCxnSpPr>
                <p:cNvPr id="7" name="6 Conector recto"/>
                <p:cNvCxnSpPr/>
                <p:nvPr/>
              </p:nvCxnSpPr>
              <p:spPr bwMode="auto">
                <a:xfrm>
                  <a:off x="4024636" y="4581128"/>
                  <a:ext cx="43308" cy="7200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" name="8 Conector recto"/>
                <p:cNvCxnSpPr/>
                <p:nvPr/>
              </p:nvCxnSpPr>
              <p:spPr bwMode="auto">
                <a:xfrm flipV="1">
                  <a:off x="4067944" y="4471601"/>
                  <a:ext cx="0" cy="181535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1" name="10 Conector recto"/>
                <p:cNvCxnSpPr/>
                <p:nvPr/>
              </p:nvCxnSpPr>
              <p:spPr bwMode="auto">
                <a:xfrm>
                  <a:off x="4067944" y="4471601"/>
                  <a:ext cx="576064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14" name="13 Grupo"/>
            <p:cNvGrpSpPr/>
            <p:nvPr/>
          </p:nvGrpSpPr>
          <p:grpSpPr>
            <a:xfrm>
              <a:off x="921246" y="4751777"/>
              <a:ext cx="619372" cy="457113"/>
              <a:chOff x="5004048" y="4152276"/>
              <a:chExt cx="619372" cy="457113"/>
            </a:xfrm>
          </p:grpSpPr>
          <p:sp>
            <p:nvSpPr>
              <p:cNvPr id="15" name="14 CuadroTexto"/>
              <p:cNvSpPr txBox="1"/>
              <p:nvPr/>
            </p:nvSpPr>
            <p:spPr>
              <a:xfrm>
                <a:off x="5088859" y="4152276"/>
                <a:ext cx="525710" cy="4571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s-MX" dirty="0" smtClean="0">
                    <a:latin typeface="Articulate" panose="02000503040000020004" pitchFamily="2" charset="0"/>
                  </a:rPr>
                  <a:t>25</a:t>
                </a:r>
                <a:endParaRPr lang="es-MX" dirty="0">
                  <a:latin typeface="Articulate" panose="02000503040000020004" pitchFamily="2" charset="0"/>
                </a:endParaRPr>
              </a:p>
            </p:txBody>
          </p:sp>
          <p:grpSp>
            <p:nvGrpSpPr>
              <p:cNvPr id="16" name="15 Grupo"/>
              <p:cNvGrpSpPr/>
              <p:nvPr/>
            </p:nvGrpSpPr>
            <p:grpSpPr>
              <a:xfrm>
                <a:off x="5004048" y="4152276"/>
                <a:ext cx="619372" cy="428852"/>
                <a:chOff x="4024636" y="4471601"/>
                <a:chExt cx="619372" cy="181535"/>
              </a:xfrm>
            </p:grpSpPr>
            <p:cxnSp>
              <p:nvCxnSpPr>
                <p:cNvPr id="17" name="16 Conector recto"/>
                <p:cNvCxnSpPr/>
                <p:nvPr/>
              </p:nvCxnSpPr>
              <p:spPr bwMode="auto">
                <a:xfrm>
                  <a:off x="4024636" y="4581128"/>
                  <a:ext cx="43308" cy="7200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8" name="17 Conector recto"/>
                <p:cNvCxnSpPr/>
                <p:nvPr/>
              </p:nvCxnSpPr>
              <p:spPr bwMode="auto">
                <a:xfrm flipV="1">
                  <a:off x="4067944" y="4471601"/>
                  <a:ext cx="0" cy="181535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9" name="18 Conector recto"/>
                <p:cNvCxnSpPr/>
                <p:nvPr/>
              </p:nvCxnSpPr>
              <p:spPr bwMode="auto">
                <a:xfrm>
                  <a:off x="4067944" y="4471601"/>
                  <a:ext cx="576064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20" name="19 Grupo"/>
            <p:cNvGrpSpPr/>
            <p:nvPr/>
          </p:nvGrpSpPr>
          <p:grpSpPr>
            <a:xfrm>
              <a:off x="3551572" y="4241386"/>
              <a:ext cx="948420" cy="627774"/>
              <a:chOff x="5004048" y="4084164"/>
              <a:chExt cx="619372" cy="872612"/>
            </a:xfrm>
          </p:grpSpPr>
          <p:sp>
            <p:nvSpPr>
              <p:cNvPr id="21" name="20 CuadroTexto"/>
              <p:cNvSpPr txBox="1"/>
              <p:nvPr/>
            </p:nvSpPr>
            <p:spPr>
              <a:xfrm>
                <a:off x="5097710" y="4084164"/>
                <a:ext cx="525710" cy="87261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s-MX" dirty="0" smtClean="0">
                    <a:latin typeface="Articulate" panose="02000503040000020004" pitchFamily="2" charset="0"/>
                  </a:rPr>
                  <a:t>144</a:t>
                </a:r>
                <a:endParaRPr lang="es-MX" dirty="0">
                  <a:latin typeface="Articulate" panose="02000503040000020004" pitchFamily="2" charset="0"/>
                </a:endParaRPr>
              </a:p>
            </p:txBody>
          </p:sp>
          <p:grpSp>
            <p:nvGrpSpPr>
              <p:cNvPr id="22" name="21 Grupo"/>
              <p:cNvGrpSpPr/>
              <p:nvPr/>
            </p:nvGrpSpPr>
            <p:grpSpPr>
              <a:xfrm>
                <a:off x="5004048" y="4152276"/>
                <a:ext cx="619372" cy="428852"/>
                <a:chOff x="4024636" y="4471601"/>
                <a:chExt cx="619372" cy="181535"/>
              </a:xfrm>
            </p:grpSpPr>
            <p:cxnSp>
              <p:nvCxnSpPr>
                <p:cNvPr id="23" name="22 Conector recto"/>
                <p:cNvCxnSpPr/>
                <p:nvPr/>
              </p:nvCxnSpPr>
              <p:spPr bwMode="auto">
                <a:xfrm>
                  <a:off x="4024636" y="4581128"/>
                  <a:ext cx="43308" cy="7200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" name="23 Conector recto"/>
                <p:cNvCxnSpPr/>
                <p:nvPr/>
              </p:nvCxnSpPr>
              <p:spPr bwMode="auto">
                <a:xfrm flipV="1">
                  <a:off x="4067944" y="4471601"/>
                  <a:ext cx="0" cy="181535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5" name="24 Conector recto"/>
                <p:cNvCxnSpPr/>
                <p:nvPr/>
              </p:nvCxnSpPr>
              <p:spPr bwMode="auto">
                <a:xfrm>
                  <a:off x="4067944" y="4471601"/>
                  <a:ext cx="576064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26" name="25 CuadroTexto"/>
            <p:cNvSpPr txBox="1"/>
            <p:nvPr/>
          </p:nvSpPr>
          <p:spPr>
            <a:xfrm>
              <a:off x="1663056" y="4225750"/>
              <a:ext cx="17568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= 2   </a:t>
              </a:r>
              <a:r>
                <a:rPr lang="es-MX" dirty="0" smtClean="0"/>
                <a:t> = 2 x 2</a:t>
              </a:r>
              <a:endParaRPr lang="es-MX" dirty="0"/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1663056" y="4864741"/>
              <a:ext cx="17568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= 5   </a:t>
              </a:r>
              <a:r>
                <a:rPr lang="es-MX" dirty="0" smtClean="0"/>
                <a:t> = 5 x 5</a:t>
              </a:r>
              <a:endParaRPr lang="es-MX" dirty="0"/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4499992" y="4288323"/>
              <a:ext cx="216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= 12   </a:t>
              </a:r>
              <a:r>
                <a:rPr lang="es-MX" dirty="0" smtClean="0"/>
                <a:t> = 12 x 12</a:t>
              </a:r>
              <a:endParaRPr lang="es-MX" dirty="0"/>
            </a:p>
          </p:txBody>
        </p:sp>
        <p:grpSp>
          <p:nvGrpSpPr>
            <p:cNvPr id="30" name="29 Grupo"/>
            <p:cNvGrpSpPr/>
            <p:nvPr/>
          </p:nvGrpSpPr>
          <p:grpSpPr>
            <a:xfrm>
              <a:off x="3623282" y="4781685"/>
              <a:ext cx="948420" cy="457113"/>
              <a:chOff x="5004048" y="4084164"/>
              <a:chExt cx="619372" cy="635392"/>
            </a:xfrm>
          </p:grpSpPr>
          <p:sp>
            <p:nvSpPr>
              <p:cNvPr id="31" name="30 CuadroTexto"/>
              <p:cNvSpPr txBox="1"/>
              <p:nvPr/>
            </p:nvSpPr>
            <p:spPr>
              <a:xfrm>
                <a:off x="5097710" y="4084164"/>
                <a:ext cx="525710" cy="63539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s-MX" dirty="0" smtClean="0">
                    <a:latin typeface="Articulate" panose="02000503040000020004" pitchFamily="2" charset="0"/>
                  </a:rPr>
                  <a:t>100</a:t>
                </a:r>
                <a:endParaRPr lang="es-MX" dirty="0">
                  <a:latin typeface="Articulate" panose="02000503040000020004" pitchFamily="2" charset="0"/>
                </a:endParaRPr>
              </a:p>
            </p:txBody>
          </p:sp>
          <p:grpSp>
            <p:nvGrpSpPr>
              <p:cNvPr id="32" name="31 Grupo"/>
              <p:cNvGrpSpPr/>
              <p:nvPr/>
            </p:nvGrpSpPr>
            <p:grpSpPr>
              <a:xfrm>
                <a:off x="5004048" y="4152276"/>
                <a:ext cx="619372" cy="428852"/>
                <a:chOff x="4024636" y="4471601"/>
                <a:chExt cx="619372" cy="181535"/>
              </a:xfrm>
            </p:grpSpPr>
            <p:cxnSp>
              <p:nvCxnSpPr>
                <p:cNvPr id="33" name="32 Conector recto"/>
                <p:cNvCxnSpPr/>
                <p:nvPr/>
              </p:nvCxnSpPr>
              <p:spPr bwMode="auto">
                <a:xfrm>
                  <a:off x="4024636" y="4581128"/>
                  <a:ext cx="43308" cy="7200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4" name="33 Conector recto"/>
                <p:cNvCxnSpPr/>
                <p:nvPr/>
              </p:nvCxnSpPr>
              <p:spPr bwMode="auto">
                <a:xfrm flipV="1">
                  <a:off x="4067944" y="4471601"/>
                  <a:ext cx="0" cy="181535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5" name="34 Conector recto"/>
                <p:cNvCxnSpPr/>
                <p:nvPr/>
              </p:nvCxnSpPr>
              <p:spPr bwMode="auto">
                <a:xfrm>
                  <a:off x="4067944" y="4471601"/>
                  <a:ext cx="576064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36" name="35 CuadroTexto"/>
            <p:cNvSpPr txBox="1"/>
            <p:nvPr/>
          </p:nvSpPr>
          <p:spPr>
            <a:xfrm>
              <a:off x="4571702" y="4828624"/>
              <a:ext cx="216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= 10   </a:t>
              </a:r>
              <a:r>
                <a:rPr lang="es-MX" dirty="0" smtClean="0"/>
                <a:t> = 10 x 10</a:t>
              </a:r>
              <a:endParaRPr lang="es-MX" dirty="0"/>
            </a:p>
          </p:txBody>
        </p:sp>
      </p:grpSp>
      <p:sp>
        <p:nvSpPr>
          <p:cNvPr id="41" name="40 CuadroTexto"/>
          <p:cNvSpPr txBox="1"/>
          <p:nvPr/>
        </p:nvSpPr>
        <p:spPr>
          <a:xfrm>
            <a:off x="5796136" y="3701833"/>
            <a:ext cx="3347864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dirty="0">
                <a:latin typeface="Articulate" panose="02000503040000020004" pitchFamily="2" charset="0"/>
              </a:rPr>
              <a:t>• Factor común 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latin typeface="Articulate" panose="02000503040000020004" pitchFamily="2" charset="0"/>
              </a:rPr>
              <a:t>• Por agrupación </a:t>
            </a:r>
          </a:p>
          <a:p>
            <a:pPr>
              <a:lnSpc>
                <a:spcPct val="150000"/>
              </a:lnSpc>
            </a:pPr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iculate" panose="02000503040000020004" pitchFamily="2" charset="0"/>
              </a:rPr>
              <a:t>• </a:t>
            </a:r>
            <a:r>
              <a:rPr lang="es-MX" sz="1400" b="1" dirty="0">
                <a:latin typeface="Articulate" panose="02000503040000020004" pitchFamily="2" charset="0"/>
              </a:rPr>
              <a:t>Casos especiales de factorización </a:t>
            </a:r>
          </a:p>
        </p:txBody>
      </p:sp>
      <p:sp>
        <p:nvSpPr>
          <p:cNvPr id="42" name="41 Rectángulo"/>
          <p:cNvSpPr/>
          <p:nvPr/>
        </p:nvSpPr>
        <p:spPr>
          <a:xfrm>
            <a:off x="5465085" y="3304115"/>
            <a:ext cx="3413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iculate" panose="02000503040000020004" pitchFamily="2" charset="0"/>
              </a:rPr>
              <a:t>Casos de </a:t>
            </a: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iculate" panose="02000503040000020004" pitchFamily="2" charset="0"/>
              </a:rPr>
              <a:t>factorización</a:t>
            </a:r>
            <a:endParaRPr lang="es-MX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ticulate" panose="02000503040000020004" pitchFamily="2" charset="0"/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5522573" y="332656"/>
            <a:ext cx="32132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iculate" panose="02000503040000020004" pitchFamily="2" charset="0"/>
              </a:rPr>
              <a:t>Concepto de factorización</a:t>
            </a:r>
          </a:p>
        </p:txBody>
      </p:sp>
    </p:spTree>
    <p:extLst>
      <p:ext uri="{BB962C8B-B14F-4D97-AF65-F5344CB8AC3E}">
        <p14:creationId xmlns:p14="http://schemas.microsoft.com/office/powerpoint/2010/main" val="132605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7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771800" y="478331"/>
            <a:ext cx="2937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iculate" panose="02000503040000020004" pitchFamily="2" charset="0"/>
              </a:rPr>
              <a:t>Casos especiales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583721"/>
              </p:ext>
            </p:extLst>
          </p:nvPr>
        </p:nvGraphicFramePr>
        <p:xfrm>
          <a:off x="1475656" y="1340768"/>
          <a:ext cx="6624736" cy="4611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2368"/>
                <a:gridCol w="3312368"/>
              </a:tblGrid>
              <a:tr h="6837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Nombre de la factorización del producto notable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Articulate" panose="02000503040000020004" pitchFamily="2" charset="0"/>
                        </a:rPr>
                        <a:t>Productos Notables</a:t>
                      </a:r>
                      <a:endParaRPr lang="es-MX" sz="16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6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Binomio al Cuadrado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ticulate" panose="02000503040000020004" pitchFamily="2" charset="0"/>
                        </a:rPr>
                        <a:t>Trinomio cuadrado perfecto</a:t>
                      </a:r>
                      <a:endParaRPr lang="es-MX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6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( a + b )</a:t>
                      </a:r>
                      <a:r>
                        <a:rPr lang="es-MX" sz="1400" baseline="30000" dirty="0">
                          <a:effectLst/>
                          <a:latin typeface="Articulate" panose="02000503040000020004" pitchFamily="2" charset="0"/>
                        </a:rPr>
                        <a:t>2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ticulate" panose="02000503040000020004" pitchFamily="2" charset="0"/>
                        </a:rPr>
                        <a:t>a</a:t>
                      </a:r>
                      <a:r>
                        <a:rPr lang="es-MX" sz="14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ticulate" panose="02000503040000020004" pitchFamily="2" charset="0"/>
                        </a:rPr>
                        <a:t>2</a:t>
                      </a:r>
                      <a:r>
                        <a:rPr lang="es-MX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ticulate" panose="02000503040000020004" pitchFamily="2" charset="0"/>
                        </a:rPr>
                        <a:t> + 2ab + b</a:t>
                      </a:r>
                      <a:r>
                        <a:rPr lang="es-MX" sz="14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ticulate" panose="02000503040000020004" pitchFamily="2" charset="0"/>
                        </a:rPr>
                        <a:t>2</a:t>
                      </a:r>
                      <a:endParaRPr lang="es-MX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Binomio al Cubo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Cubo perfecto de un binomio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96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( a + b )</a:t>
                      </a:r>
                      <a:r>
                        <a:rPr lang="es-MX" sz="1400" baseline="30000" dirty="0">
                          <a:effectLst/>
                          <a:latin typeface="Articulate" panose="02000503040000020004" pitchFamily="2" charset="0"/>
                        </a:rPr>
                        <a:t>3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a</a:t>
                      </a:r>
                      <a:r>
                        <a:rPr lang="es-MX" sz="1400" baseline="30000" dirty="0">
                          <a:effectLst/>
                          <a:latin typeface="Articulate" panose="02000503040000020004" pitchFamily="2" charset="0"/>
                        </a:rPr>
                        <a:t>3</a:t>
                      </a: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 + 3a</a:t>
                      </a:r>
                      <a:r>
                        <a:rPr lang="es-MX" sz="1400" baseline="30000" dirty="0">
                          <a:effectLst/>
                          <a:latin typeface="Articulate" panose="02000503040000020004" pitchFamily="2" charset="0"/>
                        </a:rPr>
                        <a:t>2</a:t>
                      </a: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b + 3ab</a:t>
                      </a:r>
                      <a:r>
                        <a:rPr lang="es-MX" sz="1400" baseline="30000" dirty="0">
                          <a:effectLst/>
                          <a:latin typeface="Articulate" panose="02000503040000020004" pitchFamily="2" charset="0"/>
                        </a:rPr>
                        <a:t>2</a:t>
                      </a: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 + b</a:t>
                      </a:r>
                      <a:r>
                        <a:rPr lang="es-MX" sz="1400" baseline="30000" dirty="0">
                          <a:effectLst/>
                          <a:latin typeface="Articulate" panose="02000503040000020004" pitchFamily="2" charset="0"/>
                        </a:rPr>
                        <a:t>3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Binomios conjugados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Diferencia de cuadrados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96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( a + b )( a – b)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a</a:t>
                      </a:r>
                      <a:r>
                        <a:rPr lang="es-MX" sz="1400" baseline="30000" dirty="0">
                          <a:effectLst/>
                          <a:latin typeface="Articulate" panose="02000503040000020004" pitchFamily="2" charset="0"/>
                        </a:rPr>
                        <a:t>2</a:t>
                      </a: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 – b</a:t>
                      </a:r>
                      <a:r>
                        <a:rPr lang="es-MX" sz="1400" baseline="30000" dirty="0">
                          <a:effectLst/>
                          <a:latin typeface="Articulate" panose="02000503040000020004" pitchFamily="2" charset="0"/>
                        </a:rPr>
                        <a:t>2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ticulate" panose="02000503040000020004" pitchFamily="2" charset="0"/>
                        </a:rPr>
                        <a:t>Producto de dos binomios con término común</a:t>
                      </a:r>
                      <a:endParaRPr lang="es-MX" sz="120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ticulate" panose="02000503040000020004" pitchFamily="2" charset="0"/>
                        </a:rPr>
                        <a:t>Trinomio de la forma </a:t>
                      </a:r>
                      <a:endParaRPr lang="es-MX" sz="1200">
                        <a:effectLst/>
                        <a:latin typeface="Articulate" panose="02000503040000020004" pitchFamily="2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ticulate" panose="02000503040000020004" pitchFamily="2" charset="0"/>
                        </a:rPr>
                        <a:t>X</a:t>
                      </a:r>
                      <a:r>
                        <a:rPr lang="es-MX" sz="1400" baseline="30000">
                          <a:effectLst/>
                          <a:latin typeface="Articulate" panose="02000503040000020004" pitchFamily="2" charset="0"/>
                        </a:rPr>
                        <a:t>2</a:t>
                      </a:r>
                      <a:r>
                        <a:rPr lang="es-MX" sz="1400">
                          <a:effectLst/>
                          <a:latin typeface="Articulate" panose="02000503040000020004" pitchFamily="2" charset="0"/>
                        </a:rPr>
                        <a:t> + bx + c</a:t>
                      </a:r>
                      <a:endParaRPr lang="es-MX" sz="120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9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( x + a )( x + b )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X</a:t>
                      </a:r>
                      <a:r>
                        <a:rPr lang="es-MX" sz="1400" baseline="30000" dirty="0">
                          <a:effectLst/>
                          <a:latin typeface="Articulate" panose="02000503040000020004" pitchFamily="2" charset="0"/>
                        </a:rPr>
                        <a:t>2</a:t>
                      </a:r>
                      <a:r>
                        <a:rPr lang="es-MX" sz="1400" dirty="0">
                          <a:effectLst/>
                          <a:latin typeface="Articulate" panose="02000503040000020004" pitchFamily="2" charset="0"/>
                        </a:rPr>
                        <a:t> + ( a + b )x + ab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ticulate" panose="02000503040000020004" pitchFamily="2" charset="0"/>
                        </a:rPr>
                        <a:t>Producto de dos binomios con términos semejantes</a:t>
                      </a:r>
                      <a:endParaRPr lang="es-MX" sz="120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ticulate" panose="02000503040000020004" pitchFamily="2" charset="0"/>
                        </a:rPr>
                        <a:t>Trinomio de la forma</a:t>
                      </a:r>
                      <a:endParaRPr lang="es-MX" sz="1200">
                        <a:effectLst/>
                        <a:latin typeface="Articulate" panose="02000503040000020004" pitchFamily="2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ticulate" panose="02000503040000020004" pitchFamily="2" charset="0"/>
                        </a:rPr>
                        <a:t>ax</a:t>
                      </a:r>
                      <a:r>
                        <a:rPr lang="es-MX" sz="1400" baseline="30000">
                          <a:effectLst/>
                          <a:latin typeface="Articulate" panose="02000503040000020004" pitchFamily="2" charset="0"/>
                        </a:rPr>
                        <a:t>2</a:t>
                      </a:r>
                      <a:r>
                        <a:rPr lang="es-MX" sz="1400">
                          <a:effectLst/>
                          <a:latin typeface="Articulate" panose="02000503040000020004" pitchFamily="2" charset="0"/>
                        </a:rPr>
                        <a:t> + bx + c</a:t>
                      </a:r>
                      <a:endParaRPr lang="es-MX" sz="120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9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ticulate" panose="02000503040000020004" pitchFamily="2" charset="0"/>
                        </a:rPr>
                        <a:t>( mx + a )( nx + b )</a:t>
                      </a:r>
                      <a:endParaRPr lang="es-MX" sz="120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ticulate" panose="02000503040000020004" pitchFamily="2" charset="0"/>
                        </a:rPr>
                        <a:t>Mnx2 + (an + </a:t>
                      </a:r>
                      <a:r>
                        <a:rPr lang="en-US" sz="1400" dirty="0" err="1">
                          <a:effectLst/>
                          <a:latin typeface="Articulate" panose="02000503040000020004" pitchFamily="2" charset="0"/>
                        </a:rPr>
                        <a:t>bm</a:t>
                      </a:r>
                      <a:r>
                        <a:rPr lang="en-US" sz="1400" dirty="0">
                          <a:effectLst/>
                          <a:latin typeface="Articulate" panose="02000503040000020004" pitchFamily="2" charset="0"/>
                        </a:rPr>
                        <a:t>)x + ab</a:t>
                      </a:r>
                      <a:endParaRPr lang="es-MX" sz="1200" dirty="0">
                        <a:effectLst/>
                        <a:latin typeface="Articulate" panose="02000503040000020004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70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83568" y="69269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ticulate" panose="02000503040000020004" pitchFamily="2" charset="0"/>
              </a:rPr>
              <a:t>Factorización de un trinomio cuadrado perfecto</a:t>
            </a:r>
            <a:endParaRPr lang="es-MX" sz="2400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1115616" y="1628800"/>
            <a:ext cx="698477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dirty="0" smtClean="0">
                <a:latin typeface="Articulate" panose="02000503040000020004" pitchFamily="2" charset="0"/>
              </a:rPr>
              <a:t>“Un trinomio cuadrado perfecto  es el resultado de elevar al cuadrado un binomio”</a:t>
            </a:r>
            <a:endParaRPr lang="es-MX" dirty="0">
              <a:latin typeface="Articulate" panose="02000503040000020004" pitchFamily="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15616" y="2736503"/>
            <a:ext cx="57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latin typeface="Articulate" panose="02000503040000020004" pitchFamily="2" charset="0"/>
              </a:rPr>
              <a:t>Se pueden factorizarse de la siguiente manera:</a:t>
            </a:r>
            <a:endParaRPr lang="es-MX" dirty="0">
              <a:latin typeface="Articulate" panose="02000503040000020004" pitchFamily="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331640" y="3501008"/>
            <a:ext cx="23102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 smtClean="0"/>
              <a:t>a</a:t>
            </a:r>
            <a:r>
              <a:rPr lang="es-MX" sz="3200" baseline="30000" dirty="0" smtClean="0"/>
              <a:t>2</a:t>
            </a:r>
            <a:r>
              <a:rPr lang="es-MX" sz="3200" dirty="0" smtClean="0"/>
              <a:t> + 2ab + b</a:t>
            </a:r>
            <a:r>
              <a:rPr lang="es-MX" sz="3200" baseline="30000" dirty="0" smtClean="0"/>
              <a:t>2</a:t>
            </a:r>
            <a:endParaRPr lang="es-MX" sz="3200" baseline="30000" dirty="0"/>
          </a:p>
        </p:txBody>
      </p:sp>
      <p:sp>
        <p:nvSpPr>
          <p:cNvPr id="7" name="6 Rectángulo"/>
          <p:cNvSpPr/>
          <p:nvPr/>
        </p:nvSpPr>
        <p:spPr>
          <a:xfrm>
            <a:off x="5153186" y="3506528"/>
            <a:ext cx="1503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smtClean="0"/>
              <a:t>( a + b )</a:t>
            </a:r>
            <a:r>
              <a:rPr lang="es-MX" sz="3200" baseline="30000" dirty="0"/>
              <a:t>2</a:t>
            </a:r>
          </a:p>
        </p:txBody>
      </p:sp>
      <p:sp>
        <p:nvSpPr>
          <p:cNvPr id="8" name="7 Flecha derecha"/>
          <p:cNvSpPr/>
          <p:nvPr/>
        </p:nvSpPr>
        <p:spPr bwMode="auto">
          <a:xfrm>
            <a:off x="3641888" y="3668920"/>
            <a:ext cx="1224136" cy="26596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356183" y="4997787"/>
            <a:ext cx="19623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smtClean="0"/>
              <a:t>a</a:t>
            </a:r>
            <a:r>
              <a:rPr lang="es-MX" sz="2800" baseline="30000" dirty="0" smtClean="0"/>
              <a:t>2</a:t>
            </a:r>
            <a:r>
              <a:rPr lang="es-MX" sz="2800" dirty="0" smtClean="0"/>
              <a:t> - 2ab + b</a:t>
            </a:r>
            <a:r>
              <a:rPr lang="es-MX" sz="2800" baseline="30000" dirty="0" smtClean="0"/>
              <a:t>2</a:t>
            </a:r>
            <a:endParaRPr lang="es-MX" sz="2800" baseline="30000" dirty="0"/>
          </a:p>
        </p:txBody>
      </p:sp>
      <p:sp>
        <p:nvSpPr>
          <p:cNvPr id="10" name="9 Flecha derecha"/>
          <p:cNvSpPr/>
          <p:nvPr/>
        </p:nvSpPr>
        <p:spPr bwMode="auto">
          <a:xfrm>
            <a:off x="3641888" y="5158630"/>
            <a:ext cx="1224136" cy="26596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5285560" y="4940588"/>
            <a:ext cx="13628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smtClean="0"/>
              <a:t>( a - b )</a:t>
            </a:r>
            <a:r>
              <a:rPr lang="es-MX" sz="2800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7678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241646"/>
              </p:ext>
            </p:extLst>
          </p:nvPr>
        </p:nvGraphicFramePr>
        <p:xfrm>
          <a:off x="850136" y="2636912"/>
          <a:ext cx="2448272" cy="2538960"/>
        </p:xfrm>
        <a:graphic>
          <a:graphicData uri="http://schemas.openxmlformats.org/drawingml/2006/table">
            <a:tbl>
              <a:tblPr>
                <a:tableStyleId>{EB344D84-9AFB-497E-A393-DC336BA19D2E}</a:tableStyleId>
              </a:tblPr>
              <a:tblGrid>
                <a:gridCol w="2448272"/>
              </a:tblGrid>
              <a:tr h="50779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a)    16x</a:t>
                      </a:r>
                      <a:r>
                        <a:rPr lang="es-MX" sz="1600" u="none" strike="noStrike" baseline="30000" dirty="0">
                          <a:effectLst/>
                        </a:rPr>
                        <a:t>2</a:t>
                      </a:r>
                      <a:r>
                        <a:rPr lang="es-MX" sz="1600" u="none" strike="noStrike" dirty="0">
                          <a:effectLst/>
                        </a:rPr>
                        <a:t> -24x +9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ticulate" panose="02000503040000020004" pitchFamily="2" charset="0"/>
                      </a:endParaRPr>
                    </a:p>
                  </a:txBody>
                  <a:tcPr marL="9525" marR="9525" marT="9525" marB="0" anchor="b"/>
                </a:tc>
              </a:tr>
              <a:tr h="50779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b)       x</a:t>
                      </a:r>
                      <a:r>
                        <a:rPr lang="es-MX" sz="1600" u="none" strike="noStrike" baseline="30000" dirty="0">
                          <a:effectLst/>
                        </a:rPr>
                        <a:t>2</a:t>
                      </a:r>
                      <a:r>
                        <a:rPr lang="es-MX" sz="1600" u="none" strike="noStrike" dirty="0">
                          <a:effectLst/>
                        </a:rPr>
                        <a:t> + 6x + 8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ticulate" panose="02000503040000020004" pitchFamily="2" charset="0"/>
                      </a:endParaRPr>
                    </a:p>
                  </a:txBody>
                  <a:tcPr marL="9525" marR="9525" marT="9525" marB="0" anchor="b"/>
                </a:tc>
              </a:tr>
              <a:tr h="50779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c)      x</a:t>
                      </a:r>
                      <a:r>
                        <a:rPr lang="es-MX" sz="1600" u="none" strike="noStrike" baseline="30000">
                          <a:effectLst/>
                        </a:rPr>
                        <a:t>2</a:t>
                      </a:r>
                      <a:r>
                        <a:rPr lang="es-MX" sz="1600" u="none" strike="noStrike">
                          <a:effectLst/>
                        </a:rPr>
                        <a:t> + 10x + 25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ticulate" panose="02000503040000020004" pitchFamily="2" charset="0"/>
                      </a:endParaRPr>
                    </a:p>
                  </a:txBody>
                  <a:tcPr marL="9525" marR="9525" marT="9525" marB="0" anchor="b"/>
                </a:tc>
              </a:tr>
              <a:tr h="50779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d)   25x</a:t>
                      </a:r>
                      <a:r>
                        <a:rPr lang="es-MX" sz="1600" u="none" strike="noStrike" baseline="30000">
                          <a:effectLst/>
                        </a:rPr>
                        <a:t>2</a:t>
                      </a:r>
                      <a:r>
                        <a:rPr lang="es-MX" sz="1600" u="none" strike="noStrike">
                          <a:effectLst/>
                        </a:rPr>
                        <a:t> + 10x + 1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ticulate" panose="02000503040000020004" pitchFamily="2" charset="0"/>
                      </a:endParaRPr>
                    </a:p>
                  </a:txBody>
                  <a:tcPr marL="9525" marR="9525" marT="9525" marB="0" anchor="b"/>
                </a:tc>
              </a:tr>
              <a:tr h="50779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e)       x</a:t>
                      </a:r>
                      <a:r>
                        <a:rPr lang="es-MX" sz="1600" u="none" strike="noStrike" baseline="30000" dirty="0">
                          <a:effectLst/>
                        </a:rPr>
                        <a:t>2</a:t>
                      </a:r>
                      <a:r>
                        <a:rPr lang="es-MX" sz="1600" u="none" strike="noStrike" dirty="0">
                          <a:effectLst/>
                        </a:rPr>
                        <a:t> + 10x + 24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ticulate" panose="02000503040000020004" pitchFamily="2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9395" y="1345704"/>
            <a:ext cx="259228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Ejercicio 1</a:t>
            </a:r>
            <a:r>
              <a:rPr lang="es-MX" sz="2400" b="1" dirty="0" smtClean="0"/>
              <a:t>.-</a:t>
            </a:r>
          </a:p>
          <a:p>
            <a:pPr algn="ctr"/>
            <a:r>
              <a:rPr lang="es-MX" sz="2400" b="1" dirty="0" smtClean="0"/>
              <a:t> </a:t>
            </a:r>
            <a:r>
              <a:rPr lang="es-MX" sz="1400" b="1" dirty="0" smtClean="0"/>
              <a:t>Resuelve  los siguientes casos de factorización</a:t>
            </a:r>
            <a:endParaRPr lang="es-MX" sz="1400" b="1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845784"/>
              </p:ext>
            </p:extLst>
          </p:nvPr>
        </p:nvGraphicFramePr>
        <p:xfrm>
          <a:off x="4804879" y="2708920"/>
          <a:ext cx="3888432" cy="2486713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372388"/>
                <a:gridCol w="1372388"/>
                <a:gridCol w="1143656"/>
              </a:tblGrid>
              <a:tr h="2265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25x</a:t>
                      </a:r>
                      <a:r>
                        <a:rPr lang="es-MX" sz="1600" u="none" strike="noStrike" baseline="30000" dirty="0">
                          <a:effectLst/>
                        </a:rPr>
                        <a:t>2</a:t>
                      </a:r>
                      <a:r>
                        <a:rPr lang="es-MX" sz="1600" u="none" strike="noStrike" dirty="0">
                          <a:effectLst/>
                        </a:rPr>
                        <a:t> - 30xy + 9y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( x + 3 )</a:t>
                      </a:r>
                      <a:r>
                        <a:rPr lang="es-MX" sz="1600" u="none" strike="noStrike" baseline="30000">
                          <a:effectLst/>
                        </a:rPr>
                        <a:t>2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7005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657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x</a:t>
                      </a:r>
                      <a:r>
                        <a:rPr lang="es-MX" sz="1600" u="none" strike="noStrike" baseline="30000">
                          <a:effectLst/>
                        </a:rPr>
                        <a:t>2</a:t>
                      </a:r>
                      <a:r>
                        <a:rPr lang="es-MX" sz="1600" u="none" strike="noStrike">
                          <a:effectLst/>
                        </a:rPr>
                        <a:t> + 6x + 9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( 5x + 3y )</a:t>
                      </a:r>
                      <a:r>
                        <a:rPr lang="es-MX" sz="1600" u="none" strike="noStrike" baseline="30000">
                          <a:effectLst/>
                        </a:rPr>
                        <a:t>2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7005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556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16x</a:t>
                      </a:r>
                      <a:r>
                        <a:rPr lang="es-MX" sz="1600" u="none" strike="noStrike" baseline="30000">
                          <a:effectLst/>
                        </a:rPr>
                        <a:t>2</a:t>
                      </a:r>
                      <a:r>
                        <a:rPr lang="es-MX" sz="1600" u="none" strike="noStrike">
                          <a:effectLst/>
                        </a:rPr>
                        <a:t> + 8x +1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( 2y - 6 )</a:t>
                      </a:r>
                      <a:r>
                        <a:rPr lang="es-MX" sz="1600" u="none" strike="noStrike" baseline="30000">
                          <a:effectLst/>
                        </a:rPr>
                        <a:t>2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7005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657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4y</a:t>
                      </a:r>
                      <a:r>
                        <a:rPr lang="es-MX" sz="1600" u="none" strike="noStrike" baseline="30000">
                          <a:effectLst/>
                        </a:rPr>
                        <a:t>2</a:t>
                      </a:r>
                      <a:r>
                        <a:rPr lang="es-MX" sz="1600" u="none" strike="noStrike">
                          <a:effectLst/>
                        </a:rPr>
                        <a:t> - 24y + 36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( 5x - 3x )</a:t>
                      </a:r>
                      <a:r>
                        <a:rPr lang="es-MX" sz="1600" u="none" strike="noStrike" baseline="30000">
                          <a:effectLst/>
                        </a:rPr>
                        <a:t>2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7005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5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>
                          <a:effectLst/>
                        </a:rPr>
                        <a:t>25x</a:t>
                      </a:r>
                      <a:r>
                        <a:rPr lang="es-MX" sz="1600" u="none" strike="noStrike" baseline="30000">
                          <a:effectLst/>
                        </a:rPr>
                        <a:t>2  +</a:t>
                      </a:r>
                      <a:r>
                        <a:rPr lang="es-MX" sz="1600" u="none" strike="noStrike">
                          <a:effectLst/>
                        </a:rPr>
                        <a:t> 30xy + 9y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>
                          <a:effectLst/>
                        </a:rPr>
                        <a:t>( 4x + 1 )</a:t>
                      </a:r>
                      <a:r>
                        <a:rPr lang="es-MX" sz="1600" u="none" strike="noStrike" baseline="30000" dirty="0">
                          <a:effectLst/>
                        </a:rPr>
                        <a:t>2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804879" y="1345704"/>
            <a:ext cx="37444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Ejercicio 2.- </a:t>
            </a:r>
          </a:p>
          <a:p>
            <a:pPr algn="ctr"/>
            <a:r>
              <a:rPr lang="es-MX" sz="1400" b="1" dirty="0" smtClean="0"/>
              <a:t>Por </a:t>
            </a:r>
            <a:r>
              <a:rPr lang="es-MX" sz="1400" b="1" dirty="0"/>
              <a:t>medio de una </a:t>
            </a:r>
            <a:r>
              <a:rPr lang="es-MX" sz="1400" b="1" dirty="0" smtClean="0"/>
              <a:t>línea encuentra su factorización de cada trinomio.</a:t>
            </a:r>
            <a:endParaRPr lang="es-MX" sz="1400" b="1" dirty="0"/>
          </a:p>
        </p:txBody>
      </p:sp>
    </p:spTree>
    <p:extLst>
      <p:ext uri="{BB962C8B-B14F-4D97-AF65-F5344CB8AC3E}">
        <p14:creationId xmlns:p14="http://schemas.microsoft.com/office/powerpoint/2010/main" val="222108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248949"/>
              </p:ext>
            </p:extLst>
          </p:nvPr>
        </p:nvGraphicFramePr>
        <p:xfrm>
          <a:off x="3417305" y="1844824"/>
          <a:ext cx="3024336" cy="33775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3024336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 dirty="0">
                          <a:effectLst/>
                        </a:rPr>
                        <a:t>x</a:t>
                      </a:r>
                      <a:r>
                        <a:rPr lang="es-MX" sz="2400" u="none" strike="noStrike" baseline="30000" dirty="0">
                          <a:effectLst/>
                        </a:rPr>
                        <a:t>2 </a:t>
                      </a:r>
                      <a:r>
                        <a:rPr lang="es-MX" sz="2400" u="none" strike="noStrike" dirty="0">
                          <a:effectLst/>
                        </a:rPr>
                        <a:t>- 12x + 36 =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</a:rPr>
                        <a:t>x</a:t>
                      </a:r>
                      <a:r>
                        <a:rPr lang="es-MX" sz="2400" u="none" strike="noStrike" baseline="30000">
                          <a:effectLst/>
                        </a:rPr>
                        <a:t>2</a:t>
                      </a:r>
                      <a:r>
                        <a:rPr lang="es-MX" sz="2400" u="none" strike="noStrike">
                          <a:effectLst/>
                        </a:rPr>
                        <a:t> + 6x + 9 = 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</a:rPr>
                        <a:t>4x</a:t>
                      </a:r>
                      <a:r>
                        <a:rPr lang="es-MX" sz="2400" u="none" strike="noStrike" baseline="30000">
                          <a:effectLst/>
                        </a:rPr>
                        <a:t>2</a:t>
                      </a:r>
                      <a:r>
                        <a:rPr lang="es-MX" sz="2400" u="none" strike="noStrike">
                          <a:effectLst/>
                        </a:rPr>
                        <a:t> - 16x + 16 =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</a:rPr>
                        <a:t>9x</a:t>
                      </a:r>
                      <a:r>
                        <a:rPr lang="es-MX" sz="2400" u="none" strike="noStrike" baseline="30000">
                          <a:effectLst/>
                        </a:rPr>
                        <a:t>2</a:t>
                      </a:r>
                      <a:r>
                        <a:rPr lang="es-MX" sz="2400" u="none" strike="noStrike">
                          <a:effectLst/>
                        </a:rPr>
                        <a:t> - 60x + 100 =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 dirty="0">
                          <a:effectLst/>
                        </a:rPr>
                        <a:t>25x</a:t>
                      </a:r>
                      <a:r>
                        <a:rPr lang="es-MX" sz="2400" u="none" strike="noStrike" baseline="30000" dirty="0">
                          <a:effectLst/>
                        </a:rPr>
                        <a:t>2</a:t>
                      </a:r>
                      <a:r>
                        <a:rPr lang="es-MX" sz="2400" u="none" strike="noStrike" dirty="0">
                          <a:effectLst/>
                        </a:rPr>
                        <a:t> + 10x + 1 = 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419872" y="720076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Ejercicio </a:t>
            </a:r>
            <a:r>
              <a:rPr lang="es-MX" sz="2400" b="1" dirty="0" smtClean="0"/>
              <a:t> de cierre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34347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573</Words>
  <Application>Microsoft Office PowerPoint</Application>
  <PresentationFormat>Presentación en pantalla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Álgebra TEMA: Factorización de un trinomio cuadrado perfecto PROFESOR: Ing. Diana Aracely Romero Fuentes PERIODO: Julio-Diciembre 2015 </vt:lpstr>
      <vt:lpstr>Abstract</vt:lpstr>
      <vt:lpstr>Keywords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8</cp:revision>
  <dcterms:created xsi:type="dcterms:W3CDTF">2015-04-07T18:25:10Z</dcterms:created>
  <dcterms:modified xsi:type="dcterms:W3CDTF">2015-10-20T13:40:40Z</dcterms:modified>
</cp:coreProperties>
</file>