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88" r:id="rId4"/>
    <p:sldId id="289" r:id="rId5"/>
    <p:sldId id="291" r:id="rId6"/>
    <p:sldId id="294" r:id="rId7"/>
    <p:sldId id="295" r:id="rId8"/>
    <p:sldId id="292" r:id="rId9"/>
    <p:sldId id="293" r:id="rId10"/>
    <p:sldId id="296" r:id="rId11"/>
    <p:sldId id="297" r:id="rId12"/>
    <p:sldId id="259" r:id="rId1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3624427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270471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3314518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210893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2082226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375355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292546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403081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30963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90199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9DE4EEF-CCFC-47CC-A2EA-15242122C679}" type="datetimeFigureOut">
              <a:rPr lang="es-MX" smtClean="0"/>
              <a:t>30/10/2015</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0EF29F9-2DA9-4ADD-B35F-569EB9960F6C}" type="slidenum">
              <a:rPr lang="es-MX" smtClean="0"/>
              <a:t>‹Nº›</a:t>
            </a:fld>
            <a:endParaRPr lang="es-MX" dirty="0"/>
          </a:p>
        </p:txBody>
      </p:sp>
    </p:spTree>
    <p:extLst>
      <p:ext uri="{BB962C8B-B14F-4D97-AF65-F5344CB8AC3E}">
        <p14:creationId xmlns:p14="http://schemas.microsoft.com/office/powerpoint/2010/main" val="262792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E4EEF-CCFC-47CC-A2EA-15242122C679}" type="datetimeFigureOut">
              <a:rPr lang="es-MX" smtClean="0"/>
              <a:t>30/10/2015</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F29F9-2DA9-4ADD-B35F-569EB9960F6C}" type="slidenum">
              <a:rPr lang="es-MX" smtClean="0"/>
              <a:t>‹Nº›</a:t>
            </a:fld>
            <a:endParaRPr lang="es-MX" dirty="0"/>
          </a:p>
        </p:txBody>
      </p:sp>
    </p:spTree>
    <p:extLst>
      <p:ext uri="{BB962C8B-B14F-4D97-AF65-F5344CB8AC3E}">
        <p14:creationId xmlns:p14="http://schemas.microsoft.com/office/powerpoint/2010/main" val="1437335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dirty="0" smtClean="0">
                <a:effectLst>
                  <a:outerShdw blurRad="38100" dist="38100" dir="2700000" algn="tl">
                    <a:srgbClr val="000000">
                      <a:alpha val="43137"/>
                    </a:srgbClr>
                  </a:outerShdw>
                </a:effectLst>
              </a:rPr>
              <a:t>INFORME PSICOLÓGICO</a:t>
            </a:r>
            <a:endParaRPr lang="es-MX" dirty="0">
              <a:effectLst>
                <a:outerShdw blurRad="38100" dist="38100" dir="2700000" algn="tl">
                  <a:srgbClr val="000000">
                    <a:alpha val="43137"/>
                  </a:srgbClr>
                </a:outerShdw>
              </a:effectLst>
            </a:endParaRPr>
          </a:p>
        </p:txBody>
      </p:sp>
      <p:sp>
        <p:nvSpPr>
          <p:cNvPr id="3" name="2 Subtítulo"/>
          <p:cNvSpPr>
            <a:spLocks noGrp="1"/>
          </p:cNvSpPr>
          <p:nvPr>
            <p:ph type="subTitle" idx="1"/>
          </p:nvPr>
        </p:nvSpPr>
        <p:spPr/>
        <p:txBody>
          <a:bodyPr/>
          <a:lstStyle/>
          <a:p>
            <a:r>
              <a:rPr lang="es-MX" dirty="0" smtClean="0"/>
              <a:t>Lic. En Psicología </a:t>
            </a:r>
            <a:endParaRPr lang="es-MX" dirty="0"/>
          </a:p>
        </p:txBody>
      </p:sp>
    </p:spTree>
    <p:extLst>
      <p:ext uri="{BB962C8B-B14F-4D97-AF65-F5344CB8AC3E}">
        <p14:creationId xmlns:p14="http://schemas.microsoft.com/office/powerpoint/2010/main" val="834988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Conclusiones</a:t>
            </a:r>
            <a:endParaRPr lang="es-MX" dirty="0"/>
          </a:p>
        </p:txBody>
      </p:sp>
      <p:sp>
        <p:nvSpPr>
          <p:cNvPr id="3" name="Marcador de contenido 2"/>
          <p:cNvSpPr>
            <a:spLocks noGrp="1"/>
          </p:cNvSpPr>
          <p:nvPr>
            <p:ph idx="1"/>
          </p:nvPr>
        </p:nvSpPr>
        <p:spPr>
          <a:xfrm>
            <a:off x="457200" y="1556792"/>
            <a:ext cx="8229600" cy="4525963"/>
          </a:xfrm>
        </p:spPr>
        <p:txBody>
          <a:bodyPr>
            <a:normAutofit/>
          </a:bodyPr>
          <a:lstStyle/>
          <a:p>
            <a:pPr marL="0" indent="0" algn="just">
              <a:buNone/>
            </a:pPr>
            <a:r>
              <a:rPr lang="es-MX" dirty="0"/>
              <a:t>Redactar un informe y comunicar los resultados obtenidos implica disponer </a:t>
            </a:r>
            <a:r>
              <a:rPr lang="es-MX" dirty="0" smtClean="0"/>
              <a:t>de capacidades </a:t>
            </a:r>
            <a:r>
              <a:rPr lang="es-MX" dirty="0"/>
              <a:t>y habilidades suficientes no solo para analizar, sintetizar e integrar los </a:t>
            </a:r>
            <a:r>
              <a:rPr lang="es-MX" dirty="0" smtClean="0"/>
              <a:t>datos relevantes </a:t>
            </a:r>
            <a:r>
              <a:rPr lang="es-MX" dirty="0"/>
              <a:t>recabados en la información previamente obtenida, sino poner en juego </a:t>
            </a:r>
            <a:r>
              <a:rPr lang="es-MX" dirty="0" smtClean="0"/>
              <a:t>las habilidades </a:t>
            </a:r>
            <a:r>
              <a:rPr lang="es-MX" dirty="0"/>
              <a:t>de comunicación necesarias para que el proceso de información se </a:t>
            </a:r>
            <a:r>
              <a:rPr lang="es-MX" dirty="0" smtClean="0"/>
              <a:t>cumpla.</a:t>
            </a:r>
          </a:p>
        </p:txBody>
      </p:sp>
    </p:spTree>
    <p:extLst>
      <p:ext uri="{BB962C8B-B14F-4D97-AF65-F5344CB8AC3E}">
        <p14:creationId xmlns:p14="http://schemas.microsoft.com/office/powerpoint/2010/main" val="317507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lgn="just">
              <a:buNone/>
            </a:pPr>
            <a:r>
              <a:rPr lang="es-MX" dirty="0" smtClean="0"/>
              <a:t>Es decir</a:t>
            </a:r>
            <a:r>
              <a:rPr lang="es-MX" dirty="0"/>
              <a:t>, que se dé un intercambio significativo de información entre informante e </a:t>
            </a:r>
            <a:r>
              <a:rPr lang="es-MX" dirty="0" smtClean="0"/>
              <a:t>informado, entre </a:t>
            </a:r>
            <a:r>
              <a:rPr lang="es-MX" dirty="0"/>
              <a:t>evaluador y evaluado. Intercambio de comunicación que será puesto a beneficio </a:t>
            </a:r>
            <a:r>
              <a:rPr lang="es-MX" dirty="0" smtClean="0"/>
              <a:t>del consultante </a:t>
            </a:r>
            <a:r>
              <a:rPr lang="es-MX" dirty="0"/>
              <a:t>al ofrecerle alternativas de solución a la demanda inicial.</a:t>
            </a:r>
          </a:p>
          <a:p>
            <a:pPr algn="just"/>
            <a:endParaRPr lang="es-MX" dirty="0"/>
          </a:p>
        </p:txBody>
      </p:sp>
    </p:spTree>
    <p:extLst>
      <p:ext uri="{BB962C8B-B14F-4D97-AF65-F5344CB8AC3E}">
        <p14:creationId xmlns:p14="http://schemas.microsoft.com/office/powerpoint/2010/main" val="265809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effectLst>
                  <a:outerShdw blurRad="38100" dist="38100" dir="2700000" algn="tl">
                    <a:srgbClr val="000000">
                      <a:alpha val="43137"/>
                    </a:srgbClr>
                  </a:outerShdw>
                </a:effectLst>
              </a:rPr>
              <a:t>Referencias bibliográficas</a:t>
            </a:r>
            <a:endParaRPr lang="es-MX"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p:txBody>
          <a:bodyPr>
            <a:normAutofit/>
          </a:bodyPr>
          <a:lstStyle/>
          <a:p>
            <a:r>
              <a:rPr lang="es-MX" dirty="0"/>
              <a:t>Aragón, L; Silva, A (2002). </a:t>
            </a:r>
            <a:r>
              <a:rPr lang="es-MX" i="1" dirty="0"/>
              <a:t>Fundamentos teóricos de la Evaluación Psicológica</a:t>
            </a:r>
            <a:r>
              <a:rPr lang="es-MX" dirty="0"/>
              <a:t>. </a:t>
            </a:r>
            <a:r>
              <a:rPr lang="es-MX" dirty="0" smtClean="0"/>
              <a:t>México: Editorial </a:t>
            </a:r>
            <a:r>
              <a:rPr lang="es-MX" dirty="0"/>
              <a:t>Pax</a:t>
            </a:r>
            <a:r>
              <a:rPr lang="es-MX" dirty="0" smtClean="0"/>
              <a:t>.</a:t>
            </a:r>
          </a:p>
          <a:p>
            <a:r>
              <a:rPr lang="es-MX" dirty="0" err="1"/>
              <a:t>Klopfer</a:t>
            </a:r>
            <a:r>
              <a:rPr lang="es-MX" dirty="0"/>
              <a:t>, W. (1975). </a:t>
            </a:r>
            <a:r>
              <a:rPr lang="es-MX" i="1" dirty="0"/>
              <a:t>El Informe Psicológico. Uso y comunicación de los </a:t>
            </a:r>
            <a:r>
              <a:rPr lang="es-MX" i="1" dirty="0" smtClean="0"/>
              <a:t>descubrimientos psicológicos</a:t>
            </a:r>
            <a:r>
              <a:rPr lang="es-MX" dirty="0"/>
              <a:t>. </a:t>
            </a:r>
            <a:r>
              <a:rPr lang="es-MX" dirty="0" smtClean="0"/>
              <a:t>Argentina: Editorial </a:t>
            </a:r>
            <a:r>
              <a:rPr lang="es-MX" dirty="0"/>
              <a:t>Tiempo Contemporáneo.</a:t>
            </a:r>
            <a:endParaRPr lang="es-MX" dirty="0" smtClean="0"/>
          </a:p>
          <a:p>
            <a:endParaRPr lang="es-MX" dirty="0"/>
          </a:p>
        </p:txBody>
      </p:sp>
    </p:spTree>
    <p:extLst>
      <p:ext uri="{BB962C8B-B14F-4D97-AF65-F5344CB8AC3E}">
        <p14:creationId xmlns:p14="http://schemas.microsoft.com/office/powerpoint/2010/main" val="2950053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467544" y="404664"/>
            <a:ext cx="8229600" cy="5328592"/>
          </a:xfrm>
        </p:spPr>
        <p:txBody>
          <a:bodyPr>
            <a:normAutofit lnSpcReduction="10000"/>
          </a:bodyPr>
          <a:lstStyle/>
          <a:p>
            <a:pPr marL="0" indent="0" algn="just">
              <a:buNone/>
            </a:pPr>
            <a:endParaRPr lang="es-MX" dirty="0" smtClean="0">
              <a:effectLst>
                <a:outerShdw blurRad="38100" dist="38100" dir="2700000" algn="tl">
                  <a:srgbClr val="000000">
                    <a:alpha val="43137"/>
                  </a:srgbClr>
                </a:outerShdw>
              </a:effectLst>
            </a:endParaRPr>
          </a:p>
          <a:p>
            <a:pPr marL="0" indent="0" algn="just">
              <a:buNone/>
            </a:pPr>
            <a:r>
              <a:rPr lang="es-MX" dirty="0" smtClean="0">
                <a:effectLst>
                  <a:outerShdw blurRad="38100" dist="38100" dir="2700000" algn="tl">
                    <a:srgbClr val="000000">
                      <a:alpha val="43137"/>
                    </a:srgbClr>
                  </a:outerShdw>
                </a:effectLst>
              </a:rPr>
              <a:t>Área Académica: Licenciatura en Psicología  </a:t>
            </a:r>
          </a:p>
          <a:p>
            <a:pPr marL="0" indent="0" algn="just">
              <a:buNone/>
            </a:pPr>
            <a:r>
              <a:rPr lang="es-MX" dirty="0" smtClean="0">
                <a:effectLst>
                  <a:outerShdw blurRad="38100" dist="38100" dir="2700000" algn="tl">
                    <a:srgbClr val="000000">
                      <a:alpha val="43137"/>
                    </a:srgbClr>
                  </a:outerShdw>
                </a:effectLst>
              </a:rPr>
              <a:t>Tema: Informe Psicológico</a:t>
            </a:r>
            <a:endParaRPr lang="es-MX" dirty="0" smtClean="0"/>
          </a:p>
          <a:p>
            <a:pPr marL="0" indent="0" algn="just">
              <a:buNone/>
            </a:pPr>
            <a:r>
              <a:rPr lang="es-MX" dirty="0" smtClean="0">
                <a:effectLst>
                  <a:outerShdw blurRad="38100" dist="38100" dir="2700000" algn="tl">
                    <a:srgbClr val="000000">
                      <a:alpha val="43137"/>
                    </a:srgbClr>
                  </a:outerShdw>
                </a:effectLst>
              </a:rPr>
              <a:t>Profesor (a): </a:t>
            </a:r>
            <a:r>
              <a:rPr lang="es-MX" dirty="0" err="1" smtClean="0">
                <a:effectLst>
                  <a:outerShdw blurRad="38100" dist="38100" dir="2700000" algn="tl">
                    <a:srgbClr val="000000">
                      <a:alpha val="43137"/>
                    </a:srgbClr>
                  </a:outerShdw>
                </a:effectLst>
              </a:rPr>
              <a:t>Psic</a:t>
            </a:r>
            <a:r>
              <a:rPr lang="es-MX" dirty="0" smtClean="0">
                <a:effectLst>
                  <a:outerShdw blurRad="38100" dist="38100" dir="2700000" algn="tl">
                    <a:srgbClr val="000000">
                      <a:alpha val="43137"/>
                    </a:srgbClr>
                  </a:outerShdw>
                </a:effectLst>
              </a:rPr>
              <a:t>. Monserrat Oviedo Neria</a:t>
            </a:r>
          </a:p>
          <a:p>
            <a:pPr marL="0" indent="0" algn="just">
              <a:buNone/>
            </a:pPr>
            <a:r>
              <a:rPr lang="es-MX" dirty="0" smtClean="0">
                <a:effectLst>
                  <a:outerShdw blurRad="38100" dist="38100" dir="2700000" algn="tl">
                    <a:srgbClr val="000000">
                      <a:alpha val="43137"/>
                    </a:srgbClr>
                  </a:outerShdw>
                </a:effectLst>
              </a:rPr>
              <a:t>Periodo: Julio-Diciembre 2015</a:t>
            </a:r>
          </a:p>
          <a:p>
            <a:pPr marL="0" indent="0" algn="just">
              <a:buNone/>
            </a:pPr>
            <a:endParaRPr lang="es-MX" dirty="0">
              <a:effectLst>
                <a:outerShdw blurRad="38100" dist="38100" dir="2700000" algn="tl">
                  <a:srgbClr val="000000">
                    <a:alpha val="43137"/>
                  </a:srgbClr>
                </a:outerShdw>
              </a:effectLst>
            </a:endParaRPr>
          </a:p>
          <a:p>
            <a:pPr marL="0" indent="0" algn="just">
              <a:buNone/>
            </a:pPr>
            <a:r>
              <a:rPr lang="es-MX" dirty="0" smtClean="0">
                <a:effectLst>
                  <a:outerShdw blurRad="38100" dist="38100" dir="2700000" algn="tl">
                    <a:srgbClr val="000000">
                      <a:alpha val="43137"/>
                    </a:srgbClr>
                  </a:outerShdw>
                </a:effectLst>
              </a:rPr>
              <a:t>Palabras clave: Evaluación, resultados, psicodiagnóstico, informe psicológico</a:t>
            </a:r>
          </a:p>
          <a:p>
            <a:pPr marL="0" indent="0" algn="just">
              <a:buNone/>
            </a:pPr>
            <a:r>
              <a:rPr lang="es-MX" dirty="0" err="1" smtClean="0">
                <a:effectLst>
                  <a:outerShdw blurRad="38100" dist="38100" dir="2700000" algn="tl">
                    <a:srgbClr val="000000">
                      <a:alpha val="43137"/>
                    </a:srgbClr>
                  </a:outerShdw>
                </a:effectLst>
              </a:rPr>
              <a:t>Keywords</a:t>
            </a:r>
            <a:r>
              <a:rPr lang="es-MX" dirty="0">
                <a:effectLst>
                  <a:outerShdw blurRad="38100" dist="38100" dir="2700000" algn="tl">
                    <a:srgbClr val="000000">
                      <a:alpha val="43137"/>
                    </a:srgbClr>
                  </a:outerShdw>
                </a:effectLst>
              </a:rPr>
              <a:t>: </a:t>
            </a:r>
            <a:r>
              <a:rPr lang="es-MX" dirty="0" err="1">
                <a:effectLst>
                  <a:outerShdw blurRad="38100" dist="38100" dir="2700000" algn="tl">
                    <a:srgbClr val="000000">
                      <a:alpha val="43137"/>
                    </a:srgbClr>
                  </a:outerShdw>
                </a:effectLst>
              </a:rPr>
              <a:t>Evaluation</a:t>
            </a:r>
            <a:r>
              <a:rPr lang="es-MX" dirty="0">
                <a:effectLst>
                  <a:outerShdw blurRad="38100" dist="38100" dir="2700000" algn="tl">
                    <a:srgbClr val="000000">
                      <a:alpha val="43137"/>
                    </a:srgbClr>
                  </a:outerShdw>
                </a:effectLst>
              </a:rPr>
              <a:t> </a:t>
            </a:r>
            <a:r>
              <a:rPr lang="es-MX" dirty="0" err="1">
                <a:effectLst>
                  <a:outerShdw blurRad="38100" dist="38100" dir="2700000" algn="tl">
                    <a:srgbClr val="000000">
                      <a:alpha val="43137"/>
                    </a:srgbClr>
                  </a:outerShdw>
                </a:effectLst>
              </a:rPr>
              <a:t>results</a:t>
            </a:r>
            <a:r>
              <a:rPr lang="es-MX" dirty="0">
                <a:effectLst>
                  <a:outerShdw blurRad="38100" dist="38100" dir="2700000" algn="tl">
                    <a:srgbClr val="000000">
                      <a:alpha val="43137"/>
                    </a:srgbClr>
                  </a:outerShdw>
                </a:effectLst>
              </a:rPr>
              <a:t>, </a:t>
            </a:r>
            <a:r>
              <a:rPr lang="es-MX" dirty="0" err="1">
                <a:effectLst>
                  <a:outerShdw blurRad="38100" dist="38100" dir="2700000" algn="tl">
                    <a:srgbClr val="000000">
                      <a:alpha val="43137"/>
                    </a:srgbClr>
                  </a:outerShdw>
                </a:effectLst>
              </a:rPr>
              <a:t>psycho</a:t>
            </a:r>
            <a:r>
              <a:rPr lang="es-MX" dirty="0">
                <a:effectLst>
                  <a:outerShdw blurRad="38100" dist="38100" dir="2700000" algn="tl">
                    <a:srgbClr val="000000">
                      <a:alpha val="43137"/>
                    </a:srgbClr>
                  </a:outerShdw>
                </a:effectLst>
              </a:rPr>
              <a:t>, </a:t>
            </a:r>
            <a:r>
              <a:rPr lang="es-MX" dirty="0" err="1">
                <a:effectLst>
                  <a:outerShdw blurRad="38100" dist="38100" dir="2700000" algn="tl">
                    <a:srgbClr val="000000">
                      <a:alpha val="43137"/>
                    </a:srgbClr>
                  </a:outerShdw>
                </a:effectLst>
              </a:rPr>
              <a:t>psychological</a:t>
            </a:r>
            <a:r>
              <a:rPr lang="es-MX" dirty="0">
                <a:effectLst>
                  <a:outerShdw blurRad="38100" dist="38100" dir="2700000" algn="tl">
                    <a:srgbClr val="000000">
                      <a:alpha val="43137"/>
                    </a:srgbClr>
                  </a:outerShdw>
                </a:effectLst>
              </a:rPr>
              <a:t> </a:t>
            </a:r>
            <a:r>
              <a:rPr lang="es-MX" dirty="0" err="1">
                <a:effectLst>
                  <a:outerShdw blurRad="38100" dist="38100" dir="2700000" algn="tl">
                    <a:srgbClr val="000000">
                      <a:alpha val="43137"/>
                    </a:srgbClr>
                  </a:outerShdw>
                </a:effectLst>
              </a:rPr>
              <a:t>report</a:t>
            </a:r>
            <a:endParaRPr lang="es-MX"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7841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effectLst>
                  <a:outerShdw blurRad="38100" dist="38100" dir="2700000" algn="tl">
                    <a:srgbClr val="000000">
                      <a:alpha val="43137"/>
                    </a:srgbClr>
                  </a:outerShdw>
                </a:effectLst>
              </a:rPr>
              <a:t>Resumen</a:t>
            </a:r>
            <a:endParaRPr lang="es-MX"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57200" y="1268760"/>
            <a:ext cx="8229600" cy="4525963"/>
          </a:xfrm>
        </p:spPr>
        <p:txBody>
          <a:bodyPr>
            <a:normAutofit fontScale="92500"/>
          </a:bodyPr>
          <a:lstStyle/>
          <a:p>
            <a:pPr marL="0" indent="0" algn="just">
              <a:buNone/>
            </a:pPr>
            <a:r>
              <a:rPr lang="es-MX" sz="2800" dirty="0"/>
              <a:t>Cuando se habla del informe psicológico, nos estamos refiriendo al cierre del </a:t>
            </a:r>
            <a:r>
              <a:rPr lang="es-MX" sz="2800" dirty="0" smtClean="0"/>
              <a:t>proceso psicodiagnóstico</a:t>
            </a:r>
            <a:r>
              <a:rPr lang="es-MX" sz="2800" dirty="0"/>
              <a:t>, es una forma tradicional de presentar y comunicar los resultados de </a:t>
            </a:r>
            <a:r>
              <a:rPr lang="es-MX" sz="2800" dirty="0" smtClean="0"/>
              <a:t>la evaluación</a:t>
            </a:r>
            <a:r>
              <a:rPr lang="es-MX" sz="2800" dirty="0"/>
              <a:t>, es el documento en donde se plasma la información esencial obtenida de </a:t>
            </a:r>
            <a:r>
              <a:rPr lang="es-MX" sz="2800" dirty="0" smtClean="0"/>
              <a:t>la evaluación </a:t>
            </a:r>
            <a:r>
              <a:rPr lang="es-MX" sz="2800" dirty="0"/>
              <a:t>psicológica realizada, expresa de manera organizada, sintetizada e </a:t>
            </a:r>
            <a:r>
              <a:rPr lang="es-MX" sz="2800" dirty="0" smtClean="0"/>
              <a:t>integrada, lo </a:t>
            </a:r>
            <a:r>
              <a:rPr lang="es-MX" sz="2800" dirty="0"/>
              <a:t>que se ha comprendido de la persona dentro de un contexto particular y en un </a:t>
            </a:r>
            <a:r>
              <a:rPr lang="es-MX" sz="2800" dirty="0" smtClean="0"/>
              <a:t>momento dado</a:t>
            </a:r>
            <a:r>
              <a:rPr lang="es-MX" sz="2800" dirty="0"/>
              <a:t>, e incluye una descripción valorativa del mismo, con el objetivo de dar respuesta </a:t>
            </a:r>
            <a:r>
              <a:rPr lang="es-MX" sz="2800" dirty="0" smtClean="0"/>
              <a:t>a las </a:t>
            </a:r>
            <a:r>
              <a:rPr lang="es-MX" sz="2800" dirty="0"/>
              <a:t>preguntas específicas del </a:t>
            </a:r>
            <a:r>
              <a:rPr lang="es-MX" sz="2800" dirty="0" err="1"/>
              <a:t>derivante</a:t>
            </a:r>
            <a:r>
              <a:rPr lang="es-MX" sz="2800" dirty="0"/>
              <a:t>/demandante.</a:t>
            </a:r>
          </a:p>
        </p:txBody>
      </p:sp>
    </p:spTree>
    <p:extLst>
      <p:ext uri="{BB962C8B-B14F-4D97-AF65-F5344CB8AC3E}">
        <p14:creationId xmlns:p14="http://schemas.microsoft.com/office/powerpoint/2010/main" val="243025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err="1" smtClean="0">
                <a:effectLst>
                  <a:outerShdw blurRad="38100" dist="38100" dir="2700000" algn="tl">
                    <a:srgbClr val="000000">
                      <a:alpha val="43137"/>
                    </a:srgbClr>
                  </a:outerShdw>
                </a:effectLst>
              </a:rPr>
              <a:t>Abstract</a:t>
            </a:r>
            <a:endParaRPr lang="es-MX"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p:txBody>
          <a:bodyPr>
            <a:normAutofit/>
          </a:bodyPr>
          <a:lstStyle/>
          <a:p>
            <a:pPr marL="0" indent="0" algn="just">
              <a:buNone/>
            </a:pPr>
            <a:r>
              <a:rPr lang="en-US" sz="2800" dirty="0"/>
              <a:t>When speaking of the psychological report, we mean the end of </a:t>
            </a:r>
            <a:r>
              <a:rPr lang="en-US" sz="2800" dirty="0" err="1"/>
              <a:t>psychodiagnostic</a:t>
            </a:r>
            <a:r>
              <a:rPr lang="en-US" sz="2800" dirty="0"/>
              <a:t> process, is a traditional way of presenting and communicating the results of the evaluation, is the document in which the essential information from the psychological assessment is reflected, says so organized, synthesized and integrated, which is comprised of the individual within a particular context and at a given time, and includes a description of the valuation, in order to answer the specific questions of drifting / applicant</a:t>
            </a:r>
            <a:endParaRPr lang="es-MX" sz="2800" dirty="0"/>
          </a:p>
        </p:txBody>
      </p:sp>
    </p:spTree>
    <p:extLst>
      <p:ext uri="{BB962C8B-B14F-4D97-AF65-F5344CB8AC3E}">
        <p14:creationId xmlns:p14="http://schemas.microsoft.com/office/powerpoint/2010/main" val="3895005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467544" y="836712"/>
            <a:ext cx="8229600" cy="5472608"/>
          </a:xfrm>
        </p:spPr>
        <p:txBody>
          <a:bodyPr>
            <a:normAutofit/>
          </a:bodyPr>
          <a:lstStyle/>
          <a:p>
            <a:pPr marL="0" indent="0" algn="just">
              <a:buNone/>
            </a:pPr>
            <a:r>
              <a:rPr lang="es-ES" dirty="0"/>
              <a:t>En el informe psicológico se describe la personalidad de tal manera que cualquiera que </a:t>
            </a:r>
            <a:r>
              <a:rPr lang="es-ES" dirty="0" smtClean="0"/>
              <a:t>lo lea</a:t>
            </a:r>
            <a:r>
              <a:rPr lang="es-ES" dirty="0"/>
              <a:t>, se espera, que al terminar de leerlo, tenga una impresión cercana a la realidad, </a:t>
            </a:r>
            <a:r>
              <a:rPr lang="es-ES" dirty="0" smtClean="0"/>
              <a:t>del examinado</a:t>
            </a:r>
            <a:r>
              <a:rPr lang="es-ES" dirty="0"/>
              <a:t>. </a:t>
            </a:r>
            <a:endParaRPr lang="es-ES" dirty="0" smtClean="0"/>
          </a:p>
          <a:p>
            <a:pPr marL="0" indent="0" algn="just">
              <a:buNone/>
            </a:pPr>
            <a:r>
              <a:rPr lang="es-ES" dirty="0" smtClean="0"/>
              <a:t>Antes </a:t>
            </a:r>
            <a:r>
              <a:rPr lang="es-ES" dirty="0"/>
              <a:t>de redactar el informe, se debe formar un todo coherente con los </a:t>
            </a:r>
            <a:r>
              <a:rPr lang="es-ES" dirty="0" smtClean="0"/>
              <a:t>datos obtenidos</a:t>
            </a:r>
            <a:r>
              <a:rPr lang="es-ES" dirty="0"/>
              <a:t>, para que se presente un cuadro comprensivo de la persona que se evalúa</a:t>
            </a:r>
          </a:p>
        </p:txBody>
      </p:sp>
    </p:spTree>
    <p:extLst>
      <p:ext uri="{BB962C8B-B14F-4D97-AF65-F5344CB8AC3E}">
        <p14:creationId xmlns:p14="http://schemas.microsoft.com/office/powerpoint/2010/main" val="381103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620688"/>
            <a:ext cx="8229600" cy="5505475"/>
          </a:xfrm>
        </p:spPr>
        <p:txBody>
          <a:bodyPr>
            <a:normAutofit fontScale="85000" lnSpcReduction="20000"/>
          </a:bodyPr>
          <a:lstStyle/>
          <a:p>
            <a:pPr marL="0" indent="0" algn="just">
              <a:buNone/>
            </a:pPr>
            <a:r>
              <a:rPr lang="es-MX" dirty="0"/>
              <a:t>El informe psicológico puede tener diferentes </a:t>
            </a:r>
            <a:r>
              <a:rPr lang="es-MX" dirty="0" smtClean="0"/>
              <a:t>propósitos:</a:t>
            </a:r>
            <a:endParaRPr lang="es-MX" dirty="0"/>
          </a:p>
          <a:p>
            <a:pPr algn="just"/>
            <a:r>
              <a:rPr lang="es-MX" dirty="0" smtClean="0"/>
              <a:t>Proporcionar </a:t>
            </a:r>
            <a:r>
              <a:rPr lang="es-MX" dirty="0"/>
              <a:t>a la persona evaluada y a otras partes interesadas la </a:t>
            </a:r>
            <a:r>
              <a:rPr lang="es-MX" dirty="0" smtClean="0"/>
              <a:t>información precisa </a:t>
            </a:r>
            <a:r>
              <a:rPr lang="es-MX" dirty="0"/>
              <a:t>relacionada con la evaluación.</a:t>
            </a:r>
          </a:p>
          <a:p>
            <a:pPr algn="just"/>
            <a:r>
              <a:rPr lang="es-MX" dirty="0" smtClean="0"/>
              <a:t>Proporcionar </a:t>
            </a:r>
            <a:r>
              <a:rPr lang="es-MX" dirty="0"/>
              <a:t>información para confirmar las hipótesis clínicas.</a:t>
            </a:r>
          </a:p>
          <a:p>
            <a:pPr algn="just"/>
            <a:r>
              <a:rPr lang="es-MX" dirty="0" smtClean="0"/>
              <a:t>Desarrollar </a:t>
            </a:r>
            <a:r>
              <a:rPr lang="es-MX" dirty="0"/>
              <a:t>con la información obtenida un programa de intervención.</a:t>
            </a:r>
          </a:p>
          <a:p>
            <a:pPr algn="just"/>
            <a:r>
              <a:rPr lang="es-MX" dirty="0" smtClean="0"/>
              <a:t>Valorar </a:t>
            </a:r>
            <a:r>
              <a:rPr lang="es-MX" dirty="0"/>
              <a:t>programas de investigación.</a:t>
            </a:r>
          </a:p>
          <a:p>
            <a:pPr algn="just"/>
            <a:r>
              <a:rPr lang="es-MX" dirty="0" smtClean="0"/>
              <a:t>Proporcionar </a:t>
            </a:r>
            <a:r>
              <a:rPr lang="es-MX" dirty="0"/>
              <a:t>información significativa de línea base para </a:t>
            </a:r>
            <a:r>
              <a:rPr lang="es-MX" dirty="0" smtClean="0"/>
              <a:t>valorar:</a:t>
            </a:r>
          </a:p>
          <a:p>
            <a:pPr marL="800100" lvl="2" indent="0" algn="just">
              <a:buNone/>
            </a:pPr>
            <a:r>
              <a:rPr lang="es-MX" dirty="0" smtClean="0"/>
              <a:t>a</a:t>
            </a:r>
            <a:r>
              <a:rPr lang="es-MX" dirty="0"/>
              <a:t>) progresos terapéuticos de la persona evaluada.</a:t>
            </a:r>
          </a:p>
          <a:p>
            <a:pPr marL="800100" lvl="2" indent="0" algn="just">
              <a:buNone/>
            </a:pPr>
            <a:r>
              <a:rPr lang="es-MX" dirty="0"/>
              <a:t>b) cambios que ocurren como resultado del tiempo.</a:t>
            </a:r>
          </a:p>
          <a:p>
            <a:pPr algn="just"/>
            <a:r>
              <a:rPr lang="es-MX" dirty="0" smtClean="0"/>
              <a:t>Documento </a:t>
            </a:r>
            <a:r>
              <a:rPr lang="es-MX" dirty="0"/>
              <a:t>legal.</a:t>
            </a:r>
          </a:p>
        </p:txBody>
      </p:sp>
    </p:spTree>
    <p:extLst>
      <p:ext uri="{BB962C8B-B14F-4D97-AF65-F5344CB8AC3E}">
        <p14:creationId xmlns:p14="http://schemas.microsoft.com/office/powerpoint/2010/main" val="87271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Elaboración del informe psicológico</a:t>
            </a:r>
            <a:endParaRPr lang="es-MX" dirty="0"/>
          </a:p>
        </p:txBody>
      </p:sp>
      <p:sp>
        <p:nvSpPr>
          <p:cNvPr id="3" name="Marcador de contenido 2"/>
          <p:cNvSpPr>
            <a:spLocks noGrp="1"/>
          </p:cNvSpPr>
          <p:nvPr>
            <p:ph idx="1"/>
          </p:nvPr>
        </p:nvSpPr>
        <p:spPr>
          <a:xfrm>
            <a:off x="457200" y="1391290"/>
            <a:ext cx="8229600" cy="4525963"/>
          </a:xfrm>
        </p:spPr>
        <p:txBody>
          <a:bodyPr>
            <a:normAutofit fontScale="92500" lnSpcReduction="20000"/>
          </a:bodyPr>
          <a:lstStyle/>
          <a:p>
            <a:pPr marL="0" indent="0" algn="just">
              <a:buNone/>
            </a:pPr>
            <a:r>
              <a:rPr lang="es-MX" dirty="0"/>
              <a:t>La evaluación psicológica se ha concluido cuando la información obtenida se </a:t>
            </a:r>
            <a:r>
              <a:rPr lang="es-MX" dirty="0" smtClean="0"/>
              <a:t>ha organizado</a:t>
            </a:r>
            <a:r>
              <a:rPr lang="es-MX" dirty="0"/>
              <a:t>, sintetizado e integrado. La integración de un informe es una parte </a:t>
            </a:r>
            <a:r>
              <a:rPr lang="es-MX" dirty="0" smtClean="0"/>
              <a:t>fundamental del </a:t>
            </a:r>
            <a:r>
              <a:rPr lang="es-MX" dirty="0"/>
              <a:t>proceso de evaluación, ya que su función es transmitir de manera clara y concisa </a:t>
            </a:r>
            <a:r>
              <a:rPr lang="es-MX" dirty="0" smtClean="0"/>
              <a:t>la información </a:t>
            </a:r>
            <a:r>
              <a:rPr lang="es-MX" dirty="0"/>
              <a:t>obtenida, los hallazgos, impresiones clínicas (cuando sea aplicable) y </a:t>
            </a:r>
            <a:r>
              <a:rPr lang="es-MX" dirty="0" smtClean="0"/>
              <a:t>las recomendaciones </a:t>
            </a:r>
            <a:r>
              <a:rPr lang="es-MX" dirty="0"/>
              <a:t>específicas. La planificación del informe, exige extremo cuidado ya </a:t>
            </a:r>
            <a:r>
              <a:rPr lang="es-MX" dirty="0" smtClean="0"/>
              <a:t>que los </a:t>
            </a:r>
            <a:r>
              <a:rPr lang="es-MX" dirty="0"/>
              <a:t>resultados que de ella se obtengan pueden influir en la vida de la persona </a:t>
            </a:r>
            <a:r>
              <a:rPr lang="es-MX" dirty="0" smtClean="0"/>
              <a:t>evaluada (</a:t>
            </a:r>
            <a:r>
              <a:rPr lang="es-MX" dirty="0" err="1" smtClean="0"/>
              <a:t>Sattler</a:t>
            </a:r>
            <a:r>
              <a:rPr lang="es-MX" dirty="0"/>
              <a:t>, 2003).</a:t>
            </a:r>
          </a:p>
        </p:txBody>
      </p:sp>
    </p:spTree>
    <p:extLst>
      <p:ext uri="{BB962C8B-B14F-4D97-AF65-F5344CB8AC3E}">
        <p14:creationId xmlns:p14="http://schemas.microsoft.com/office/powerpoint/2010/main" val="4200399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informe psicológico incluye:</a:t>
            </a:r>
            <a:endParaRPr lang="es-ES" dirty="0"/>
          </a:p>
        </p:txBody>
      </p:sp>
      <p:sp>
        <p:nvSpPr>
          <p:cNvPr id="3" name="2 Marcador de contenido"/>
          <p:cNvSpPr>
            <a:spLocks noGrp="1"/>
          </p:cNvSpPr>
          <p:nvPr>
            <p:ph sz="quarter" idx="1"/>
          </p:nvPr>
        </p:nvSpPr>
        <p:spPr>
          <a:xfrm>
            <a:off x="323528" y="1196752"/>
            <a:ext cx="8229600" cy="4525963"/>
          </a:xfrm>
        </p:spPr>
        <p:txBody>
          <a:bodyPr>
            <a:normAutofit lnSpcReduction="10000"/>
          </a:bodyPr>
          <a:lstStyle/>
          <a:p>
            <a:pPr algn="just"/>
            <a:r>
              <a:rPr lang="es-ES" dirty="0" smtClean="0"/>
              <a:t>Ficha </a:t>
            </a:r>
            <a:r>
              <a:rPr lang="es-ES" dirty="0"/>
              <a:t>de identificación</a:t>
            </a:r>
          </a:p>
          <a:p>
            <a:pPr algn="just"/>
            <a:r>
              <a:rPr lang="es-ES" dirty="0" smtClean="0"/>
              <a:t>Motivo </a:t>
            </a:r>
            <a:r>
              <a:rPr lang="es-ES" dirty="0"/>
              <a:t>de consulta</a:t>
            </a:r>
          </a:p>
          <a:p>
            <a:pPr algn="just"/>
            <a:r>
              <a:rPr lang="es-ES" dirty="0" smtClean="0"/>
              <a:t>Pruebas </a:t>
            </a:r>
            <a:r>
              <a:rPr lang="es-ES" dirty="0"/>
              <a:t>aplicadas</a:t>
            </a:r>
          </a:p>
          <a:p>
            <a:pPr algn="just"/>
            <a:r>
              <a:rPr lang="es-ES" dirty="0" smtClean="0"/>
              <a:t>Descripción </a:t>
            </a:r>
            <a:r>
              <a:rPr lang="es-ES" dirty="0"/>
              <a:t>del paciente</a:t>
            </a:r>
          </a:p>
          <a:p>
            <a:pPr algn="just"/>
            <a:r>
              <a:rPr lang="es-ES" dirty="0" smtClean="0"/>
              <a:t>Antecedentes</a:t>
            </a:r>
            <a:r>
              <a:rPr lang="es-ES" dirty="0"/>
              <a:t>: familiograma, personales, patológicos, heredofamiliares, </a:t>
            </a:r>
            <a:r>
              <a:rPr lang="es-ES" dirty="0" smtClean="0"/>
              <a:t>educacionales, hábitos</a:t>
            </a:r>
            <a:r>
              <a:rPr lang="es-ES" dirty="0"/>
              <a:t>, </a:t>
            </a:r>
            <a:r>
              <a:rPr lang="es-ES" dirty="0" smtClean="0"/>
              <a:t>evolución </a:t>
            </a:r>
            <a:r>
              <a:rPr lang="es-ES" dirty="0"/>
              <a:t>del padecimiento y estado actual, dinámica familiar, </a:t>
            </a:r>
            <a:r>
              <a:rPr lang="es-ES" dirty="0" smtClean="0"/>
              <a:t>conducta, eventos </a:t>
            </a:r>
            <a:r>
              <a:rPr lang="es-ES" dirty="0"/>
              <a:t>importantes (último año</a:t>
            </a:r>
            <a:r>
              <a:rPr lang="es-ES" dirty="0" smtClean="0"/>
              <a:t>)</a:t>
            </a:r>
            <a:endParaRPr lang="es-ES" dirty="0"/>
          </a:p>
        </p:txBody>
      </p:sp>
    </p:spTree>
    <p:extLst>
      <p:ext uri="{BB962C8B-B14F-4D97-AF65-F5344CB8AC3E}">
        <p14:creationId xmlns:p14="http://schemas.microsoft.com/office/powerpoint/2010/main" val="2802923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457200" y="404664"/>
            <a:ext cx="8229600" cy="6048672"/>
          </a:xfrm>
        </p:spPr>
        <p:txBody>
          <a:bodyPr>
            <a:normAutofit/>
          </a:bodyPr>
          <a:lstStyle/>
          <a:p>
            <a:r>
              <a:rPr lang="es-ES" dirty="0" smtClean="0"/>
              <a:t>Resultados:</a:t>
            </a:r>
          </a:p>
          <a:p>
            <a:pPr lvl="1">
              <a:buFont typeface="Wingdings" pitchFamily="2" charset="2"/>
              <a:buChar char="ü"/>
            </a:pPr>
            <a:r>
              <a:rPr lang="es-ES" dirty="0" smtClean="0"/>
              <a:t>Área intelectual</a:t>
            </a:r>
          </a:p>
          <a:p>
            <a:pPr lvl="1">
              <a:buFont typeface="Wingdings" pitchFamily="2" charset="2"/>
              <a:buChar char="ü"/>
            </a:pPr>
            <a:r>
              <a:rPr lang="es-ES" dirty="0" smtClean="0"/>
              <a:t>Área </a:t>
            </a:r>
            <a:r>
              <a:rPr lang="es-ES" dirty="0" err="1" smtClean="0"/>
              <a:t>percepto</a:t>
            </a:r>
            <a:r>
              <a:rPr lang="es-ES" dirty="0" smtClean="0"/>
              <a:t> – motora</a:t>
            </a:r>
          </a:p>
          <a:p>
            <a:pPr lvl="1">
              <a:buFont typeface="Wingdings" pitchFamily="2" charset="2"/>
              <a:buChar char="ü"/>
            </a:pPr>
            <a:r>
              <a:rPr lang="es-ES" dirty="0" smtClean="0"/>
              <a:t>Área Afectiva o Personalidad: esta incluye tono afectivo forma de demandar y expresar el afecto características de control de impulsos relaciones interpersonales autoconcepto</a:t>
            </a:r>
            <a:endParaRPr lang="es-ES" dirty="0"/>
          </a:p>
          <a:p>
            <a:r>
              <a:rPr lang="es-ES" dirty="0" smtClean="0"/>
              <a:t>Diagnóstico</a:t>
            </a:r>
          </a:p>
          <a:p>
            <a:r>
              <a:rPr lang="es-ES" dirty="0" smtClean="0"/>
              <a:t>Pronóstico (eje IV y eje V del DSM)</a:t>
            </a:r>
          </a:p>
          <a:p>
            <a:r>
              <a:rPr lang="es-ES" dirty="0" smtClean="0"/>
              <a:t>Tratamiento: recomendaciones</a:t>
            </a:r>
          </a:p>
          <a:p>
            <a:pPr marL="0" indent="0">
              <a:buNone/>
            </a:pPr>
            <a:endParaRPr lang="es-ES" dirty="0"/>
          </a:p>
        </p:txBody>
      </p:sp>
    </p:spTree>
    <p:extLst>
      <p:ext uri="{BB962C8B-B14F-4D97-AF65-F5344CB8AC3E}">
        <p14:creationId xmlns:p14="http://schemas.microsoft.com/office/powerpoint/2010/main" val="341490537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714</Words>
  <Application>Microsoft Office PowerPoint</Application>
  <PresentationFormat>Presentación en pantalla (4:3)</PresentationFormat>
  <Paragraphs>46</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Wingdings</vt:lpstr>
      <vt:lpstr>Tema de Office</vt:lpstr>
      <vt:lpstr>INFORME PSICOLÓGICO</vt:lpstr>
      <vt:lpstr>Presentación de PowerPoint</vt:lpstr>
      <vt:lpstr>Resumen</vt:lpstr>
      <vt:lpstr>Abstract</vt:lpstr>
      <vt:lpstr>Presentación de PowerPoint</vt:lpstr>
      <vt:lpstr>Presentación de PowerPoint</vt:lpstr>
      <vt:lpstr>Elaboración del informe psicológico</vt:lpstr>
      <vt:lpstr>El informe psicológico incluye:</vt:lpstr>
      <vt:lpstr>Presentación de PowerPoint</vt:lpstr>
      <vt:lpstr>Conclusiones</vt:lpstr>
      <vt:lpstr>Presentación de PowerPoint</vt:lpstr>
      <vt:lpstr>Referencias bibliográficas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Citlali</dc:creator>
  <cp:lastModifiedBy>Paco</cp:lastModifiedBy>
  <cp:revision>19</cp:revision>
  <dcterms:created xsi:type="dcterms:W3CDTF">2013-02-19T21:40:14Z</dcterms:created>
  <dcterms:modified xsi:type="dcterms:W3CDTF">2015-10-30T15:25:20Z</dcterms:modified>
</cp:coreProperties>
</file>