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60" r:id="rId3"/>
    <p:sldId id="257" r:id="rId4"/>
    <p:sldId id="264" r:id="rId5"/>
    <p:sldId id="265" r:id="rId6"/>
    <p:sldId id="266" r:id="rId7"/>
    <p:sldId id="268" r:id="rId8"/>
    <p:sldId id="269" r:id="rId9"/>
    <p:sldId id="270" r:id="rId10"/>
    <p:sldId id="271" r:id="rId11"/>
    <p:sldId id="272" r:id="rId12"/>
    <p:sldId id="273" r:id="rId13"/>
    <p:sldId id="274" r:id="rId14"/>
    <p:sldId id="259" r:id="rId15"/>
  </p:sldIdLst>
  <p:sldSz cx="9144000" cy="6858000" type="screen4x3"/>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26" d="100"/>
          <a:sy n="126" d="100"/>
        </p:scale>
        <p:origin x="-128" y="-11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printerSettings" Target="printerSettings/printerSettings1.bin"/><Relationship Id="rId17" Type="http://schemas.openxmlformats.org/officeDocument/2006/relationships/presProps" Target="presProps.xml"/><Relationship Id="rId18" Type="http://schemas.openxmlformats.org/officeDocument/2006/relationships/viewProps" Target="viewProps.xml"/><Relationship Id="rId19" Type="http://schemas.openxmlformats.org/officeDocument/2006/relationships/theme" Target="theme/theme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MX"/>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MX"/>
          </a:p>
        </p:txBody>
      </p:sp>
      <p:sp>
        <p:nvSpPr>
          <p:cNvPr id="4" name="3 Marcador de fecha"/>
          <p:cNvSpPr>
            <a:spLocks noGrp="1"/>
          </p:cNvSpPr>
          <p:nvPr>
            <p:ph type="dt" sz="half" idx="10"/>
          </p:nvPr>
        </p:nvSpPr>
        <p:spPr/>
        <p:txBody>
          <a:bodyPr/>
          <a:lstStyle/>
          <a:p>
            <a:fld id="{F9DE4EEF-CCFC-47CC-A2EA-15242122C679}" type="datetimeFigureOut">
              <a:rPr lang="es-MX" smtClean="0"/>
              <a:t>19/03/16</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40EF29F9-2DA9-4ADD-B35F-569EB9960F6C}" type="slidenum">
              <a:rPr lang="es-MX" smtClean="0"/>
              <a:t>‹Nr.›</a:t>
            </a:fld>
            <a:endParaRPr lang="es-MX"/>
          </a:p>
        </p:txBody>
      </p:sp>
    </p:spTree>
    <p:extLst>
      <p:ext uri="{BB962C8B-B14F-4D97-AF65-F5344CB8AC3E}">
        <p14:creationId xmlns:p14="http://schemas.microsoft.com/office/powerpoint/2010/main" val="285824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F9DE4EEF-CCFC-47CC-A2EA-15242122C679}" type="datetimeFigureOut">
              <a:rPr lang="es-MX" smtClean="0"/>
              <a:t>19/03/16</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40EF29F9-2DA9-4ADD-B35F-569EB9960F6C}" type="slidenum">
              <a:rPr lang="es-MX" smtClean="0"/>
              <a:t>‹Nr.›</a:t>
            </a:fld>
            <a:endParaRPr lang="es-MX"/>
          </a:p>
        </p:txBody>
      </p:sp>
    </p:spTree>
    <p:extLst>
      <p:ext uri="{BB962C8B-B14F-4D97-AF65-F5344CB8AC3E}">
        <p14:creationId xmlns:p14="http://schemas.microsoft.com/office/powerpoint/2010/main" val="24769089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F9DE4EEF-CCFC-47CC-A2EA-15242122C679}" type="datetimeFigureOut">
              <a:rPr lang="es-MX" smtClean="0"/>
              <a:t>19/03/16</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40EF29F9-2DA9-4ADD-B35F-569EB9960F6C}" type="slidenum">
              <a:rPr lang="es-MX" smtClean="0"/>
              <a:t>‹Nr.›</a:t>
            </a:fld>
            <a:endParaRPr lang="es-MX"/>
          </a:p>
        </p:txBody>
      </p:sp>
    </p:spTree>
    <p:extLst>
      <p:ext uri="{BB962C8B-B14F-4D97-AF65-F5344CB8AC3E}">
        <p14:creationId xmlns:p14="http://schemas.microsoft.com/office/powerpoint/2010/main" val="3182165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F9DE4EEF-CCFC-47CC-A2EA-15242122C679}" type="datetimeFigureOut">
              <a:rPr lang="es-MX" smtClean="0"/>
              <a:t>19/03/16</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40EF29F9-2DA9-4ADD-B35F-569EB9960F6C}" type="slidenum">
              <a:rPr lang="es-MX" smtClean="0"/>
              <a:t>‹Nr.›</a:t>
            </a:fld>
            <a:endParaRPr lang="es-MX"/>
          </a:p>
        </p:txBody>
      </p:sp>
    </p:spTree>
    <p:extLst>
      <p:ext uri="{BB962C8B-B14F-4D97-AF65-F5344CB8AC3E}">
        <p14:creationId xmlns:p14="http://schemas.microsoft.com/office/powerpoint/2010/main" val="9455592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F9DE4EEF-CCFC-47CC-A2EA-15242122C679}" type="datetimeFigureOut">
              <a:rPr lang="es-MX" smtClean="0"/>
              <a:t>19/03/16</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40EF29F9-2DA9-4ADD-B35F-569EB9960F6C}" type="slidenum">
              <a:rPr lang="es-MX" smtClean="0"/>
              <a:t>‹Nr.›</a:t>
            </a:fld>
            <a:endParaRPr lang="es-MX"/>
          </a:p>
        </p:txBody>
      </p:sp>
    </p:spTree>
    <p:extLst>
      <p:ext uri="{BB962C8B-B14F-4D97-AF65-F5344CB8AC3E}">
        <p14:creationId xmlns:p14="http://schemas.microsoft.com/office/powerpoint/2010/main" val="17240383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fecha"/>
          <p:cNvSpPr>
            <a:spLocks noGrp="1"/>
          </p:cNvSpPr>
          <p:nvPr>
            <p:ph type="dt" sz="half" idx="10"/>
          </p:nvPr>
        </p:nvSpPr>
        <p:spPr/>
        <p:txBody>
          <a:bodyPr/>
          <a:lstStyle/>
          <a:p>
            <a:fld id="{F9DE4EEF-CCFC-47CC-A2EA-15242122C679}" type="datetimeFigureOut">
              <a:rPr lang="es-MX" smtClean="0"/>
              <a:t>19/03/16</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40EF29F9-2DA9-4ADD-B35F-569EB9960F6C}" type="slidenum">
              <a:rPr lang="es-MX" smtClean="0"/>
              <a:t>‹Nr.›</a:t>
            </a:fld>
            <a:endParaRPr lang="es-MX"/>
          </a:p>
        </p:txBody>
      </p:sp>
    </p:spTree>
    <p:extLst>
      <p:ext uri="{BB962C8B-B14F-4D97-AF65-F5344CB8AC3E}">
        <p14:creationId xmlns:p14="http://schemas.microsoft.com/office/powerpoint/2010/main" val="2820802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6 Marcador de fecha"/>
          <p:cNvSpPr>
            <a:spLocks noGrp="1"/>
          </p:cNvSpPr>
          <p:nvPr>
            <p:ph type="dt" sz="half" idx="10"/>
          </p:nvPr>
        </p:nvSpPr>
        <p:spPr/>
        <p:txBody>
          <a:bodyPr/>
          <a:lstStyle/>
          <a:p>
            <a:fld id="{F9DE4EEF-CCFC-47CC-A2EA-15242122C679}" type="datetimeFigureOut">
              <a:rPr lang="es-MX" smtClean="0"/>
              <a:t>19/03/16</a:t>
            </a:fld>
            <a:endParaRPr lang="es-MX"/>
          </a:p>
        </p:txBody>
      </p:sp>
      <p:sp>
        <p:nvSpPr>
          <p:cNvPr id="8" name="7 Marcador de pie de página"/>
          <p:cNvSpPr>
            <a:spLocks noGrp="1"/>
          </p:cNvSpPr>
          <p:nvPr>
            <p:ph type="ftr" sz="quarter" idx="11"/>
          </p:nvPr>
        </p:nvSpPr>
        <p:spPr/>
        <p:txBody>
          <a:bodyPr/>
          <a:lstStyle/>
          <a:p>
            <a:endParaRPr lang="es-MX"/>
          </a:p>
        </p:txBody>
      </p:sp>
      <p:sp>
        <p:nvSpPr>
          <p:cNvPr id="9" name="8 Marcador de número de diapositiva"/>
          <p:cNvSpPr>
            <a:spLocks noGrp="1"/>
          </p:cNvSpPr>
          <p:nvPr>
            <p:ph type="sldNum" sz="quarter" idx="12"/>
          </p:nvPr>
        </p:nvSpPr>
        <p:spPr/>
        <p:txBody>
          <a:bodyPr/>
          <a:lstStyle/>
          <a:p>
            <a:fld id="{40EF29F9-2DA9-4ADD-B35F-569EB9960F6C}" type="slidenum">
              <a:rPr lang="es-MX" smtClean="0"/>
              <a:t>‹Nr.›</a:t>
            </a:fld>
            <a:endParaRPr lang="es-MX"/>
          </a:p>
        </p:txBody>
      </p:sp>
    </p:spTree>
    <p:extLst>
      <p:ext uri="{BB962C8B-B14F-4D97-AF65-F5344CB8AC3E}">
        <p14:creationId xmlns:p14="http://schemas.microsoft.com/office/powerpoint/2010/main" val="31754238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fecha"/>
          <p:cNvSpPr>
            <a:spLocks noGrp="1"/>
          </p:cNvSpPr>
          <p:nvPr>
            <p:ph type="dt" sz="half" idx="10"/>
          </p:nvPr>
        </p:nvSpPr>
        <p:spPr/>
        <p:txBody>
          <a:bodyPr/>
          <a:lstStyle/>
          <a:p>
            <a:fld id="{F9DE4EEF-CCFC-47CC-A2EA-15242122C679}" type="datetimeFigureOut">
              <a:rPr lang="es-MX" smtClean="0"/>
              <a:t>19/03/16</a:t>
            </a:fld>
            <a:endParaRPr lang="es-MX"/>
          </a:p>
        </p:txBody>
      </p:sp>
      <p:sp>
        <p:nvSpPr>
          <p:cNvPr id="4" name="3 Marcador de pie de página"/>
          <p:cNvSpPr>
            <a:spLocks noGrp="1"/>
          </p:cNvSpPr>
          <p:nvPr>
            <p:ph type="ftr" sz="quarter" idx="11"/>
          </p:nvPr>
        </p:nvSpPr>
        <p:spPr/>
        <p:txBody>
          <a:bodyPr/>
          <a:lstStyle/>
          <a:p>
            <a:endParaRPr lang="es-MX"/>
          </a:p>
        </p:txBody>
      </p:sp>
      <p:sp>
        <p:nvSpPr>
          <p:cNvPr id="5" name="4 Marcador de número de diapositiva"/>
          <p:cNvSpPr>
            <a:spLocks noGrp="1"/>
          </p:cNvSpPr>
          <p:nvPr>
            <p:ph type="sldNum" sz="quarter" idx="12"/>
          </p:nvPr>
        </p:nvSpPr>
        <p:spPr/>
        <p:txBody>
          <a:bodyPr/>
          <a:lstStyle/>
          <a:p>
            <a:fld id="{40EF29F9-2DA9-4ADD-B35F-569EB9960F6C}" type="slidenum">
              <a:rPr lang="es-MX" smtClean="0"/>
              <a:t>‹Nr.›</a:t>
            </a:fld>
            <a:endParaRPr lang="es-MX"/>
          </a:p>
        </p:txBody>
      </p:sp>
    </p:spTree>
    <p:extLst>
      <p:ext uri="{BB962C8B-B14F-4D97-AF65-F5344CB8AC3E}">
        <p14:creationId xmlns:p14="http://schemas.microsoft.com/office/powerpoint/2010/main" val="40279616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F9DE4EEF-CCFC-47CC-A2EA-15242122C679}" type="datetimeFigureOut">
              <a:rPr lang="es-MX" smtClean="0"/>
              <a:t>19/03/16</a:t>
            </a:fld>
            <a:endParaRPr lang="es-MX"/>
          </a:p>
        </p:txBody>
      </p:sp>
      <p:sp>
        <p:nvSpPr>
          <p:cNvPr id="3" name="2 Marcador de pie de página"/>
          <p:cNvSpPr>
            <a:spLocks noGrp="1"/>
          </p:cNvSpPr>
          <p:nvPr>
            <p:ph type="ftr" sz="quarter" idx="11"/>
          </p:nvPr>
        </p:nvSpPr>
        <p:spPr/>
        <p:txBody>
          <a:bodyPr/>
          <a:lstStyle/>
          <a:p>
            <a:endParaRPr lang="es-MX"/>
          </a:p>
        </p:txBody>
      </p:sp>
      <p:sp>
        <p:nvSpPr>
          <p:cNvPr id="4" name="3 Marcador de número de diapositiva"/>
          <p:cNvSpPr>
            <a:spLocks noGrp="1"/>
          </p:cNvSpPr>
          <p:nvPr>
            <p:ph type="sldNum" sz="quarter" idx="12"/>
          </p:nvPr>
        </p:nvSpPr>
        <p:spPr/>
        <p:txBody>
          <a:bodyPr/>
          <a:lstStyle/>
          <a:p>
            <a:fld id="{40EF29F9-2DA9-4ADD-B35F-569EB9960F6C}" type="slidenum">
              <a:rPr lang="es-MX" smtClean="0"/>
              <a:t>‹Nr.›</a:t>
            </a:fld>
            <a:endParaRPr lang="es-MX"/>
          </a:p>
        </p:txBody>
      </p:sp>
    </p:spTree>
    <p:extLst>
      <p:ext uri="{BB962C8B-B14F-4D97-AF65-F5344CB8AC3E}">
        <p14:creationId xmlns:p14="http://schemas.microsoft.com/office/powerpoint/2010/main" val="14467233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F9DE4EEF-CCFC-47CC-A2EA-15242122C679}" type="datetimeFigureOut">
              <a:rPr lang="es-MX" smtClean="0"/>
              <a:t>19/03/16</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40EF29F9-2DA9-4ADD-B35F-569EB9960F6C}" type="slidenum">
              <a:rPr lang="es-MX" smtClean="0"/>
              <a:t>‹Nr.›</a:t>
            </a:fld>
            <a:endParaRPr lang="es-MX"/>
          </a:p>
        </p:txBody>
      </p:sp>
    </p:spTree>
    <p:extLst>
      <p:ext uri="{BB962C8B-B14F-4D97-AF65-F5344CB8AC3E}">
        <p14:creationId xmlns:p14="http://schemas.microsoft.com/office/powerpoint/2010/main" val="28702713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s-MX"/>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F9DE4EEF-CCFC-47CC-A2EA-15242122C679}" type="datetimeFigureOut">
              <a:rPr lang="es-MX" smtClean="0"/>
              <a:t>19/03/16</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40EF29F9-2DA9-4ADD-B35F-569EB9960F6C}" type="slidenum">
              <a:rPr lang="es-MX" smtClean="0"/>
              <a:t>‹Nr.›</a:t>
            </a:fld>
            <a:endParaRPr lang="es-MX"/>
          </a:p>
        </p:txBody>
      </p:sp>
    </p:spTree>
    <p:extLst>
      <p:ext uri="{BB962C8B-B14F-4D97-AF65-F5344CB8AC3E}">
        <p14:creationId xmlns:p14="http://schemas.microsoft.com/office/powerpoint/2010/main" val="135407839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DE4EEF-CCFC-47CC-A2EA-15242122C679}" type="datetimeFigureOut">
              <a:rPr lang="es-MX" smtClean="0"/>
              <a:t>19/03/16</a:t>
            </a:fld>
            <a:endParaRPr lang="es-MX"/>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EF29F9-2DA9-4ADD-B35F-569EB9960F6C}" type="slidenum">
              <a:rPr lang="es-MX" smtClean="0"/>
              <a:t>‹Nr.›</a:t>
            </a:fld>
            <a:endParaRPr lang="es-MX"/>
          </a:p>
        </p:txBody>
      </p:sp>
    </p:spTree>
    <p:extLst>
      <p:ext uri="{BB962C8B-B14F-4D97-AF65-F5344CB8AC3E}">
        <p14:creationId xmlns:p14="http://schemas.microsoft.com/office/powerpoint/2010/main" val="319634646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r>
              <a:rPr lang="es-MX" dirty="0"/>
              <a:t>Filosofía de la </a:t>
            </a:r>
            <a:r>
              <a:rPr lang="es-MX" dirty="0" smtClean="0"/>
              <a:t>Tecnología</a:t>
            </a:r>
            <a:endParaRPr lang="es-MX" dirty="0">
              <a:effectLst>
                <a:outerShdw blurRad="38100" dist="38100" dir="2700000" algn="tl">
                  <a:srgbClr val="000000">
                    <a:alpha val="43137"/>
                  </a:srgbClr>
                </a:outerShdw>
              </a:effectLst>
            </a:endParaRPr>
          </a:p>
        </p:txBody>
      </p:sp>
      <p:sp>
        <p:nvSpPr>
          <p:cNvPr id="3" name="2 Subtítulo"/>
          <p:cNvSpPr>
            <a:spLocks noGrp="1"/>
          </p:cNvSpPr>
          <p:nvPr>
            <p:ph type="subTitle" idx="1"/>
          </p:nvPr>
        </p:nvSpPr>
        <p:spPr/>
        <p:txBody>
          <a:bodyPr/>
          <a:lstStyle/>
          <a:p>
            <a:r>
              <a:rPr lang="es-MX" i="1" dirty="0" smtClean="0"/>
              <a:t>LICENCIATURA EN PSICOLOGIA</a:t>
            </a:r>
          </a:p>
          <a:p>
            <a:r>
              <a:rPr lang="es-MX" i="1" dirty="0" smtClean="0"/>
              <a:t>Asignatura: Epistemología</a:t>
            </a:r>
            <a:endParaRPr lang="es-MX" dirty="0"/>
          </a:p>
        </p:txBody>
      </p:sp>
    </p:spTree>
    <p:extLst>
      <p:ext uri="{BB962C8B-B14F-4D97-AF65-F5344CB8AC3E}">
        <p14:creationId xmlns:p14="http://schemas.microsoft.com/office/powerpoint/2010/main" val="83498875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sp>
        <p:nvSpPr>
          <p:cNvPr id="3" name="2 Marcador de contenido"/>
          <p:cNvSpPr>
            <a:spLocks noGrp="1"/>
          </p:cNvSpPr>
          <p:nvPr>
            <p:ph idx="1"/>
          </p:nvPr>
        </p:nvSpPr>
        <p:spPr/>
        <p:txBody>
          <a:bodyPr/>
          <a:lstStyle/>
          <a:p>
            <a:r>
              <a:rPr lang="es-MX" dirty="0" smtClean="0"/>
              <a:t>…toda cosa, todo sistema cambian; nada surge de la nada y nada se reduce a la nada; toda cosa satisface leyes objetivas; hay diversos tipos de leyes.</a:t>
            </a:r>
            <a:endParaRPr lang="es-MX" dirty="0"/>
          </a:p>
        </p:txBody>
      </p:sp>
    </p:spTree>
    <p:extLst>
      <p:ext uri="{BB962C8B-B14F-4D97-AF65-F5344CB8AC3E}">
        <p14:creationId xmlns:p14="http://schemas.microsoft.com/office/powerpoint/2010/main" val="34972406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solidFill>
                  <a:srgbClr val="000000"/>
                </a:solidFill>
              </a:rPr>
              <a:t>Tecno-axiología</a:t>
            </a:r>
            <a:endParaRPr lang="es-MX" dirty="0">
              <a:solidFill>
                <a:srgbClr val="000000"/>
              </a:solidFill>
            </a:endParaRPr>
          </a:p>
        </p:txBody>
      </p:sp>
      <p:sp>
        <p:nvSpPr>
          <p:cNvPr id="3" name="2 Marcador de contenido"/>
          <p:cNvSpPr>
            <a:spLocks noGrp="1"/>
          </p:cNvSpPr>
          <p:nvPr>
            <p:ph idx="1"/>
          </p:nvPr>
        </p:nvSpPr>
        <p:spPr>
          <a:xfrm>
            <a:off x="899592" y="1628800"/>
            <a:ext cx="6851104" cy="4281339"/>
          </a:xfrm>
        </p:spPr>
        <p:txBody>
          <a:bodyPr>
            <a:normAutofit lnSpcReduction="10000"/>
          </a:bodyPr>
          <a:lstStyle/>
          <a:p>
            <a:pPr algn="just"/>
            <a:r>
              <a:rPr lang="es-MX" dirty="0" smtClean="0"/>
              <a:t>Toda acción humana está orientada hacia y por valores. No por eso los objetos de la acción son necesariamente valiosos. Para el científico, todo objeto tiene el mismo valor, aunque cognitivo. En cambio el tecnólogo, los divide en útiles e inútiles. Valora más los artefactos que los recursos.</a:t>
            </a:r>
            <a:endParaRPr lang="es-MX" dirty="0"/>
          </a:p>
        </p:txBody>
      </p:sp>
    </p:spTree>
    <p:extLst>
      <p:ext uri="{BB962C8B-B14F-4D97-AF65-F5344CB8AC3E}">
        <p14:creationId xmlns:p14="http://schemas.microsoft.com/office/powerpoint/2010/main" val="7248678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solidFill>
                  <a:srgbClr val="000000"/>
                </a:solidFill>
              </a:rPr>
              <a:t>Tecno-ética</a:t>
            </a:r>
            <a:endParaRPr lang="es-MX" dirty="0">
              <a:solidFill>
                <a:srgbClr val="000000"/>
              </a:solidFill>
            </a:endParaRPr>
          </a:p>
        </p:txBody>
      </p:sp>
      <p:sp>
        <p:nvSpPr>
          <p:cNvPr id="3" name="2 Marcador de contenido"/>
          <p:cNvSpPr>
            <a:spLocks noGrp="1"/>
          </p:cNvSpPr>
          <p:nvPr>
            <p:ph idx="1"/>
          </p:nvPr>
        </p:nvSpPr>
        <p:spPr>
          <a:xfrm>
            <a:off x="457200" y="2060848"/>
            <a:ext cx="7427168" cy="4065315"/>
          </a:xfrm>
        </p:spPr>
        <p:txBody>
          <a:bodyPr/>
          <a:lstStyle/>
          <a:p>
            <a:pPr algn="just"/>
            <a:r>
              <a:rPr lang="es-MX" sz="2800" dirty="0" smtClean="0"/>
              <a:t>Bunge (1997) entiende por </a:t>
            </a:r>
            <a:r>
              <a:rPr lang="es-MX" sz="2800" dirty="0" err="1" smtClean="0"/>
              <a:t>tecnoética</a:t>
            </a:r>
            <a:r>
              <a:rPr lang="es-MX" sz="2800" dirty="0" smtClean="0"/>
              <a:t> al estudio de los códigos morales inherentes a las diversas ramas de la tecnología. En éste sentido, toda praxis humana es criticable a la luz de principios éticos y legales. Los principios éticos nacen no de la tecnología, sino de ciertas religiones, ideologías y filosofías surgidas en las sociedades industriales.</a:t>
            </a:r>
            <a:endParaRPr lang="es-MX" sz="2800" dirty="0"/>
          </a:p>
        </p:txBody>
      </p:sp>
    </p:spTree>
    <p:extLst>
      <p:ext uri="{BB962C8B-B14F-4D97-AF65-F5344CB8AC3E}">
        <p14:creationId xmlns:p14="http://schemas.microsoft.com/office/powerpoint/2010/main" val="9290949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solidFill>
                  <a:srgbClr val="000000"/>
                </a:solidFill>
              </a:rPr>
              <a:t>Tecno-</a:t>
            </a:r>
            <a:r>
              <a:rPr lang="es-MX" dirty="0" err="1" smtClean="0">
                <a:solidFill>
                  <a:srgbClr val="000000"/>
                </a:solidFill>
              </a:rPr>
              <a:t>praxiología</a:t>
            </a:r>
            <a:endParaRPr lang="es-MX" dirty="0">
              <a:solidFill>
                <a:srgbClr val="000000"/>
              </a:solidFill>
            </a:endParaRPr>
          </a:p>
        </p:txBody>
      </p:sp>
      <p:sp>
        <p:nvSpPr>
          <p:cNvPr id="3" name="2 Marcador de contenido"/>
          <p:cNvSpPr>
            <a:spLocks noGrp="1"/>
          </p:cNvSpPr>
          <p:nvPr>
            <p:ph idx="1"/>
          </p:nvPr>
        </p:nvSpPr>
        <p:spPr>
          <a:xfrm>
            <a:off x="1259632" y="1484784"/>
            <a:ext cx="6635080" cy="3921299"/>
          </a:xfrm>
        </p:spPr>
        <p:txBody>
          <a:bodyPr>
            <a:normAutofit lnSpcReduction="10000"/>
          </a:bodyPr>
          <a:lstStyle/>
          <a:p>
            <a:pPr algn="just"/>
            <a:r>
              <a:rPr lang="es-MX" sz="2800" dirty="0" smtClean="0"/>
              <a:t>La </a:t>
            </a:r>
            <a:r>
              <a:rPr lang="es-MX" sz="2800" dirty="0" err="1" smtClean="0"/>
              <a:t>praxiología</a:t>
            </a:r>
            <a:r>
              <a:rPr lang="es-MX" sz="2800" dirty="0" smtClean="0"/>
              <a:t> estudia la acción humana en general, sea buena o mala, correcta o incorrecta, racional o irracional. Está formada por ciencias dispares, como la ingeniería humana, la investigación operativa, la administración de empresas, la táctica y estrategia militares, su objeto de estudio es la acción guiada por la tecnología.</a:t>
            </a:r>
            <a:endParaRPr lang="es-MX" sz="2800" dirty="0"/>
          </a:p>
        </p:txBody>
      </p:sp>
    </p:spTree>
    <p:extLst>
      <p:ext uri="{BB962C8B-B14F-4D97-AF65-F5344CB8AC3E}">
        <p14:creationId xmlns:p14="http://schemas.microsoft.com/office/powerpoint/2010/main" val="34899205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effectLst>
                  <a:outerShdw blurRad="38100" dist="38100" dir="2700000" algn="tl">
                    <a:srgbClr val="000000">
                      <a:alpha val="43137"/>
                    </a:srgbClr>
                  </a:outerShdw>
                </a:effectLst>
              </a:rPr>
              <a:t>Referencias bibliográficas</a:t>
            </a:r>
            <a:endParaRPr lang="es-MX" dirty="0">
              <a:effectLst>
                <a:outerShdw blurRad="38100" dist="38100" dir="2700000" algn="tl">
                  <a:srgbClr val="000000">
                    <a:alpha val="43137"/>
                  </a:srgbClr>
                </a:outerShdw>
              </a:effectLst>
            </a:endParaRPr>
          </a:p>
        </p:txBody>
      </p:sp>
      <p:sp>
        <p:nvSpPr>
          <p:cNvPr id="3" name="2 Marcador de contenido"/>
          <p:cNvSpPr>
            <a:spLocks noGrp="1"/>
          </p:cNvSpPr>
          <p:nvPr>
            <p:ph idx="1"/>
          </p:nvPr>
        </p:nvSpPr>
        <p:spPr/>
        <p:txBody>
          <a:bodyPr>
            <a:normAutofit/>
          </a:bodyPr>
          <a:lstStyle/>
          <a:p>
            <a:r>
              <a:rPr lang="es-MX" dirty="0"/>
              <a:t>Bunge, M. (1997) Tecnología y filosofía. En su: Epistemología. México, Siglo XXI, p. 189-213.</a:t>
            </a:r>
          </a:p>
          <a:p>
            <a:endParaRPr lang="es-MX" dirty="0"/>
          </a:p>
          <a:p>
            <a:r>
              <a:rPr lang="es-MX" dirty="0"/>
              <a:t>Vergne, C. R. La mirada filosófica sobre la tecnología. Recuperado el 04 de marzo de 2013. http://www.fcai.uncu.edu.ar/upload/21etc-vergne-_fcai-uncuyo.pdf </a:t>
            </a:r>
          </a:p>
          <a:p>
            <a:endParaRPr lang="es-MX" dirty="0"/>
          </a:p>
        </p:txBody>
      </p:sp>
    </p:spTree>
    <p:extLst>
      <p:ext uri="{BB962C8B-B14F-4D97-AF65-F5344CB8AC3E}">
        <p14:creationId xmlns:p14="http://schemas.microsoft.com/office/powerpoint/2010/main" val="295005363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3 Marcador de contenido"/>
          <p:cNvSpPr>
            <a:spLocks noGrp="1"/>
          </p:cNvSpPr>
          <p:nvPr>
            <p:ph idx="1"/>
          </p:nvPr>
        </p:nvSpPr>
        <p:spPr>
          <a:xfrm>
            <a:off x="467544" y="404664"/>
            <a:ext cx="8229600" cy="5328592"/>
          </a:xfrm>
        </p:spPr>
        <p:txBody>
          <a:bodyPr>
            <a:normAutofit/>
          </a:bodyPr>
          <a:lstStyle/>
          <a:p>
            <a:pPr marL="0" indent="0">
              <a:buNone/>
            </a:pPr>
            <a:endParaRPr lang="es-MX" dirty="0" smtClean="0">
              <a:effectLst>
                <a:outerShdw blurRad="38100" dist="38100" dir="2700000" algn="tl">
                  <a:srgbClr val="000000">
                    <a:alpha val="43137"/>
                  </a:srgbClr>
                </a:outerShdw>
              </a:effectLst>
            </a:endParaRPr>
          </a:p>
          <a:p>
            <a:pPr marL="0" indent="0">
              <a:buNone/>
            </a:pPr>
            <a:r>
              <a:rPr lang="es-MX" dirty="0" smtClean="0">
                <a:effectLst>
                  <a:outerShdw blurRad="38100" dist="38100" dir="2700000" algn="tl">
                    <a:srgbClr val="000000">
                      <a:alpha val="43137"/>
                    </a:srgbClr>
                  </a:outerShdw>
                </a:effectLst>
              </a:rPr>
              <a:t>Área Académica: Psicología</a:t>
            </a:r>
          </a:p>
          <a:p>
            <a:pPr marL="0" indent="0">
              <a:buNone/>
            </a:pPr>
            <a:r>
              <a:rPr lang="es-MX" dirty="0" smtClean="0">
                <a:effectLst>
                  <a:outerShdw blurRad="38100" dist="38100" dir="2700000" algn="tl">
                    <a:srgbClr val="000000">
                      <a:alpha val="43137"/>
                    </a:srgbClr>
                  </a:outerShdw>
                </a:effectLst>
              </a:rPr>
              <a:t>Tema: </a:t>
            </a:r>
            <a:r>
              <a:rPr lang="es-MX" dirty="0">
                <a:effectLst>
                  <a:outerShdw blurRad="38100" dist="38100" dir="2700000" algn="tl">
                    <a:srgbClr val="000000">
                      <a:alpha val="43137"/>
                    </a:srgbClr>
                  </a:outerShdw>
                </a:effectLst>
              </a:rPr>
              <a:t>Filosofía de la </a:t>
            </a:r>
            <a:r>
              <a:rPr lang="es-MX" dirty="0" smtClean="0">
                <a:effectLst>
                  <a:outerShdw blurRad="38100" dist="38100" dir="2700000" algn="tl">
                    <a:srgbClr val="000000">
                      <a:alpha val="43137"/>
                    </a:srgbClr>
                  </a:outerShdw>
                </a:effectLst>
              </a:rPr>
              <a:t>Tecnología</a:t>
            </a:r>
            <a:endParaRPr lang="es-MX" dirty="0">
              <a:effectLst>
                <a:outerShdw blurRad="38100" dist="38100" dir="2700000" algn="tl">
                  <a:srgbClr val="000000">
                    <a:alpha val="43137"/>
                  </a:srgbClr>
                </a:outerShdw>
              </a:effectLst>
            </a:endParaRPr>
          </a:p>
          <a:p>
            <a:pPr marL="0" indent="0">
              <a:buNone/>
            </a:pPr>
            <a:r>
              <a:rPr lang="es-MX" dirty="0" smtClean="0">
                <a:effectLst>
                  <a:outerShdw blurRad="38100" dist="38100" dir="2700000" algn="tl">
                    <a:srgbClr val="000000">
                      <a:alpha val="43137"/>
                    </a:srgbClr>
                  </a:outerShdw>
                </a:effectLst>
              </a:rPr>
              <a:t>Profesor: Lic. Oscar Reyes Grande</a:t>
            </a:r>
          </a:p>
          <a:p>
            <a:pPr marL="0" indent="0">
              <a:buNone/>
            </a:pPr>
            <a:r>
              <a:rPr lang="es-MX" dirty="0" smtClean="0">
                <a:effectLst>
                  <a:outerShdw blurRad="38100" dist="38100" dir="2700000" algn="tl">
                    <a:srgbClr val="000000">
                      <a:alpha val="43137"/>
                    </a:srgbClr>
                  </a:outerShdw>
                </a:effectLst>
              </a:rPr>
              <a:t>Periodo: </a:t>
            </a:r>
            <a:r>
              <a:rPr lang="es-MX" dirty="0">
                <a:effectLst>
                  <a:outerShdw blurRad="38100" dist="38100" dir="2700000" algn="tl">
                    <a:srgbClr val="000000">
                      <a:alpha val="43137"/>
                    </a:srgbClr>
                  </a:outerShdw>
                </a:effectLst>
              </a:rPr>
              <a:t>j</a:t>
            </a:r>
            <a:r>
              <a:rPr lang="es-MX" dirty="0" smtClean="0">
                <a:effectLst>
                  <a:outerShdw blurRad="38100" dist="38100" dir="2700000" algn="tl">
                    <a:srgbClr val="000000">
                      <a:alpha val="43137"/>
                    </a:srgbClr>
                  </a:outerShdw>
                </a:effectLst>
              </a:rPr>
              <a:t>ulio- diciembre 2015</a:t>
            </a:r>
          </a:p>
          <a:p>
            <a:pPr marL="0" indent="0">
              <a:buNone/>
            </a:pPr>
            <a:endParaRPr lang="es-MX" dirty="0">
              <a:effectLst>
                <a:outerShdw blurRad="38100" dist="38100" dir="2700000" algn="tl">
                  <a:srgbClr val="000000">
                    <a:alpha val="43137"/>
                  </a:srgbClr>
                </a:outerShdw>
              </a:effectLst>
            </a:endParaRPr>
          </a:p>
          <a:p>
            <a:pPr marL="0" indent="0">
              <a:buNone/>
            </a:pPr>
            <a:r>
              <a:rPr lang="es-MX" dirty="0" smtClean="0">
                <a:effectLst>
                  <a:outerShdw blurRad="38100" dist="38100" dir="2700000" algn="tl">
                    <a:srgbClr val="000000">
                      <a:alpha val="43137"/>
                    </a:srgbClr>
                  </a:outerShdw>
                </a:effectLst>
              </a:rPr>
              <a:t>Palabras clave: epistemología, tecnología, conocimiento, ciencia</a:t>
            </a:r>
          </a:p>
          <a:p>
            <a:pPr marL="0" lvl="0" indent="0">
              <a:buNone/>
            </a:pPr>
            <a:r>
              <a:rPr lang="es-MX" dirty="0" err="1" smtClean="0">
                <a:effectLst>
                  <a:outerShdw blurRad="38100" dist="38100" dir="2700000" algn="tl">
                    <a:srgbClr val="000000">
                      <a:alpha val="43137"/>
                    </a:srgbClr>
                  </a:outerShdw>
                </a:effectLst>
              </a:rPr>
              <a:t>Keywords:</a:t>
            </a:r>
            <a:r>
              <a:rPr lang="es-MX" altLang="es-MX" dirty="0" err="1">
                <a:solidFill>
                  <a:srgbClr val="212121"/>
                </a:solidFill>
                <a:latin typeface="inherit"/>
              </a:rPr>
              <a:t>reliability</a:t>
            </a:r>
            <a:r>
              <a:rPr lang="es-MX" altLang="es-MX" dirty="0">
                <a:solidFill>
                  <a:srgbClr val="212121"/>
                </a:solidFill>
                <a:latin typeface="inherit"/>
              </a:rPr>
              <a:t> </a:t>
            </a:r>
            <a:r>
              <a:rPr lang="es-MX" altLang="es-MX" dirty="0" err="1">
                <a:solidFill>
                  <a:srgbClr val="212121"/>
                </a:solidFill>
                <a:latin typeface="inherit"/>
              </a:rPr>
              <a:t>ecology</a:t>
            </a:r>
            <a:r>
              <a:rPr lang="es-MX" altLang="es-MX" dirty="0">
                <a:solidFill>
                  <a:srgbClr val="212121"/>
                </a:solidFill>
                <a:latin typeface="inherit"/>
              </a:rPr>
              <a:t> </a:t>
            </a:r>
            <a:r>
              <a:rPr lang="es-MX" altLang="es-MX" dirty="0" err="1">
                <a:solidFill>
                  <a:srgbClr val="212121"/>
                </a:solidFill>
                <a:latin typeface="inherit"/>
              </a:rPr>
              <a:t>competition</a:t>
            </a:r>
            <a:r>
              <a:rPr lang="es-MX" altLang="es-MX" sz="1000" dirty="0"/>
              <a:t> </a:t>
            </a:r>
            <a:endParaRPr lang="es-MX" altLang="es-MX" sz="2400" dirty="0">
              <a:latin typeface="Arial" panose="020B0604020202020204" pitchFamily="34" charset="0"/>
            </a:endParaRPr>
          </a:p>
          <a:p>
            <a:pPr marL="0" indent="0">
              <a:buNone/>
            </a:pPr>
            <a:endParaRPr lang="es-MX" dirty="0" smtClean="0">
              <a:effectLst>
                <a:outerShdw blurRad="38100" dist="38100" dir="2700000" algn="tl">
                  <a:srgbClr val="000000">
                    <a:alpha val="43137"/>
                  </a:srgbClr>
                </a:outerShdw>
              </a:effectLst>
            </a:endParaRPr>
          </a:p>
          <a:p>
            <a:pPr marL="0" indent="0">
              <a:buNone/>
            </a:pPr>
            <a:endParaRPr lang="es-MX" dirty="0">
              <a:effectLst>
                <a:outerShdw blurRad="38100" dist="38100" dir="2700000" algn="tl">
                  <a:srgbClr val="000000">
                    <a:alpha val="43137"/>
                  </a:srgbClr>
                </a:outerShdw>
              </a:effectLst>
            </a:endParaRPr>
          </a:p>
        </p:txBody>
      </p:sp>
      <p:sp>
        <p:nvSpPr>
          <p:cNvPr id="2" name="Rectangle 1"/>
          <p:cNvSpPr>
            <a:spLocks noChangeArrowheads="1"/>
          </p:cNvSpPr>
          <p:nvPr/>
        </p:nvSpPr>
        <p:spPr bwMode="auto">
          <a:xfrm>
            <a:off x="0" y="90100"/>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MX" altLang="es-MX"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01784192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smtClean="0"/>
              <a:t>Abstract / Resumen</a:t>
            </a:r>
            <a:endParaRPr lang="es-MX" dirty="0"/>
          </a:p>
        </p:txBody>
      </p:sp>
      <p:sp>
        <p:nvSpPr>
          <p:cNvPr id="3" name="2 Marcador de contenido"/>
          <p:cNvSpPr>
            <a:spLocks noGrp="1"/>
          </p:cNvSpPr>
          <p:nvPr>
            <p:ph idx="1"/>
          </p:nvPr>
        </p:nvSpPr>
        <p:spPr/>
        <p:txBody>
          <a:bodyPr/>
          <a:lstStyle/>
          <a:p>
            <a:pPr algn="just"/>
            <a:r>
              <a:rPr lang="es-MX" dirty="0" smtClean="0"/>
              <a:t>La filosofía tiende a ser percibida por la sociedad como un elemento generador de conocimiento rígido, sin embargo, desde su origen hasta nuestros días, se ha podido adaptar a las necesidades y a otras herramientas que ayuden a acelerar los procesos que lleven a generar el mismo conocimiento. </a:t>
            </a:r>
            <a:endParaRPr lang="es-MX" dirty="0"/>
          </a:p>
        </p:txBody>
      </p:sp>
    </p:spTree>
    <p:extLst>
      <p:ext uri="{BB962C8B-B14F-4D97-AF65-F5344CB8AC3E}">
        <p14:creationId xmlns:p14="http://schemas.microsoft.com/office/powerpoint/2010/main" val="236446859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solidFill>
                  <a:srgbClr val="000000"/>
                </a:solidFill>
              </a:rPr>
              <a:t>¿Que es tecnología?</a:t>
            </a:r>
            <a:endParaRPr lang="es-MX" dirty="0">
              <a:solidFill>
                <a:srgbClr val="000000"/>
              </a:solidFill>
            </a:endParaRPr>
          </a:p>
        </p:txBody>
      </p:sp>
      <p:sp>
        <p:nvSpPr>
          <p:cNvPr id="3" name="2 Marcador de contenido"/>
          <p:cNvSpPr>
            <a:spLocks noGrp="1"/>
          </p:cNvSpPr>
          <p:nvPr>
            <p:ph idx="1"/>
          </p:nvPr>
        </p:nvSpPr>
        <p:spPr>
          <a:xfrm>
            <a:off x="467544" y="1268760"/>
            <a:ext cx="7499176" cy="4525963"/>
          </a:xfrm>
        </p:spPr>
        <p:txBody>
          <a:bodyPr>
            <a:normAutofit fontScale="92500" lnSpcReduction="10000"/>
          </a:bodyPr>
          <a:lstStyle/>
          <a:p>
            <a:pPr algn="just"/>
            <a:r>
              <a:rPr lang="es-MX" dirty="0" smtClean="0"/>
              <a:t>La palabra “tecnología” </a:t>
            </a:r>
            <a:r>
              <a:rPr lang="es-MX" dirty="0" err="1" smtClean="0"/>
              <a:t>fué</a:t>
            </a:r>
            <a:r>
              <a:rPr lang="es-MX" dirty="0" smtClean="0"/>
              <a:t> acuñada por el alemán Johan </a:t>
            </a:r>
            <a:r>
              <a:rPr lang="es-MX" dirty="0" err="1" smtClean="0"/>
              <a:t>Beckmann</a:t>
            </a:r>
            <a:r>
              <a:rPr lang="es-MX" dirty="0" smtClean="0"/>
              <a:t> (1739 -1811), en 1777, y se la usaba en el mundo de la ingeniería y de la industria.</a:t>
            </a:r>
          </a:p>
          <a:p>
            <a:endParaRPr lang="es-MX" dirty="0" smtClean="0"/>
          </a:p>
          <a:p>
            <a:pPr algn="just"/>
            <a:r>
              <a:rPr lang="es-MX" dirty="0" smtClean="0"/>
              <a:t>Tradicionalmente se distinguía entre ciencias básicas, ciencias aplicadas y tecnologías. Pero actualmente es </a:t>
            </a:r>
            <a:r>
              <a:rPr lang="es-MX" dirty="0" err="1" smtClean="0"/>
              <a:t>dificil</a:t>
            </a:r>
            <a:r>
              <a:rPr lang="es-MX" dirty="0" smtClean="0"/>
              <a:t> establecer límites, ya que toda ciencia tiene un destino tecnológico.</a:t>
            </a:r>
            <a:endParaRPr lang="es-MX" dirty="0"/>
          </a:p>
        </p:txBody>
      </p:sp>
    </p:spTree>
    <p:extLst>
      <p:ext uri="{BB962C8B-B14F-4D97-AF65-F5344CB8AC3E}">
        <p14:creationId xmlns:p14="http://schemas.microsoft.com/office/powerpoint/2010/main" val="32989073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MX" dirty="0" smtClean="0">
                <a:solidFill>
                  <a:srgbClr val="000000"/>
                </a:solidFill>
              </a:rPr>
              <a:t>¿Qué es la filosofía de la tecnología?</a:t>
            </a:r>
            <a:endParaRPr lang="es-MX" dirty="0">
              <a:solidFill>
                <a:srgbClr val="000000"/>
              </a:solidFill>
            </a:endParaRPr>
          </a:p>
        </p:txBody>
      </p:sp>
      <p:sp>
        <p:nvSpPr>
          <p:cNvPr id="3" name="2 Marcador de contenido"/>
          <p:cNvSpPr>
            <a:spLocks noGrp="1"/>
          </p:cNvSpPr>
          <p:nvPr>
            <p:ph idx="1"/>
          </p:nvPr>
        </p:nvSpPr>
        <p:spPr>
          <a:xfrm>
            <a:off x="457200" y="1844824"/>
            <a:ext cx="7715200" cy="4281339"/>
          </a:xfrm>
        </p:spPr>
        <p:txBody>
          <a:bodyPr/>
          <a:lstStyle/>
          <a:p>
            <a:pPr algn="just"/>
            <a:r>
              <a:rPr lang="es-MX" dirty="0" smtClean="0"/>
              <a:t>la tecnología son herramientas y armas como extensión de los órganos, que merecían una reflexión filosófica.</a:t>
            </a:r>
            <a:endParaRPr lang="es-MX" dirty="0"/>
          </a:p>
        </p:txBody>
      </p:sp>
    </p:spTree>
    <p:extLst>
      <p:ext uri="{BB962C8B-B14F-4D97-AF65-F5344CB8AC3E}">
        <p14:creationId xmlns:p14="http://schemas.microsoft.com/office/powerpoint/2010/main" val="31332924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MX" dirty="0" smtClean="0">
                <a:solidFill>
                  <a:srgbClr val="000000"/>
                </a:solidFill>
              </a:rPr>
              <a:t>Ramas de la filosofía de la tecnología</a:t>
            </a:r>
            <a:endParaRPr lang="es-MX" dirty="0">
              <a:solidFill>
                <a:srgbClr val="000000"/>
              </a:solidFill>
            </a:endParaRPr>
          </a:p>
        </p:txBody>
      </p:sp>
      <p:sp>
        <p:nvSpPr>
          <p:cNvPr id="3" name="2 Marcador de contenido"/>
          <p:cNvSpPr>
            <a:spLocks noGrp="1"/>
          </p:cNvSpPr>
          <p:nvPr>
            <p:ph idx="1"/>
          </p:nvPr>
        </p:nvSpPr>
        <p:spPr>
          <a:xfrm>
            <a:off x="395536" y="1844824"/>
            <a:ext cx="8229600" cy="3561259"/>
          </a:xfrm>
        </p:spPr>
        <p:txBody>
          <a:bodyPr/>
          <a:lstStyle/>
          <a:p>
            <a:pPr algn="just"/>
            <a:r>
              <a:rPr lang="es-MX" dirty="0" smtClean="0"/>
              <a:t>Siguiendo una clasificación de Mario Bunge (1997), los aspectos o dimensiones relacionadas con los problemas filosóficos de la tecnología pueden abordarse desde las siguientes </a:t>
            </a:r>
            <a:r>
              <a:rPr lang="es-MX" dirty="0" err="1" smtClean="0"/>
              <a:t>subdisciplinas</a:t>
            </a:r>
            <a:r>
              <a:rPr lang="es-MX" dirty="0" smtClean="0"/>
              <a:t>: </a:t>
            </a:r>
          </a:p>
        </p:txBody>
      </p:sp>
    </p:spTree>
    <p:extLst>
      <p:ext uri="{BB962C8B-B14F-4D97-AF65-F5344CB8AC3E}">
        <p14:creationId xmlns:p14="http://schemas.microsoft.com/office/powerpoint/2010/main" val="28161571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solidFill>
                  <a:srgbClr val="000000"/>
                </a:solidFill>
              </a:rPr>
              <a:t>Tecno-epistemología</a:t>
            </a:r>
            <a:endParaRPr lang="es-MX" dirty="0">
              <a:solidFill>
                <a:srgbClr val="000000"/>
              </a:solidFill>
            </a:endParaRPr>
          </a:p>
        </p:txBody>
      </p:sp>
      <p:sp>
        <p:nvSpPr>
          <p:cNvPr id="3" name="2 Marcador de contenido"/>
          <p:cNvSpPr>
            <a:spLocks noGrp="1"/>
          </p:cNvSpPr>
          <p:nvPr>
            <p:ph idx="1"/>
          </p:nvPr>
        </p:nvSpPr>
        <p:spPr/>
        <p:txBody>
          <a:bodyPr/>
          <a:lstStyle/>
          <a:p>
            <a:endParaRPr lang="es-MX" dirty="0" smtClean="0"/>
          </a:p>
          <a:p>
            <a:r>
              <a:rPr lang="es-MX" dirty="0" smtClean="0"/>
              <a:t>La tecnología comparte con la ciencia un conjunto de hipótesis realistas sobre la naturaleza y alcance del conocimiento.</a:t>
            </a:r>
            <a:endParaRPr lang="es-MX" dirty="0"/>
          </a:p>
        </p:txBody>
      </p:sp>
    </p:spTree>
    <p:extLst>
      <p:ext uri="{BB962C8B-B14F-4D97-AF65-F5344CB8AC3E}">
        <p14:creationId xmlns:p14="http://schemas.microsoft.com/office/powerpoint/2010/main" val="22494425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solidFill>
                  <a:srgbClr val="000000"/>
                </a:solidFill>
              </a:rPr>
              <a:t>Tecno-epistemología</a:t>
            </a:r>
            <a:endParaRPr lang="es-MX" dirty="0">
              <a:solidFill>
                <a:srgbClr val="000000"/>
              </a:solidFill>
            </a:endParaRPr>
          </a:p>
        </p:txBody>
      </p:sp>
      <p:sp>
        <p:nvSpPr>
          <p:cNvPr id="3" name="2 Marcador de contenido"/>
          <p:cNvSpPr>
            <a:spLocks noGrp="1"/>
          </p:cNvSpPr>
          <p:nvPr>
            <p:ph idx="1"/>
          </p:nvPr>
        </p:nvSpPr>
        <p:spPr>
          <a:xfrm>
            <a:off x="457200" y="2204864"/>
            <a:ext cx="7859216" cy="3921299"/>
          </a:xfrm>
        </p:spPr>
        <p:txBody>
          <a:bodyPr/>
          <a:lstStyle/>
          <a:p>
            <a:pPr algn="just"/>
            <a:r>
              <a:rPr lang="es-MX" dirty="0" smtClean="0"/>
              <a:t>Mientras que al científico le interesa la cosa en si, al tecnólogo le interesa la cosa para nosotros. Para el científico el conocimiento es una meta, para el tecnólogo es un medio. El científico busca conocer por conocer, el tecnólogo busca conocer para hacer.</a:t>
            </a:r>
            <a:endParaRPr lang="es-MX" dirty="0"/>
          </a:p>
        </p:txBody>
      </p:sp>
    </p:spTree>
    <p:extLst>
      <p:ext uri="{BB962C8B-B14F-4D97-AF65-F5344CB8AC3E}">
        <p14:creationId xmlns:p14="http://schemas.microsoft.com/office/powerpoint/2010/main" val="42260049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solidFill>
                  <a:srgbClr val="000000"/>
                </a:solidFill>
              </a:rPr>
              <a:t>Tecno-metafísica</a:t>
            </a:r>
            <a:endParaRPr lang="es-MX" dirty="0">
              <a:solidFill>
                <a:srgbClr val="000000"/>
              </a:solidFill>
            </a:endParaRPr>
          </a:p>
        </p:txBody>
      </p:sp>
      <p:sp>
        <p:nvSpPr>
          <p:cNvPr id="3" name="2 Marcador de contenido"/>
          <p:cNvSpPr>
            <a:spLocks noGrp="1"/>
          </p:cNvSpPr>
          <p:nvPr>
            <p:ph idx="1"/>
          </p:nvPr>
        </p:nvSpPr>
        <p:spPr>
          <a:xfrm>
            <a:off x="457200" y="1700808"/>
            <a:ext cx="7643192" cy="4425355"/>
          </a:xfrm>
        </p:spPr>
        <p:txBody>
          <a:bodyPr/>
          <a:lstStyle/>
          <a:p>
            <a:pPr algn="just"/>
            <a:r>
              <a:rPr lang="es-MX" sz="2800" dirty="0" smtClean="0"/>
              <a:t>el mundo está compuesto de cosas (objetos materiales); toda propiedad es propiedad de alguna cosa: no hay propiedades o formas en sí; las cosas se asocian formando sistema; todo sistema, salvo el universo, interactúa con otros sistemas en ciertos respectos y está aislado de otros sistemas en otros respectos…</a:t>
            </a:r>
            <a:endParaRPr lang="es-MX" sz="2800" dirty="0"/>
          </a:p>
        </p:txBody>
      </p:sp>
    </p:spTree>
    <p:extLst>
      <p:ext uri="{BB962C8B-B14F-4D97-AF65-F5344CB8AC3E}">
        <p14:creationId xmlns:p14="http://schemas.microsoft.com/office/powerpoint/2010/main" val="25281486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theme/theme1.xml><?xml version="1.0" encoding="utf-8"?>
<a:theme xmlns:a="http://schemas.openxmlformats.org/drawingml/2006/main" name="Tema1">
  <a:themeElements>
    <a:clrScheme name="Naranja amarillo">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Tema1" id="{E67562A4-FE43-4DAB-BF01-DE6A41E612C0}" vid="{821FE1D1-A2B0-4934-BF6D-424A9602C191}"/>
    </a:ext>
  </a:extLst>
</a:theme>
</file>

<file path=docProps/app.xml><?xml version="1.0" encoding="utf-8"?>
<Properties xmlns="http://schemas.openxmlformats.org/officeDocument/2006/extended-properties" xmlns:vt="http://schemas.openxmlformats.org/officeDocument/2006/docPropsVTypes">
  <Template>Tema1</Template>
  <TotalTime>129</TotalTime>
  <Words>655</Words>
  <Application>Microsoft Macintosh PowerPoint</Application>
  <PresentationFormat>Presentación en pantalla (4:3)</PresentationFormat>
  <Paragraphs>39</Paragraphs>
  <Slides>14</Slides>
  <Notes>0</Notes>
  <HiddenSlides>0</HiddenSlides>
  <MMClips>0</MMClips>
  <ScaleCrop>false</ScaleCrop>
  <HeadingPairs>
    <vt:vector size="4" baseType="variant">
      <vt:variant>
        <vt:lpstr>Tema</vt:lpstr>
      </vt:variant>
      <vt:variant>
        <vt:i4>1</vt:i4>
      </vt:variant>
      <vt:variant>
        <vt:lpstr>Títulos de diapositiva</vt:lpstr>
      </vt:variant>
      <vt:variant>
        <vt:i4>14</vt:i4>
      </vt:variant>
    </vt:vector>
  </HeadingPairs>
  <TitlesOfParts>
    <vt:vector size="15" baseType="lpstr">
      <vt:lpstr>Tema1</vt:lpstr>
      <vt:lpstr>Filosofía de la Tecnología</vt:lpstr>
      <vt:lpstr>Presentación de PowerPoint</vt:lpstr>
      <vt:lpstr>Abstract / Resumen</vt:lpstr>
      <vt:lpstr>¿Que es tecnología?</vt:lpstr>
      <vt:lpstr>¿Qué es la filosofía de la tecnología?</vt:lpstr>
      <vt:lpstr>Ramas de la filosofía de la tecnología</vt:lpstr>
      <vt:lpstr>Tecno-epistemología</vt:lpstr>
      <vt:lpstr>Tecno-epistemología</vt:lpstr>
      <vt:lpstr>Tecno-metafísica</vt:lpstr>
      <vt:lpstr>Presentación de PowerPoint</vt:lpstr>
      <vt:lpstr>Tecno-axiología</vt:lpstr>
      <vt:lpstr>Tecno-ética</vt:lpstr>
      <vt:lpstr>Tecno-praxiología</vt:lpstr>
      <vt:lpstr>Referencias bibliográficas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Citlali</dc:creator>
  <cp:lastModifiedBy>Oscar Reyes Grande</cp:lastModifiedBy>
  <cp:revision>19</cp:revision>
  <dcterms:created xsi:type="dcterms:W3CDTF">2013-02-19T21:40:14Z</dcterms:created>
  <dcterms:modified xsi:type="dcterms:W3CDTF">2016-03-19T15:18:12Z</dcterms:modified>
</cp:coreProperties>
</file>