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6" r:id="rId4"/>
    <p:sldId id="277" r:id="rId5"/>
    <p:sldId id="326" r:id="rId6"/>
    <p:sldId id="278" r:id="rId7"/>
    <p:sldId id="263" r:id="rId8"/>
    <p:sldId id="272" r:id="rId9"/>
    <p:sldId id="262" r:id="rId10"/>
    <p:sldId id="273" r:id="rId11"/>
    <p:sldId id="280" r:id="rId12"/>
    <p:sldId id="279" r:id="rId13"/>
    <p:sldId id="283" r:id="rId14"/>
    <p:sldId id="327" r:id="rId15"/>
    <p:sldId id="307" r:id="rId16"/>
    <p:sldId id="284" r:id="rId17"/>
    <p:sldId id="287" r:id="rId18"/>
    <p:sldId id="334"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86" autoAdjust="0"/>
  </p:normalViewPr>
  <p:slideViewPr>
    <p:cSldViewPr>
      <p:cViewPr varScale="1">
        <p:scale>
          <a:sx n="49" d="100"/>
          <a:sy n="49" d="100"/>
        </p:scale>
        <p:origin x="1315" y="53"/>
      </p:cViewPr>
      <p:guideLst>
        <p:guide orient="horz" pos="2160"/>
        <p:guide pos="2880"/>
      </p:guideLst>
    </p:cSldViewPr>
  </p:slideViewPr>
  <p:notesTextViewPr>
    <p:cViewPr>
      <p:scale>
        <a:sx n="3" d="2"/>
        <a:sy n="3" d="2"/>
      </p:scale>
      <p:origin x="0" y="0"/>
    </p:cViewPr>
  </p:notesTextViewPr>
  <p:sorterViewPr>
    <p:cViewPr>
      <p:scale>
        <a:sx n="100" d="100"/>
        <a:sy n="100" d="100"/>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45B56-0970-4EB0-B9EF-8F24CA0414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MX"/>
        </a:p>
      </dgm:t>
    </dgm:pt>
    <dgm:pt modelId="{765AEA7C-5029-48EB-B5FF-01D19819CF05}">
      <dgm:prSet/>
      <dgm:spPr/>
      <dgm:t>
        <a:bodyPr/>
        <a:lstStyle/>
        <a:p>
          <a:pPr algn="just" rtl="0"/>
          <a:r>
            <a:rPr lang="es-MX" b="1" dirty="0">
              <a:solidFill>
                <a:schemeClr val="tx1"/>
              </a:solidFill>
            </a:rPr>
            <a:t>Promoción : </a:t>
          </a:r>
          <a:r>
            <a:rPr lang="es-MX" dirty="0"/>
            <a:t>Salud en un sentido positivo, pues apunta hacia la vida, el desarrollo y la realización del ser humano; tiene como objetivo  </a:t>
          </a:r>
          <a:r>
            <a:rPr lang="es-MX" i="1" dirty="0"/>
            <a:t>adquirir, y mantener comportamientos saludables y por consiguiente mejorar la calidad de vida. </a:t>
          </a:r>
        </a:p>
      </dgm:t>
    </dgm:pt>
    <dgm:pt modelId="{7ED5B1C3-DCB1-4F88-A1C3-714F2CA9701C}" type="parTrans" cxnId="{C6040DA2-9DBC-404D-9359-898205A2CA69}">
      <dgm:prSet/>
      <dgm:spPr/>
      <dgm:t>
        <a:bodyPr/>
        <a:lstStyle/>
        <a:p>
          <a:endParaRPr lang="es-MX"/>
        </a:p>
      </dgm:t>
    </dgm:pt>
    <dgm:pt modelId="{E2381531-54B6-40DC-9A02-761824B831FE}" type="sibTrans" cxnId="{C6040DA2-9DBC-404D-9359-898205A2CA69}">
      <dgm:prSet/>
      <dgm:spPr/>
      <dgm:t>
        <a:bodyPr/>
        <a:lstStyle/>
        <a:p>
          <a:endParaRPr lang="es-MX"/>
        </a:p>
      </dgm:t>
    </dgm:pt>
    <dgm:pt modelId="{671AF12B-0827-423F-AB5A-6B71009BBE6C}">
      <dgm:prSet/>
      <dgm:spPr/>
      <dgm:t>
        <a:bodyPr/>
        <a:lstStyle/>
        <a:p>
          <a:pPr algn="just" rtl="0"/>
          <a:r>
            <a:rPr lang="es-MX" b="1" dirty="0">
              <a:solidFill>
                <a:schemeClr val="tx1"/>
              </a:solidFill>
            </a:rPr>
            <a:t>Prevención: </a:t>
          </a:r>
          <a:r>
            <a:rPr lang="es-MX" dirty="0"/>
            <a:t>Aquellas intervenciones dirigidas a </a:t>
          </a:r>
          <a:r>
            <a:rPr lang="es-MX" i="1" dirty="0"/>
            <a:t>reducir o eliminar los comportamientos riesgosos para el desarrollo de algún tipo de enfermedad.</a:t>
          </a:r>
        </a:p>
      </dgm:t>
    </dgm:pt>
    <dgm:pt modelId="{72CE28AB-77B3-43C5-8A90-134DC13AEE32}" type="parTrans" cxnId="{49340825-294B-42DB-A49A-A2002C813BE5}">
      <dgm:prSet/>
      <dgm:spPr/>
      <dgm:t>
        <a:bodyPr/>
        <a:lstStyle/>
        <a:p>
          <a:endParaRPr lang="es-MX"/>
        </a:p>
      </dgm:t>
    </dgm:pt>
    <dgm:pt modelId="{FA256738-45E8-437F-A83B-D14626679425}" type="sibTrans" cxnId="{49340825-294B-42DB-A49A-A2002C813BE5}">
      <dgm:prSet/>
      <dgm:spPr/>
      <dgm:t>
        <a:bodyPr/>
        <a:lstStyle/>
        <a:p>
          <a:endParaRPr lang="es-MX"/>
        </a:p>
      </dgm:t>
    </dgm:pt>
    <dgm:pt modelId="{DFB44CCE-1ACC-409E-B3E6-799B35901224}" type="pres">
      <dgm:prSet presAssocID="{C9D45B56-0970-4EB0-B9EF-8F24CA041490}" presName="linear" presStyleCnt="0">
        <dgm:presLayoutVars>
          <dgm:animLvl val="lvl"/>
          <dgm:resizeHandles val="exact"/>
        </dgm:presLayoutVars>
      </dgm:prSet>
      <dgm:spPr/>
    </dgm:pt>
    <dgm:pt modelId="{02EFC978-ECAF-4B31-9B16-B887D42DE381}" type="pres">
      <dgm:prSet presAssocID="{765AEA7C-5029-48EB-B5FF-01D19819CF05}" presName="parentText" presStyleLbl="node1" presStyleIdx="0" presStyleCnt="2">
        <dgm:presLayoutVars>
          <dgm:chMax val="0"/>
          <dgm:bulletEnabled val="1"/>
        </dgm:presLayoutVars>
      </dgm:prSet>
      <dgm:spPr/>
    </dgm:pt>
    <dgm:pt modelId="{A7D8C363-6725-4251-8528-F54801892E18}" type="pres">
      <dgm:prSet presAssocID="{E2381531-54B6-40DC-9A02-761824B831FE}" presName="spacer" presStyleCnt="0"/>
      <dgm:spPr/>
    </dgm:pt>
    <dgm:pt modelId="{DBC79087-3F6D-44B0-8C5C-D2564F805367}" type="pres">
      <dgm:prSet presAssocID="{671AF12B-0827-423F-AB5A-6B71009BBE6C}" presName="parentText" presStyleLbl="node1" presStyleIdx="1" presStyleCnt="2">
        <dgm:presLayoutVars>
          <dgm:chMax val="0"/>
          <dgm:bulletEnabled val="1"/>
        </dgm:presLayoutVars>
      </dgm:prSet>
      <dgm:spPr/>
    </dgm:pt>
  </dgm:ptLst>
  <dgm:cxnLst>
    <dgm:cxn modelId="{36CF9F0E-C617-4337-81B6-88BDB80AD718}" type="presOf" srcId="{765AEA7C-5029-48EB-B5FF-01D19819CF05}" destId="{02EFC978-ECAF-4B31-9B16-B887D42DE381}" srcOrd="0" destOrd="0" presId="urn:microsoft.com/office/officeart/2005/8/layout/vList2"/>
    <dgm:cxn modelId="{49340825-294B-42DB-A49A-A2002C813BE5}" srcId="{C9D45B56-0970-4EB0-B9EF-8F24CA041490}" destId="{671AF12B-0827-423F-AB5A-6B71009BBE6C}" srcOrd="1" destOrd="0" parTransId="{72CE28AB-77B3-43C5-8A90-134DC13AEE32}" sibTransId="{FA256738-45E8-437F-A83B-D14626679425}"/>
    <dgm:cxn modelId="{8A8ED261-52EB-4C8E-B6FA-3F59F7534EBA}" type="presOf" srcId="{671AF12B-0827-423F-AB5A-6B71009BBE6C}" destId="{DBC79087-3F6D-44B0-8C5C-D2564F805367}" srcOrd="0" destOrd="0" presId="urn:microsoft.com/office/officeart/2005/8/layout/vList2"/>
    <dgm:cxn modelId="{D1F40285-3CCF-4791-AAC7-BF00C2AD51D2}" type="presOf" srcId="{C9D45B56-0970-4EB0-B9EF-8F24CA041490}" destId="{DFB44CCE-1ACC-409E-B3E6-799B35901224}" srcOrd="0" destOrd="0" presId="urn:microsoft.com/office/officeart/2005/8/layout/vList2"/>
    <dgm:cxn modelId="{C6040DA2-9DBC-404D-9359-898205A2CA69}" srcId="{C9D45B56-0970-4EB0-B9EF-8F24CA041490}" destId="{765AEA7C-5029-48EB-B5FF-01D19819CF05}" srcOrd="0" destOrd="0" parTransId="{7ED5B1C3-DCB1-4F88-A1C3-714F2CA9701C}" sibTransId="{E2381531-54B6-40DC-9A02-761824B831FE}"/>
    <dgm:cxn modelId="{91063757-4050-475C-8C9B-34CFEE27A16C}" type="presParOf" srcId="{DFB44CCE-1ACC-409E-B3E6-799B35901224}" destId="{02EFC978-ECAF-4B31-9B16-B887D42DE381}" srcOrd="0" destOrd="0" presId="urn:microsoft.com/office/officeart/2005/8/layout/vList2"/>
    <dgm:cxn modelId="{ADE85606-F9BB-463D-ACD2-2E3467BC1654}" type="presParOf" srcId="{DFB44CCE-1ACC-409E-B3E6-799B35901224}" destId="{A7D8C363-6725-4251-8528-F54801892E18}" srcOrd="1" destOrd="0" presId="urn:microsoft.com/office/officeart/2005/8/layout/vList2"/>
    <dgm:cxn modelId="{19A64372-76C4-434B-863A-320480E9F1A1}" type="presParOf" srcId="{DFB44CCE-1ACC-409E-B3E6-799B35901224}" destId="{DBC79087-3F6D-44B0-8C5C-D2564F80536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A4FA8-8640-4C97-B2AC-2B424BF892D6}" type="doc">
      <dgm:prSet loTypeId="urn:microsoft.com/office/officeart/2009/3/layout/StepUpProcess" loCatId="process" qsTypeId="urn:microsoft.com/office/officeart/2005/8/quickstyle/3d1" qsCatId="3D" csTypeId="urn:microsoft.com/office/officeart/2005/8/colors/accent1_2" csCatId="accent1" phldr="1"/>
      <dgm:spPr/>
      <dgm:t>
        <a:bodyPr/>
        <a:lstStyle/>
        <a:p>
          <a:endParaRPr lang="es-MX"/>
        </a:p>
      </dgm:t>
    </dgm:pt>
    <dgm:pt modelId="{F07C3AD7-8785-4FC4-BFA7-22612BDB9AD7}">
      <dgm:prSet custT="1"/>
      <dgm:spPr/>
      <dgm:t>
        <a:bodyPr/>
        <a:lstStyle/>
        <a:p>
          <a:pPr algn="l" rtl="0"/>
          <a:r>
            <a:rPr lang="es-MX" sz="2000" dirty="0"/>
            <a:t>. </a:t>
          </a:r>
          <a:r>
            <a:rPr lang="es-MX" sz="2300" dirty="0">
              <a:latin typeface="Arial" panose="020B0604020202020204" pitchFamily="34" charset="0"/>
              <a:cs typeface="Arial" panose="020B0604020202020204" pitchFamily="34" charset="0"/>
            </a:rPr>
            <a:t>Cambiar conocimientos y creencias</a:t>
          </a:r>
        </a:p>
      </dgm:t>
    </dgm:pt>
    <dgm:pt modelId="{0762C53C-45C8-4C34-82A1-6A21B5790602}" type="parTrans" cxnId="{F659B101-9F0F-49AE-8057-C0CF82087A2A}">
      <dgm:prSet/>
      <dgm:spPr/>
      <dgm:t>
        <a:bodyPr/>
        <a:lstStyle/>
        <a:p>
          <a:endParaRPr lang="es-MX"/>
        </a:p>
      </dgm:t>
    </dgm:pt>
    <dgm:pt modelId="{15775022-2CC1-456B-A4A5-9D96302C9C65}" type="sibTrans" cxnId="{F659B101-9F0F-49AE-8057-C0CF82087A2A}">
      <dgm:prSet/>
      <dgm:spPr/>
      <dgm:t>
        <a:bodyPr/>
        <a:lstStyle/>
        <a:p>
          <a:endParaRPr lang="es-MX"/>
        </a:p>
      </dgm:t>
    </dgm:pt>
    <dgm:pt modelId="{06EA27F1-D295-49B8-A3EF-04F6D1FD12B5}">
      <dgm:prSet/>
      <dgm:spPr/>
      <dgm:t>
        <a:bodyPr/>
        <a:lstStyle/>
        <a:p>
          <a:pPr algn="l" rtl="0"/>
          <a:endParaRPr lang="es-MX" sz="2400"/>
        </a:p>
      </dgm:t>
    </dgm:pt>
    <dgm:pt modelId="{D366ED9E-EBA1-4101-A9DA-893BA7E83493}" type="parTrans" cxnId="{C9237A08-783A-4E14-B62A-64C987509959}">
      <dgm:prSet/>
      <dgm:spPr/>
      <dgm:t>
        <a:bodyPr/>
        <a:lstStyle/>
        <a:p>
          <a:endParaRPr lang="es-MX"/>
        </a:p>
      </dgm:t>
    </dgm:pt>
    <dgm:pt modelId="{BF078FAC-4782-4195-9A3F-729A9CCA4496}" type="sibTrans" cxnId="{C9237A08-783A-4E14-B62A-64C987509959}">
      <dgm:prSet/>
      <dgm:spPr/>
      <dgm:t>
        <a:bodyPr/>
        <a:lstStyle/>
        <a:p>
          <a:endParaRPr lang="es-MX"/>
        </a:p>
      </dgm:t>
    </dgm:pt>
    <dgm:pt modelId="{479B97E8-27F8-4AC4-9D1A-B48BE86E43FE}">
      <dgm:prSet/>
      <dgm:spPr/>
      <dgm:t>
        <a:bodyPr/>
        <a:lstStyle/>
        <a:p>
          <a:pPr algn="l"/>
          <a:endParaRPr lang="es-MX" sz="1600" dirty="0"/>
        </a:p>
      </dgm:t>
    </dgm:pt>
    <dgm:pt modelId="{60CD7FDB-D65A-4C44-9683-22A58D8BE7FF}" type="parTrans" cxnId="{D075FA95-095B-4E29-BA8C-798076B13F83}">
      <dgm:prSet/>
      <dgm:spPr/>
      <dgm:t>
        <a:bodyPr/>
        <a:lstStyle/>
        <a:p>
          <a:endParaRPr lang="es-MX"/>
        </a:p>
      </dgm:t>
    </dgm:pt>
    <dgm:pt modelId="{9FB9B5BC-EB31-40C7-B5F5-AF1575F155A1}" type="sibTrans" cxnId="{D075FA95-095B-4E29-BA8C-798076B13F83}">
      <dgm:prSet/>
      <dgm:spPr/>
      <dgm:t>
        <a:bodyPr/>
        <a:lstStyle/>
        <a:p>
          <a:endParaRPr lang="es-MX"/>
        </a:p>
      </dgm:t>
    </dgm:pt>
    <dgm:pt modelId="{0511D694-36B0-4F95-BCA5-731173A0B493}">
      <dgm:prSet custT="1"/>
      <dgm:spPr/>
      <dgm:t>
        <a:bodyPr/>
        <a:lstStyle/>
        <a:p>
          <a:pPr algn="just"/>
          <a:r>
            <a:rPr lang="es-MX" sz="2400" dirty="0">
              <a:latin typeface="Arial" panose="020B0604020202020204" pitchFamily="34" charset="0"/>
              <a:cs typeface="Arial" panose="020B0604020202020204" pitchFamily="34" charset="0"/>
            </a:rPr>
            <a:t>Modificar actitudes y valores </a:t>
          </a:r>
        </a:p>
      </dgm:t>
    </dgm:pt>
    <dgm:pt modelId="{3B7D20F5-83A2-4263-A155-D828C2F87A3C}" type="parTrans" cxnId="{CAEDA53F-44F9-4DDF-8B73-24932270426A}">
      <dgm:prSet/>
      <dgm:spPr/>
      <dgm:t>
        <a:bodyPr/>
        <a:lstStyle/>
        <a:p>
          <a:endParaRPr lang="es-MX"/>
        </a:p>
      </dgm:t>
    </dgm:pt>
    <dgm:pt modelId="{73BB9E88-CCA1-43F5-87CB-9FD040DC7120}" type="sibTrans" cxnId="{CAEDA53F-44F9-4DDF-8B73-24932270426A}">
      <dgm:prSet/>
      <dgm:spPr/>
      <dgm:t>
        <a:bodyPr/>
        <a:lstStyle/>
        <a:p>
          <a:endParaRPr lang="es-MX"/>
        </a:p>
      </dgm:t>
    </dgm:pt>
    <dgm:pt modelId="{E31C2774-7961-436D-B0FD-52AA1981F91E}">
      <dgm:prSet custT="1"/>
      <dgm:spPr/>
      <dgm:t>
        <a:bodyPr/>
        <a:lstStyle/>
        <a:p>
          <a:pPr algn="just"/>
          <a:r>
            <a:rPr lang="es-MX" sz="2400" dirty="0">
              <a:latin typeface="Arial" panose="020B0604020202020204" pitchFamily="34" charset="0"/>
              <a:cs typeface="Arial" panose="020B0604020202020204" pitchFamily="34" charset="0"/>
            </a:rPr>
            <a:t>Estableces ambientes sanos </a:t>
          </a:r>
        </a:p>
      </dgm:t>
    </dgm:pt>
    <dgm:pt modelId="{305A05A8-290D-48F1-B1D1-5632A5A16497}" type="parTrans" cxnId="{7847CE92-702F-46C7-B7FA-E3EB53330E8D}">
      <dgm:prSet/>
      <dgm:spPr/>
      <dgm:t>
        <a:bodyPr/>
        <a:lstStyle/>
        <a:p>
          <a:endParaRPr lang="es-MX"/>
        </a:p>
      </dgm:t>
    </dgm:pt>
    <dgm:pt modelId="{9F88066D-6351-4FE0-B7C4-31E9E3CE1D72}" type="sibTrans" cxnId="{7847CE92-702F-46C7-B7FA-E3EB53330E8D}">
      <dgm:prSet/>
      <dgm:spPr/>
      <dgm:t>
        <a:bodyPr/>
        <a:lstStyle/>
        <a:p>
          <a:endParaRPr lang="es-MX"/>
        </a:p>
      </dgm:t>
    </dgm:pt>
    <dgm:pt modelId="{701300C8-A8D2-46BD-8662-877B6D0DE954}">
      <dgm:prSet custT="1"/>
      <dgm:spPr/>
      <dgm:t>
        <a:bodyPr/>
        <a:lstStyle/>
        <a:p>
          <a:pPr algn="just"/>
          <a:r>
            <a:rPr lang="es-MX" sz="2300" dirty="0">
              <a:latin typeface="Arial" panose="020B0604020202020204" pitchFamily="34" charset="0"/>
              <a:cs typeface="Arial" panose="020B0604020202020204" pitchFamily="34" charset="0"/>
            </a:rPr>
            <a:t>Aumentar la capacidad para tomar decisiones </a:t>
          </a:r>
        </a:p>
      </dgm:t>
    </dgm:pt>
    <dgm:pt modelId="{ED309AFF-18BD-462D-8DA0-0DFC625AAA49}" type="parTrans" cxnId="{B76321D3-FB80-4173-9570-C131A3E3AF09}">
      <dgm:prSet/>
      <dgm:spPr/>
      <dgm:t>
        <a:bodyPr/>
        <a:lstStyle/>
        <a:p>
          <a:endParaRPr lang="es-MX"/>
        </a:p>
      </dgm:t>
    </dgm:pt>
    <dgm:pt modelId="{3200362E-0E72-42B6-A83F-7E11574FA974}" type="sibTrans" cxnId="{B76321D3-FB80-4173-9570-C131A3E3AF09}">
      <dgm:prSet/>
      <dgm:spPr/>
      <dgm:t>
        <a:bodyPr/>
        <a:lstStyle/>
        <a:p>
          <a:endParaRPr lang="es-MX"/>
        </a:p>
      </dgm:t>
    </dgm:pt>
    <dgm:pt modelId="{8CC5FDB0-F442-46C8-BC52-F5A5AE34844D}">
      <dgm:prSet custT="1"/>
      <dgm:spPr/>
      <dgm:t>
        <a:bodyPr/>
        <a:lstStyle/>
        <a:p>
          <a:pPr algn="just"/>
          <a:r>
            <a:rPr lang="es-MX" sz="2300" dirty="0">
              <a:latin typeface="Arial" panose="020B0604020202020204" pitchFamily="34" charset="0"/>
              <a:cs typeface="Arial" panose="020B0604020202020204" pitchFamily="34" charset="0"/>
            </a:rPr>
            <a:t>Cambiar comportamientos </a:t>
          </a:r>
        </a:p>
      </dgm:t>
    </dgm:pt>
    <dgm:pt modelId="{0F3C4B33-F912-4453-9B74-422FC6327FB0}" type="parTrans" cxnId="{227A4ED4-C5E6-493D-A856-9D7C0C6237BF}">
      <dgm:prSet/>
      <dgm:spPr/>
      <dgm:t>
        <a:bodyPr/>
        <a:lstStyle/>
        <a:p>
          <a:endParaRPr lang="es-MX"/>
        </a:p>
      </dgm:t>
    </dgm:pt>
    <dgm:pt modelId="{BED88A03-59E8-4DFF-855B-94A71879053B}" type="sibTrans" cxnId="{227A4ED4-C5E6-493D-A856-9D7C0C6237BF}">
      <dgm:prSet/>
      <dgm:spPr/>
      <dgm:t>
        <a:bodyPr/>
        <a:lstStyle/>
        <a:p>
          <a:endParaRPr lang="es-MX"/>
        </a:p>
      </dgm:t>
    </dgm:pt>
    <dgm:pt modelId="{793E626B-C4CB-4BE6-8692-E56D34D15A42}">
      <dgm:prSet custT="1"/>
      <dgm:spPr/>
      <dgm:t>
        <a:bodyPr/>
        <a:lstStyle/>
        <a:p>
          <a:pPr algn="just"/>
          <a:r>
            <a:rPr lang="es-MX" sz="2300" dirty="0">
              <a:latin typeface="Arial" panose="020B0604020202020204" pitchFamily="34" charset="0"/>
              <a:cs typeface="Arial" panose="020B0604020202020204" pitchFamily="34" charset="0"/>
            </a:rPr>
            <a:t>Favorecer la capacidad y el poder de individuos, grupos y comunidades. </a:t>
          </a:r>
        </a:p>
      </dgm:t>
    </dgm:pt>
    <dgm:pt modelId="{1A1768C4-23D5-4657-AEF8-0B6882E1E871}" type="parTrans" cxnId="{A9517856-4910-491D-9E14-EF61D65C5BDD}">
      <dgm:prSet/>
      <dgm:spPr/>
      <dgm:t>
        <a:bodyPr/>
        <a:lstStyle/>
        <a:p>
          <a:endParaRPr lang="es-MX"/>
        </a:p>
      </dgm:t>
    </dgm:pt>
    <dgm:pt modelId="{AD32E09B-3BC5-4443-A6E8-AB8623079413}" type="sibTrans" cxnId="{A9517856-4910-491D-9E14-EF61D65C5BDD}">
      <dgm:prSet/>
      <dgm:spPr/>
      <dgm:t>
        <a:bodyPr/>
        <a:lstStyle/>
        <a:p>
          <a:endParaRPr lang="es-MX"/>
        </a:p>
      </dgm:t>
    </dgm:pt>
    <dgm:pt modelId="{594C7B24-7015-40C5-8B9C-B4F51D0BF3DC}">
      <dgm:prSet custT="1"/>
      <dgm:spPr/>
      <dgm:t>
        <a:bodyPr/>
        <a:lstStyle/>
        <a:p>
          <a:pPr algn="just"/>
          <a:r>
            <a:rPr lang="es-MX" sz="2400" dirty="0">
              <a:latin typeface="Arial" panose="020B0604020202020204" pitchFamily="34" charset="0"/>
              <a:cs typeface="Arial" panose="020B0604020202020204" pitchFamily="34" charset="0"/>
            </a:rPr>
            <a:t>Conseguir cambios sociales hacia la salud </a:t>
          </a:r>
        </a:p>
      </dgm:t>
    </dgm:pt>
    <dgm:pt modelId="{8090E203-B5E6-4CC8-B45D-3124BDBDE197}" type="parTrans" cxnId="{128E28AB-637D-47D3-B646-D90D909EFE09}">
      <dgm:prSet/>
      <dgm:spPr/>
      <dgm:t>
        <a:bodyPr/>
        <a:lstStyle/>
        <a:p>
          <a:endParaRPr lang="es-MX"/>
        </a:p>
      </dgm:t>
    </dgm:pt>
    <dgm:pt modelId="{C1CE66D3-C712-4CF7-B5BE-98BD96E33ADF}" type="sibTrans" cxnId="{128E28AB-637D-47D3-B646-D90D909EFE09}">
      <dgm:prSet/>
      <dgm:spPr/>
      <dgm:t>
        <a:bodyPr/>
        <a:lstStyle/>
        <a:p>
          <a:endParaRPr lang="es-MX"/>
        </a:p>
      </dgm:t>
    </dgm:pt>
    <dgm:pt modelId="{03E8413B-94B8-4508-A44D-59AA529880DD}">
      <dgm:prSet/>
      <dgm:spPr/>
      <dgm:t>
        <a:bodyPr/>
        <a:lstStyle/>
        <a:p>
          <a:pPr algn="l"/>
          <a:endParaRPr lang="es-MX" sz="1900" dirty="0"/>
        </a:p>
      </dgm:t>
    </dgm:pt>
    <dgm:pt modelId="{8961FEDA-DE53-48F4-9A0A-33C6CA495EC5}" type="parTrans" cxnId="{0A875A00-BF04-4C6B-A2E9-DD48F3A5470C}">
      <dgm:prSet/>
      <dgm:spPr/>
      <dgm:t>
        <a:bodyPr/>
        <a:lstStyle/>
        <a:p>
          <a:endParaRPr lang="es-MX"/>
        </a:p>
      </dgm:t>
    </dgm:pt>
    <dgm:pt modelId="{67DCB89F-A3FB-4776-AE75-619D3B7694AD}" type="sibTrans" cxnId="{0A875A00-BF04-4C6B-A2E9-DD48F3A5470C}">
      <dgm:prSet/>
      <dgm:spPr/>
      <dgm:t>
        <a:bodyPr/>
        <a:lstStyle/>
        <a:p>
          <a:endParaRPr lang="es-MX"/>
        </a:p>
      </dgm:t>
    </dgm:pt>
    <dgm:pt modelId="{B994EA00-3B6D-42E9-989F-D6C29E2C1C77}" type="pres">
      <dgm:prSet presAssocID="{16BA4FA8-8640-4C97-B2AC-2B424BF892D6}" presName="rootnode" presStyleCnt="0">
        <dgm:presLayoutVars>
          <dgm:chMax/>
          <dgm:chPref/>
          <dgm:dir/>
          <dgm:animLvl val="lvl"/>
        </dgm:presLayoutVars>
      </dgm:prSet>
      <dgm:spPr/>
    </dgm:pt>
    <dgm:pt modelId="{29C5E967-A9E5-4353-A590-45E651DB5D48}" type="pres">
      <dgm:prSet presAssocID="{F07C3AD7-8785-4FC4-BFA7-22612BDB9AD7}" presName="composite" presStyleCnt="0"/>
      <dgm:spPr/>
    </dgm:pt>
    <dgm:pt modelId="{6D366175-C085-40DB-8632-D3888AB1D0CB}" type="pres">
      <dgm:prSet presAssocID="{F07C3AD7-8785-4FC4-BFA7-22612BDB9AD7}" presName="LShape" presStyleLbl="alignNode1" presStyleIdx="0" presStyleCnt="3" custLinFactNeighborX="-607" custLinFactNeighborY="-32783"/>
      <dgm:spPr/>
    </dgm:pt>
    <dgm:pt modelId="{4C561EBD-C18E-47D2-B357-5A545C0759E3}" type="pres">
      <dgm:prSet presAssocID="{F07C3AD7-8785-4FC4-BFA7-22612BDB9AD7}" presName="ParentText" presStyleLbl="revTx" presStyleIdx="0" presStyleCnt="2" custLinFactNeighborX="1111" custLinFactNeighborY="-22870">
        <dgm:presLayoutVars>
          <dgm:chMax val="0"/>
          <dgm:chPref val="0"/>
          <dgm:bulletEnabled val="1"/>
        </dgm:presLayoutVars>
      </dgm:prSet>
      <dgm:spPr/>
    </dgm:pt>
    <dgm:pt modelId="{EA210365-936E-4F35-8F10-8008F46D8518}" type="pres">
      <dgm:prSet presAssocID="{F07C3AD7-8785-4FC4-BFA7-22612BDB9AD7}" presName="Triangle" presStyleLbl="alignNode1" presStyleIdx="1" presStyleCnt="3"/>
      <dgm:spPr/>
    </dgm:pt>
    <dgm:pt modelId="{666CB648-A086-4A72-86D6-09138FEAC32A}" type="pres">
      <dgm:prSet presAssocID="{15775022-2CC1-456B-A4A5-9D96302C9C65}" presName="sibTrans" presStyleCnt="0"/>
      <dgm:spPr/>
    </dgm:pt>
    <dgm:pt modelId="{F6D846E2-6440-4893-A2C4-895C7547CC51}" type="pres">
      <dgm:prSet presAssocID="{15775022-2CC1-456B-A4A5-9D96302C9C65}" presName="space" presStyleCnt="0"/>
      <dgm:spPr/>
    </dgm:pt>
    <dgm:pt modelId="{7198771E-58A6-4B5C-BEA9-652EB4138388}" type="pres">
      <dgm:prSet presAssocID="{06EA27F1-D295-49B8-A3EF-04F6D1FD12B5}" presName="composite" presStyleCnt="0"/>
      <dgm:spPr/>
    </dgm:pt>
    <dgm:pt modelId="{98DA4DDF-9038-41C7-AB4D-E13C36D2DAD6}" type="pres">
      <dgm:prSet presAssocID="{06EA27F1-D295-49B8-A3EF-04F6D1FD12B5}" presName="LShape" presStyleLbl="alignNode1" presStyleIdx="2" presStyleCnt="3" custLinFactNeighborX="-1357" custLinFactNeighborY="-66"/>
      <dgm:spPr/>
    </dgm:pt>
    <dgm:pt modelId="{4F7177A4-3EB1-4547-8623-0165A073CA9F}" type="pres">
      <dgm:prSet presAssocID="{06EA27F1-D295-49B8-A3EF-04F6D1FD12B5}" presName="ParentText" presStyleLbl="revTx" presStyleIdx="1" presStyleCnt="2">
        <dgm:presLayoutVars>
          <dgm:chMax val="0"/>
          <dgm:chPref val="0"/>
          <dgm:bulletEnabled val="1"/>
        </dgm:presLayoutVars>
      </dgm:prSet>
      <dgm:spPr/>
    </dgm:pt>
  </dgm:ptLst>
  <dgm:cxnLst>
    <dgm:cxn modelId="{0A875A00-BF04-4C6B-A2E9-DD48F3A5470C}" srcId="{06EA27F1-D295-49B8-A3EF-04F6D1FD12B5}" destId="{03E8413B-94B8-4508-A44D-59AA529880DD}" srcOrd="3" destOrd="0" parTransId="{8961FEDA-DE53-48F4-9A0A-33C6CA495EC5}" sibTransId="{67DCB89F-A3FB-4776-AE75-619D3B7694AD}"/>
    <dgm:cxn modelId="{F659B101-9F0F-49AE-8057-C0CF82087A2A}" srcId="{16BA4FA8-8640-4C97-B2AC-2B424BF892D6}" destId="{F07C3AD7-8785-4FC4-BFA7-22612BDB9AD7}" srcOrd="0" destOrd="0" parTransId="{0762C53C-45C8-4C34-82A1-6A21B5790602}" sibTransId="{15775022-2CC1-456B-A4A5-9D96302C9C65}"/>
    <dgm:cxn modelId="{C9237A08-783A-4E14-B62A-64C987509959}" srcId="{16BA4FA8-8640-4C97-B2AC-2B424BF892D6}" destId="{06EA27F1-D295-49B8-A3EF-04F6D1FD12B5}" srcOrd="1" destOrd="0" parTransId="{D366ED9E-EBA1-4101-A9DA-893BA7E83493}" sibTransId="{BF078FAC-4782-4195-9A3F-729A9CCA4496}"/>
    <dgm:cxn modelId="{4D9CAB15-2FF5-431B-9322-0EA54E816234}" type="presOf" srcId="{03E8413B-94B8-4508-A44D-59AA529880DD}" destId="{4F7177A4-3EB1-4547-8623-0165A073CA9F}" srcOrd="0" destOrd="4" presId="urn:microsoft.com/office/officeart/2009/3/layout/StepUpProcess"/>
    <dgm:cxn modelId="{A267371E-F091-4F8C-80EA-CADB9203638A}" type="presOf" srcId="{F07C3AD7-8785-4FC4-BFA7-22612BDB9AD7}" destId="{4C561EBD-C18E-47D2-B357-5A545C0759E3}" srcOrd="0" destOrd="0" presId="urn:microsoft.com/office/officeart/2009/3/layout/StepUpProcess"/>
    <dgm:cxn modelId="{0A419136-ECA4-4CD0-A5E9-D5989265555C}" type="presOf" srcId="{594C7B24-7015-40C5-8B9C-B4F51D0BF3DC}" destId="{4F7177A4-3EB1-4547-8623-0165A073CA9F}" srcOrd="0" destOrd="3" presId="urn:microsoft.com/office/officeart/2009/3/layout/StepUpProcess"/>
    <dgm:cxn modelId="{CAEDA53F-44F9-4DDF-8B73-24932270426A}" srcId="{06EA27F1-D295-49B8-A3EF-04F6D1FD12B5}" destId="{0511D694-36B0-4F95-BCA5-731173A0B493}" srcOrd="0" destOrd="0" parTransId="{3B7D20F5-83A2-4263-A155-D828C2F87A3C}" sibTransId="{73BB9E88-CCA1-43F5-87CB-9FD040DC7120}"/>
    <dgm:cxn modelId="{D70F8040-8D59-4295-AE6C-74A4E36E640E}" type="presOf" srcId="{701300C8-A8D2-46BD-8662-877B6D0DE954}" destId="{4C561EBD-C18E-47D2-B357-5A545C0759E3}" srcOrd="0" destOrd="1" presId="urn:microsoft.com/office/officeart/2009/3/layout/StepUpProcess"/>
    <dgm:cxn modelId="{BF869368-8229-4C0E-9429-FFC2AD3E6C66}" type="presOf" srcId="{479B97E8-27F8-4AC4-9D1A-B48BE86E43FE}" destId="{4C561EBD-C18E-47D2-B357-5A545C0759E3}" srcOrd="0" destOrd="4" presId="urn:microsoft.com/office/officeart/2009/3/layout/StepUpProcess"/>
    <dgm:cxn modelId="{7E5A9B53-117B-421C-942C-7BF2A9023B4F}" type="presOf" srcId="{0511D694-36B0-4F95-BCA5-731173A0B493}" destId="{4F7177A4-3EB1-4547-8623-0165A073CA9F}" srcOrd="0" destOrd="1" presId="urn:microsoft.com/office/officeart/2009/3/layout/StepUpProcess"/>
    <dgm:cxn modelId="{A9517856-4910-491D-9E14-EF61D65C5BDD}" srcId="{F07C3AD7-8785-4FC4-BFA7-22612BDB9AD7}" destId="{793E626B-C4CB-4BE6-8692-E56D34D15A42}" srcOrd="2" destOrd="0" parTransId="{1A1768C4-23D5-4657-AEF8-0B6882E1E871}" sibTransId="{AD32E09B-3BC5-4443-A6E8-AB8623079413}"/>
    <dgm:cxn modelId="{26402292-92F4-4AA6-9496-619AE02531C3}" type="presOf" srcId="{E31C2774-7961-436D-B0FD-52AA1981F91E}" destId="{4F7177A4-3EB1-4547-8623-0165A073CA9F}" srcOrd="0" destOrd="2" presId="urn:microsoft.com/office/officeart/2009/3/layout/StepUpProcess"/>
    <dgm:cxn modelId="{7847CE92-702F-46C7-B7FA-E3EB53330E8D}" srcId="{06EA27F1-D295-49B8-A3EF-04F6D1FD12B5}" destId="{E31C2774-7961-436D-B0FD-52AA1981F91E}" srcOrd="1" destOrd="0" parTransId="{305A05A8-290D-48F1-B1D1-5632A5A16497}" sibTransId="{9F88066D-6351-4FE0-B7C4-31E9E3CE1D72}"/>
    <dgm:cxn modelId="{D075FA95-095B-4E29-BA8C-798076B13F83}" srcId="{F07C3AD7-8785-4FC4-BFA7-22612BDB9AD7}" destId="{479B97E8-27F8-4AC4-9D1A-B48BE86E43FE}" srcOrd="3" destOrd="0" parTransId="{60CD7FDB-D65A-4C44-9683-22A58D8BE7FF}" sibTransId="{9FB9B5BC-EB31-40C7-B5F5-AF1575F155A1}"/>
    <dgm:cxn modelId="{128E28AB-637D-47D3-B646-D90D909EFE09}" srcId="{06EA27F1-D295-49B8-A3EF-04F6D1FD12B5}" destId="{594C7B24-7015-40C5-8B9C-B4F51D0BF3DC}" srcOrd="2" destOrd="0" parTransId="{8090E203-B5E6-4CC8-B45D-3124BDBDE197}" sibTransId="{C1CE66D3-C712-4CF7-B5BE-98BD96E33ADF}"/>
    <dgm:cxn modelId="{9A3D2AAC-D17F-47D1-83AC-2D13C9236AD4}" type="presOf" srcId="{8CC5FDB0-F442-46C8-BC52-F5A5AE34844D}" destId="{4C561EBD-C18E-47D2-B357-5A545C0759E3}" srcOrd="0" destOrd="2" presId="urn:microsoft.com/office/officeart/2009/3/layout/StepUpProcess"/>
    <dgm:cxn modelId="{6B1E02C5-A93C-41C3-87B9-99FA33FBDD59}" type="presOf" srcId="{16BA4FA8-8640-4C97-B2AC-2B424BF892D6}" destId="{B994EA00-3B6D-42E9-989F-D6C29E2C1C77}" srcOrd="0" destOrd="0" presId="urn:microsoft.com/office/officeart/2009/3/layout/StepUpProcess"/>
    <dgm:cxn modelId="{095FC5CD-B259-4DD3-B63B-DCFAFB4EE9F7}" type="presOf" srcId="{06EA27F1-D295-49B8-A3EF-04F6D1FD12B5}" destId="{4F7177A4-3EB1-4547-8623-0165A073CA9F}" srcOrd="0" destOrd="0" presId="urn:microsoft.com/office/officeart/2009/3/layout/StepUpProcess"/>
    <dgm:cxn modelId="{B76321D3-FB80-4173-9570-C131A3E3AF09}" srcId="{F07C3AD7-8785-4FC4-BFA7-22612BDB9AD7}" destId="{701300C8-A8D2-46BD-8662-877B6D0DE954}" srcOrd="0" destOrd="0" parTransId="{ED309AFF-18BD-462D-8DA0-0DFC625AAA49}" sibTransId="{3200362E-0E72-42B6-A83F-7E11574FA974}"/>
    <dgm:cxn modelId="{227A4ED4-C5E6-493D-A856-9D7C0C6237BF}" srcId="{F07C3AD7-8785-4FC4-BFA7-22612BDB9AD7}" destId="{8CC5FDB0-F442-46C8-BC52-F5A5AE34844D}" srcOrd="1" destOrd="0" parTransId="{0F3C4B33-F912-4453-9B74-422FC6327FB0}" sibTransId="{BED88A03-59E8-4DFF-855B-94A71879053B}"/>
    <dgm:cxn modelId="{93FEDEF5-698B-4C3A-B1F8-410E31D88F0A}" type="presOf" srcId="{793E626B-C4CB-4BE6-8692-E56D34D15A42}" destId="{4C561EBD-C18E-47D2-B357-5A545C0759E3}" srcOrd="0" destOrd="3" presId="urn:microsoft.com/office/officeart/2009/3/layout/StepUpProcess"/>
    <dgm:cxn modelId="{DC083404-4375-47BC-B5F2-28FA4DA52B90}" type="presParOf" srcId="{B994EA00-3B6D-42E9-989F-D6C29E2C1C77}" destId="{29C5E967-A9E5-4353-A590-45E651DB5D48}" srcOrd="0" destOrd="0" presId="urn:microsoft.com/office/officeart/2009/3/layout/StepUpProcess"/>
    <dgm:cxn modelId="{7F7FA767-CBCA-4216-92DE-BD2847F89A63}" type="presParOf" srcId="{29C5E967-A9E5-4353-A590-45E651DB5D48}" destId="{6D366175-C085-40DB-8632-D3888AB1D0CB}" srcOrd="0" destOrd="0" presId="urn:microsoft.com/office/officeart/2009/3/layout/StepUpProcess"/>
    <dgm:cxn modelId="{51598163-3E66-49AC-8959-D553D4A0D3C7}" type="presParOf" srcId="{29C5E967-A9E5-4353-A590-45E651DB5D48}" destId="{4C561EBD-C18E-47D2-B357-5A545C0759E3}" srcOrd="1" destOrd="0" presId="urn:microsoft.com/office/officeart/2009/3/layout/StepUpProcess"/>
    <dgm:cxn modelId="{34C5064F-B356-4B99-85B6-55556B40C678}" type="presParOf" srcId="{29C5E967-A9E5-4353-A590-45E651DB5D48}" destId="{EA210365-936E-4F35-8F10-8008F46D8518}" srcOrd="2" destOrd="0" presId="urn:microsoft.com/office/officeart/2009/3/layout/StepUpProcess"/>
    <dgm:cxn modelId="{B457EDD8-A0FF-487B-B75D-442C43EC192C}" type="presParOf" srcId="{B994EA00-3B6D-42E9-989F-D6C29E2C1C77}" destId="{666CB648-A086-4A72-86D6-09138FEAC32A}" srcOrd="1" destOrd="0" presId="urn:microsoft.com/office/officeart/2009/3/layout/StepUpProcess"/>
    <dgm:cxn modelId="{650C2246-82D2-4F24-B882-E2DC5B557CB2}" type="presParOf" srcId="{666CB648-A086-4A72-86D6-09138FEAC32A}" destId="{F6D846E2-6440-4893-A2C4-895C7547CC51}" srcOrd="0" destOrd="0" presId="urn:microsoft.com/office/officeart/2009/3/layout/StepUpProcess"/>
    <dgm:cxn modelId="{5AC1FBD6-C42C-465D-B460-4181FA7DB663}" type="presParOf" srcId="{B994EA00-3B6D-42E9-989F-D6C29E2C1C77}" destId="{7198771E-58A6-4B5C-BEA9-652EB4138388}" srcOrd="2" destOrd="0" presId="urn:microsoft.com/office/officeart/2009/3/layout/StepUpProcess"/>
    <dgm:cxn modelId="{CEE23BEA-005C-48F7-B98F-F804F6F43B6A}" type="presParOf" srcId="{7198771E-58A6-4B5C-BEA9-652EB4138388}" destId="{98DA4DDF-9038-41C7-AB4D-E13C36D2DAD6}" srcOrd="0" destOrd="0" presId="urn:microsoft.com/office/officeart/2009/3/layout/StepUpProcess"/>
    <dgm:cxn modelId="{A842BA42-E364-4414-BED7-4EB12523270D}" type="presParOf" srcId="{7198771E-58A6-4B5C-BEA9-652EB4138388}" destId="{4F7177A4-3EB1-4547-8623-0165A073CA9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5EA174-C92F-4752-B06C-0AA5624912AA}"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MX"/>
        </a:p>
      </dgm:t>
    </dgm:pt>
    <dgm:pt modelId="{471B0E02-E604-4E2C-A2B1-1A09BA2EE242}">
      <dgm:prSet phldrT="[Texto]" custT="1"/>
      <dgm:spPr/>
      <dgm:t>
        <a:bodyPr/>
        <a:lstStyle/>
        <a:p>
          <a:r>
            <a:rPr lang="es-MX" sz="2400" dirty="0"/>
            <a:t>Modificar </a:t>
          </a:r>
          <a:r>
            <a:rPr lang="es-MX" sz="1400" dirty="0"/>
            <a:t>comportamientos</a:t>
          </a:r>
          <a:r>
            <a:rPr lang="es-MX" sz="2400" dirty="0"/>
            <a:t> de riesgo </a:t>
          </a:r>
        </a:p>
      </dgm:t>
    </dgm:pt>
    <dgm:pt modelId="{4709416C-8CC7-45A4-AC94-CB47FC30B5E6}" type="parTrans" cxnId="{D2D93FE5-0CE6-4655-A1ED-8B33E8687900}">
      <dgm:prSet/>
      <dgm:spPr/>
      <dgm:t>
        <a:bodyPr/>
        <a:lstStyle/>
        <a:p>
          <a:endParaRPr lang="es-MX"/>
        </a:p>
      </dgm:t>
    </dgm:pt>
    <dgm:pt modelId="{692DA51A-C38C-429B-9A8D-59645B68BBEF}" type="sibTrans" cxnId="{D2D93FE5-0CE6-4655-A1ED-8B33E8687900}">
      <dgm:prSet/>
      <dgm:spPr/>
      <dgm:t>
        <a:bodyPr/>
        <a:lstStyle/>
        <a:p>
          <a:endParaRPr lang="es-MX"/>
        </a:p>
      </dgm:t>
    </dgm:pt>
    <dgm:pt modelId="{B63C3FC4-8C79-4577-853B-A628871D50A4}">
      <dgm:prSet phldrT="[Texto]" phldr="1"/>
      <dgm:spPr/>
      <dgm:t>
        <a:bodyPr/>
        <a:lstStyle/>
        <a:p>
          <a:endParaRPr lang="es-MX"/>
        </a:p>
      </dgm:t>
    </dgm:pt>
    <dgm:pt modelId="{31F8F0EB-3DC5-4DC3-A223-F6667DC89A42}" type="parTrans" cxnId="{FC6EA6F7-43BC-44F4-9C42-22C1FD7355CD}">
      <dgm:prSet/>
      <dgm:spPr/>
      <dgm:t>
        <a:bodyPr/>
        <a:lstStyle/>
        <a:p>
          <a:endParaRPr lang="es-MX"/>
        </a:p>
      </dgm:t>
    </dgm:pt>
    <dgm:pt modelId="{4C3FC617-59DE-452A-B34D-69C6628DF156}" type="sibTrans" cxnId="{FC6EA6F7-43BC-44F4-9C42-22C1FD7355CD}">
      <dgm:prSet/>
      <dgm:spPr/>
      <dgm:t>
        <a:bodyPr/>
        <a:lstStyle/>
        <a:p>
          <a:endParaRPr lang="es-MX"/>
        </a:p>
      </dgm:t>
    </dgm:pt>
    <dgm:pt modelId="{65E7A191-34EA-4DBE-8A6F-C059B09215C1}">
      <dgm:prSet phldrT="[Texto]" phldr="1"/>
      <dgm:spPr/>
      <dgm:t>
        <a:bodyPr/>
        <a:lstStyle/>
        <a:p>
          <a:endParaRPr lang="es-MX"/>
        </a:p>
      </dgm:t>
    </dgm:pt>
    <dgm:pt modelId="{B1078F5C-8424-4512-85D6-7C2927DC9B9C}" type="parTrans" cxnId="{3C797DBB-31B0-4AD9-88E7-C62565DC386B}">
      <dgm:prSet/>
      <dgm:spPr/>
      <dgm:t>
        <a:bodyPr/>
        <a:lstStyle/>
        <a:p>
          <a:endParaRPr lang="es-MX"/>
        </a:p>
      </dgm:t>
    </dgm:pt>
    <dgm:pt modelId="{C1161AA2-E10F-45A2-A7B7-86C309E9FF9A}" type="sibTrans" cxnId="{3C797DBB-31B0-4AD9-88E7-C62565DC386B}">
      <dgm:prSet/>
      <dgm:spPr/>
      <dgm:t>
        <a:bodyPr/>
        <a:lstStyle/>
        <a:p>
          <a:endParaRPr lang="es-MX"/>
        </a:p>
      </dgm:t>
    </dgm:pt>
    <dgm:pt modelId="{F1E4FCDC-7993-4535-9F16-EC65EAF503F0}">
      <dgm:prSet phldrT="[Texto]" phldr="1"/>
      <dgm:spPr/>
      <dgm:t>
        <a:bodyPr/>
        <a:lstStyle/>
        <a:p>
          <a:endParaRPr lang="es-MX"/>
        </a:p>
      </dgm:t>
    </dgm:pt>
    <dgm:pt modelId="{F14DE1BA-E287-4FA2-9619-979B7B8E05C4}" type="parTrans" cxnId="{1257414C-B1F9-4EFB-81D9-7E9B44A5BA15}">
      <dgm:prSet/>
      <dgm:spPr/>
      <dgm:t>
        <a:bodyPr/>
        <a:lstStyle/>
        <a:p>
          <a:endParaRPr lang="es-MX"/>
        </a:p>
      </dgm:t>
    </dgm:pt>
    <dgm:pt modelId="{8339E80B-C779-4225-A4AB-4ADE2D50388E}" type="sibTrans" cxnId="{1257414C-B1F9-4EFB-81D9-7E9B44A5BA15}">
      <dgm:prSet/>
      <dgm:spPr/>
      <dgm:t>
        <a:bodyPr/>
        <a:lstStyle/>
        <a:p>
          <a:endParaRPr lang="es-MX"/>
        </a:p>
      </dgm:t>
    </dgm:pt>
    <dgm:pt modelId="{6A47ED27-9CDF-4BEE-905A-6A32EF6ABA1A}">
      <dgm:prSet/>
      <dgm:spPr/>
      <dgm:t>
        <a:bodyPr/>
        <a:lstStyle/>
        <a:p>
          <a:endParaRPr lang="es-MX"/>
        </a:p>
      </dgm:t>
    </dgm:pt>
    <dgm:pt modelId="{F085C619-4A17-43E5-9A27-5DF209ED7230}" type="parTrans" cxnId="{1B8E51CB-7D77-4EE2-8A52-5B0D03B16CAF}">
      <dgm:prSet/>
      <dgm:spPr/>
      <dgm:t>
        <a:bodyPr/>
        <a:lstStyle/>
        <a:p>
          <a:endParaRPr lang="es-MX"/>
        </a:p>
      </dgm:t>
    </dgm:pt>
    <dgm:pt modelId="{284B434D-17EA-425A-8D18-A8E5A908C7DD}" type="sibTrans" cxnId="{1B8E51CB-7D77-4EE2-8A52-5B0D03B16CAF}">
      <dgm:prSet/>
      <dgm:spPr/>
      <dgm:t>
        <a:bodyPr/>
        <a:lstStyle/>
        <a:p>
          <a:endParaRPr lang="es-MX"/>
        </a:p>
      </dgm:t>
    </dgm:pt>
    <dgm:pt modelId="{578E1A3B-AF11-493A-8FAF-3BE670F75B38}">
      <dgm:prSet/>
      <dgm:spPr/>
      <dgm:t>
        <a:bodyPr/>
        <a:lstStyle/>
        <a:p>
          <a:endParaRPr lang="es-MX"/>
        </a:p>
      </dgm:t>
    </dgm:pt>
    <dgm:pt modelId="{ED3894E1-2FEF-4347-A606-E2D98166219C}" type="parTrans" cxnId="{12764171-9C6C-42CD-B97F-5138D5BF2DCC}">
      <dgm:prSet/>
      <dgm:spPr/>
      <dgm:t>
        <a:bodyPr/>
        <a:lstStyle/>
        <a:p>
          <a:endParaRPr lang="es-MX"/>
        </a:p>
      </dgm:t>
    </dgm:pt>
    <dgm:pt modelId="{87EF437C-8760-4B6D-82D6-E10053C569EB}" type="sibTrans" cxnId="{12764171-9C6C-42CD-B97F-5138D5BF2DCC}">
      <dgm:prSet/>
      <dgm:spPr/>
      <dgm:t>
        <a:bodyPr/>
        <a:lstStyle/>
        <a:p>
          <a:endParaRPr lang="es-MX"/>
        </a:p>
      </dgm:t>
    </dgm:pt>
    <dgm:pt modelId="{875AF4AC-1E62-42EF-9135-38F694D95F89}">
      <dgm:prSet custT="1"/>
      <dgm:spPr/>
      <dgm:t>
        <a:bodyPr/>
        <a:lstStyle/>
        <a:p>
          <a:pPr algn="just"/>
          <a:r>
            <a:rPr lang="es-MX" sz="2000" dirty="0"/>
            <a:t>Promover </a:t>
          </a:r>
          <a:r>
            <a:rPr lang="es-MX" sz="1600" dirty="0"/>
            <a:t>comportamientos</a:t>
          </a:r>
          <a:r>
            <a:rPr lang="es-MX" sz="2000" dirty="0"/>
            <a:t> de autocuidado de la salud </a:t>
          </a:r>
        </a:p>
      </dgm:t>
    </dgm:pt>
    <dgm:pt modelId="{0762FD1D-6FF2-4EB1-889C-3BD65D23C811}" type="parTrans" cxnId="{2221824F-685D-45EC-AA57-72BE661B944A}">
      <dgm:prSet/>
      <dgm:spPr/>
      <dgm:t>
        <a:bodyPr/>
        <a:lstStyle/>
        <a:p>
          <a:endParaRPr lang="es-MX"/>
        </a:p>
      </dgm:t>
    </dgm:pt>
    <dgm:pt modelId="{F3A451C3-2F4E-47EE-A8BB-B79F80E290AF}" type="sibTrans" cxnId="{2221824F-685D-45EC-AA57-72BE661B944A}">
      <dgm:prSet/>
      <dgm:spPr/>
      <dgm:t>
        <a:bodyPr/>
        <a:lstStyle/>
        <a:p>
          <a:endParaRPr lang="es-MX"/>
        </a:p>
      </dgm:t>
    </dgm:pt>
    <dgm:pt modelId="{33D7402D-70AE-418B-893D-307EF9D5C0FA}">
      <dgm:prSet custT="1"/>
      <dgm:spPr/>
      <dgm:t>
        <a:bodyPr/>
        <a:lstStyle/>
        <a:p>
          <a:pPr algn="just"/>
          <a:r>
            <a:rPr lang="es-MX" sz="2000" dirty="0"/>
            <a:t>Formar redes de apoyo para asegurar la atención integral de la salud</a:t>
          </a:r>
        </a:p>
      </dgm:t>
    </dgm:pt>
    <dgm:pt modelId="{59CF2F2B-8932-4CA0-B6D6-0C121A50DBFA}" type="parTrans" cxnId="{75496665-3299-481F-8EA0-BE9EBC86405B}">
      <dgm:prSet/>
      <dgm:spPr/>
      <dgm:t>
        <a:bodyPr/>
        <a:lstStyle/>
        <a:p>
          <a:endParaRPr lang="es-MX"/>
        </a:p>
      </dgm:t>
    </dgm:pt>
    <dgm:pt modelId="{58E24CF6-5969-41C1-8ED1-F0B0F773C269}" type="sibTrans" cxnId="{75496665-3299-481F-8EA0-BE9EBC86405B}">
      <dgm:prSet/>
      <dgm:spPr/>
      <dgm:t>
        <a:bodyPr/>
        <a:lstStyle/>
        <a:p>
          <a:endParaRPr lang="es-MX"/>
        </a:p>
      </dgm:t>
    </dgm:pt>
    <dgm:pt modelId="{ADD7BCE1-1F38-4572-B96B-0C9C6DEC725A}">
      <dgm:prSet custT="1"/>
      <dgm:spPr/>
      <dgm:t>
        <a:bodyPr/>
        <a:lstStyle/>
        <a:p>
          <a:pPr algn="just"/>
          <a:r>
            <a:rPr lang="es-MX" sz="1600" dirty="0"/>
            <a:t>Disminuir tasas de mortalidad y morbilidad mediante el incremento de hábitos y conductas saludables. </a:t>
          </a:r>
        </a:p>
      </dgm:t>
    </dgm:pt>
    <dgm:pt modelId="{1867B141-CDCA-4C23-9F2D-86BC8CB722CD}" type="parTrans" cxnId="{388C140F-276F-405E-8AC2-F1782CA12EB7}">
      <dgm:prSet/>
      <dgm:spPr/>
      <dgm:t>
        <a:bodyPr/>
        <a:lstStyle/>
        <a:p>
          <a:endParaRPr lang="es-MX"/>
        </a:p>
      </dgm:t>
    </dgm:pt>
    <dgm:pt modelId="{95F1C667-C5E0-47FC-8E28-93078B963242}" type="sibTrans" cxnId="{388C140F-276F-405E-8AC2-F1782CA12EB7}">
      <dgm:prSet/>
      <dgm:spPr/>
      <dgm:t>
        <a:bodyPr/>
        <a:lstStyle/>
        <a:p>
          <a:endParaRPr lang="es-MX"/>
        </a:p>
      </dgm:t>
    </dgm:pt>
    <dgm:pt modelId="{3040FDE9-670B-477D-B133-4AC94F9C449A}">
      <dgm:prSet/>
      <dgm:spPr/>
      <dgm:t>
        <a:bodyPr/>
        <a:lstStyle/>
        <a:p>
          <a:endParaRPr lang="es-MX" dirty="0"/>
        </a:p>
      </dgm:t>
    </dgm:pt>
    <dgm:pt modelId="{72366D7C-05D8-4378-A22D-BFB1C4BEEA2A}" type="parTrans" cxnId="{1C5E24FB-F572-49C8-859B-0CB7CAB0A2B6}">
      <dgm:prSet/>
      <dgm:spPr/>
      <dgm:t>
        <a:bodyPr/>
        <a:lstStyle/>
        <a:p>
          <a:endParaRPr lang="es-MX"/>
        </a:p>
      </dgm:t>
    </dgm:pt>
    <dgm:pt modelId="{78B77346-BC23-496E-9D57-6E301DEC9F92}" type="sibTrans" cxnId="{1C5E24FB-F572-49C8-859B-0CB7CAB0A2B6}">
      <dgm:prSet/>
      <dgm:spPr/>
      <dgm:t>
        <a:bodyPr/>
        <a:lstStyle/>
        <a:p>
          <a:endParaRPr lang="es-MX"/>
        </a:p>
      </dgm:t>
    </dgm:pt>
    <dgm:pt modelId="{EE4ACB5F-D7EE-4122-B965-2E77B4BC9DDE}" type="pres">
      <dgm:prSet presAssocID="{F35EA174-C92F-4752-B06C-0AA5624912AA}" presName="matrix" presStyleCnt="0">
        <dgm:presLayoutVars>
          <dgm:chMax val="1"/>
          <dgm:dir/>
          <dgm:resizeHandles val="exact"/>
        </dgm:presLayoutVars>
      </dgm:prSet>
      <dgm:spPr/>
    </dgm:pt>
    <dgm:pt modelId="{4BC66650-2C05-4769-ABE6-D99733070B36}" type="pres">
      <dgm:prSet presAssocID="{F35EA174-C92F-4752-B06C-0AA5624912AA}" presName="axisShape" presStyleLbl="bgShp" presStyleIdx="0" presStyleCnt="1"/>
      <dgm:spPr/>
    </dgm:pt>
    <dgm:pt modelId="{4B5864FF-F1F9-46C1-8DBC-A8B348A80309}" type="pres">
      <dgm:prSet presAssocID="{F35EA174-C92F-4752-B06C-0AA5624912AA}" presName="rect1" presStyleLbl="node1" presStyleIdx="0" presStyleCnt="4">
        <dgm:presLayoutVars>
          <dgm:chMax val="0"/>
          <dgm:chPref val="0"/>
          <dgm:bulletEnabled val="1"/>
        </dgm:presLayoutVars>
      </dgm:prSet>
      <dgm:spPr/>
    </dgm:pt>
    <dgm:pt modelId="{AA65F9F1-ABD2-40C1-8ED3-E1D7025EA68C}" type="pres">
      <dgm:prSet presAssocID="{F35EA174-C92F-4752-B06C-0AA5624912AA}" presName="rect2" presStyleLbl="node1" presStyleIdx="1" presStyleCnt="4">
        <dgm:presLayoutVars>
          <dgm:chMax val="0"/>
          <dgm:chPref val="0"/>
          <dgm:bulletEnabled val="1"/>
        </dgm:presLayoutVars>
      </dgm:prSet>
      <dgm:spPr/>
    </dgm:pt>
    <dgm:pt modelId="{7E82BAEC-0A26-43A2-B72F-2CA98ED782C6}" type="pres">
      <dgm:prSet presAssocID="{F35EA174-C92F-4752-B06C-0AA5624912AA}" presName="rect3" presStyleLbl="node1" presStyleIdx="2" presStyleCnt="4">
        <dgm:presLayoutVars>
          <dgm:chMax val="0"/>
          <dgm:chPref val="0"/>
          <dgm:bulletEnabled val="1"/>
        </dgm:presLayoutVars>
      </dgm:prSet>
      <dgm:spPr/>
    </dgm:pt>
    <dgm:pt modelId="{F8E079DC-4D77-4F9B-A8A3-BF5FCB12FBDF}" type="pres">
      <dgm:prSet presAssocID="{F35EA174-C92F-4752-B06C-0AA5624912AA}" presName="rect4" presStyleLbl="node1" presStyleIdx="3" presStyleCnt="4">
        <dgm:presLayoutVars>
          <dgm:chMax val="0"/>
          <dgm:chPref val="0"/>
          <dgm:bulletEnabled val="1"/>
        </dgm:presLayoutVars>
      </dgm:prSet>
      <dgm:spPr/>
    </dgm:pt>
  </dgm:ptLst>
  <dgm:cxnLst>
    <dgm:cxn modelId="{388C140F-276F-405E-8AC2-F1782CA12EB7}" srcId="{F35EA174-C92F-4752-B06C-0AA5624912AA}" destId="{ADD7BCE1-1F38-4572-B96B-0C9C6DEC725A}" srcOrd="3" destOrd="0" parTransId="{1867B141-CDCA-4C23-9F2D-86BC8CB722CD}" sibTransId="{95F1C667-C5E0-47FC-8E28-93078B963242}"/>
    <dgm:cxn modelId="{BB70521D-55D6-4173-9F40-B64EACDA7439}" type="presOf" srcId="{471B0E02-E604-4E2C-A2B1-1A09BA2EE242}" destId="{4B5864FF-F1F9-46C1-8DBC-A8B348A80309}" srcOrd="0" destOrd="0" presId="urn:microsoft.com/office/officeart/2005/8/layout/matrix2"/>
    <dgm:cxn modelId="{8D4E8944-3C7A-4472-B025-335D984F079A}" type="presOf" srcId="{ADD7BCE1-1F38-4572-B96B-0C9C6DEC725A}" destId="{F8E079DC-4D77-4F9B-A8A3-BF5FCB12FBDF}" srcOrd="0" destOrd="0" presId="urn:microsoft.com/office/officeart/2005/8/layout/matrix2"/>
    <dgm:cxn modelId="{75496665-3299-481F-8EA0-BE9EBC86405B}" srcId="{F35EA174-C92F-4752-B06C-0AA5624912AA}" destId="{33D7402D-70AE-418B-893D-307EF9D5C0FA}" srcOrd="2" destOrd="0" parTransId="{59CF2F2B-8932-4CA0-B6D6-0C121A50DBFA}" sibTransId="{58E24CF6-5969-41C1-8ED1-F0B0F773C269}"/>
    <dgm:cxn modelId="{1257414C-B1F9-4EFB-81D9-7E9B44A5BA15}" srcId="{F35EA174-C92F-4752-B06C-0AA5624912AA}" destId="{F1E4FCDC-7993-4535-9F16-EC65EAF503F0}" srcOrd="9" destOrd="0" parTransId="{F14DE1BA-E287-4FA2-9619-979B7B8E05C4}" sibTransId="{8339E80B-C779-4225-A4AB-4ADE2D50388E}"/>
    <dgm:cxn modelId="{2221824F-685D-45EC-AA57-72BE661B944A}" srcId="{F35EA174-C92F-4752-B06C-0AA5624912AA}" destId="{875AF4AC-1E62-42EF-9135-38F694D95F89}" srcOrd="1" destOrd="0" parTransId="{0762FD1D-6FF2-4EB1-889C-3BD65D23C811}" sibTransId="{F3A451C3-2F4E-47EE-A8BB-B79F80E290AF}"/>
    <dgm:cxn modelId="{12764171-9C6C-42CD-B97F-5138D5BF2DCC}" srcId="{F35EA174-C92F-4752-B06C-0AA5624912AA}" destId="{578E1A3B-AF11-493A-8FAF-3BE670F75B38}" srcOrd="6" destOrd="0" parTransId="{ED3894E1-2FEF-4347-A606-E2D98166219C}" sibTransId="{87EF437C-8760-4B6D-82D6-E10053C569EB}"/>
    <dgm:cxn modelId="{2C863158-42BD-4C0E-8153-53A25A02EB7E}" type="presOf" srcId="{875AF4AC-1E62-42EF-9135-38F694D95F89}" destId="{AA65F9F1-ABD2-40C1-8ED3-E1D7025EA68C}" srcOrd="0" destOrd="0" presId="urn:microsoft.com/office/officeart/2005/8/layout/matrix2"/>
    <dgm:cxn modelId="{5F70667F-DD94-47BE-9971-A8EC79CDB589}" type="presOf" srcId="{33D7402D-70AE-418B-893D-307EF9D5C0FA}" destId="{7E82BAEC-0A26-43A2-B72F-2CA98ED782C6}" srcOrd="0" destOrd="0" presId="urn:microsoft.com/office/officeart/2005/8/layout/matrix2"/>
    <dgm:cxn modelId="{3C797DBB-31B0-4AD9-88E7-C62565DC386B}" srcId="{F35EA174-C92F-4752-B06C-0AA5624912AA}" destId="{65E7A191-34EA-4DBE-8A6F-C059B09215C1}" srcOrd="8" destOrd="0" parTransId="{B1078F5C-8424-4512-85D6-7C2927DC9B9C}" sibTransId="{C1161AA2-E10F-45A2-A7B7-86C309E9FF9A}"/>
    <dgm:cxn modelId="{76ABB1CA-E8DC-4211-B97C-1F9F9559A326}" type="presOf" srcId="{F35EA174-C92F-4752-B06C-0AA5624912AA}" destId="{EE4ACB5F-D7EE-4122-B965-2E77B4BC9DDE}" srcOrd="0" destOrd="0" presId="urn:microsoft.com/office/officeart/2005/8/layout/matrix2"/>
    <dgm:cxn modelId="{1B8E51CB-7D77-4EE2-8A52-5B0D03B16CAF}" srcId="{F35EA174-C92F-4752-B06C-0AA5624912AA}" destId="{6A47ED27-9CDF-4BEE-905A-6A32EF6ABA1A}" srcOrd="5" destOrd="0" parTransId="{F085C619-4A17-43E5-9A27-5DF209ED7230}" sibTransId="{284B434D-17EA-425A-8D18-A8E5A908C7DD}"/>
    <dgm:cxn modelId="{D2D93FE5-0CE6-4655-A1ED-8B33E8687900}" srcId="{F35EA174-C92F-4752-B06C-0AA5624912AA}" destId="{471B0E02-E604-4E2C-A2B1-1A09BA2EE242}" srcOrd="0" destOrd="0" parTransId="{4709416C-8CC7-45A4-AC94-CB47FC30B5E6}" sibTransId="{692DA51A-C38C-429B-9A8D-59645B68BBEF}"/>
    <dgm:cxn modelId="{FC6EA6F7-43BC-44F4-9C42-22C1FD7355CD}" srcId="{F35EA174-C92F-4752-B06C-0AA5624912AA}" destId="{B63C3FC4-8C79-4577-853B-A628871D50A4}" srcOrd="7" destOrd="0" parTransId="{31F8F0EB-3DC5-4DC3-A223-F6667DC89A42}" sibTransId="{4C3FC617-59DE-452A-B34D-69C6628DF156}"/>
    <dgm:cxn modelId="{1C5E24FB-F572-49C8-859B-0CB7CAB0A2B6}" srcId="{F35EA174-C92F-4752-B06C-0AA5624912AA}" destId="{3040FDE9-670B-477D-B133-4AC94F9C449A}" srcOrd="4" destOrd="0" parTransId="{72366D7C-05D8-4378-A22D-BFB1C4BEEA2A}" sibTransId="{78B77346-BC23-496E-9D57-6E301DEC9F92}"/>
    <dgm:cxn modelId="{37DD7EBC-826E-49A1-9A49-B3C016CFF1F6}" type="presParOf" srcId="{EE4ACB5F-D7EE-4122-B965-2E77B4BC9DDE}" destId="{4BC66650-2C05-4769-ABE6-D99733070B36}" srcOrd="0" destOrd="0" presId="urn:microsoft.com/office/officeart/2005/8/layout/matrix2"/>
    <dgm:cxn modelId="{1E1A2962-14E6-44C1-A657-B8B5EC1BBE34}" type="presParOf" srcId="{EE4ACB5F-D7EE-4122-B965-2E77B4BC9DDE}" destId="{4B5864FF-F1F9-46C1-8DBC-A8B348A80309}" srcOrd="1" destOrd="0" presId="urn:microsoft.com/office/officeart/2005/8/layout/matrix2"/>
    <dgm:cxn modelId="{E370DE45-833D-44B8-9F75-36A342C23834}" type="presParOf" srcId="{EE4ACB5F-D7EE-4122-B965-2E77B4BC9DDE}" destId="{AA65F9F1-ABD2-40C1-8ED3-E1D7025EA68C}" srcOrd="2" destOrd="0" presId="urn:microsoft.com/office/officeart/2005/8/layout/matrix2"/>
    <dgm:cxn modelId="{87127098-19B6-4105-BAA4-600B6AA8413F}" type="presParOf" srcId="{EE4ACB5F-D7EE-4122-B965-2E77B4BC9DDE}" destId="{7E82BAEC-0A26-43A2-B72F-2CA98ED782C6}" srcOrd="3" destOrd="0" presId="urn:microsoft.com/office/officeart/2005/8/layout/matrix2"/>
    <dgm:cxn modelId="{EE52EFF0-C4E9-4BA9-9832-341ECE42B053}" type="presParOf" srcId="{EE4ACB5F-D7EE-4122-B965-2E77B4BC9DDE}" destId="{F8E079DC-4D77-4F9B-A8A3-BF5FCB12FBD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C978-ECAF-4B31-9B16-B887D42DE381}">
      <dsp:nvSpPr>
        <dsp:cNvPr id="0" name=""/>
        <dsp:cNvSpPr/>
      </dsp:nvSpPr>
      <dsp:spPr>
        <a:xfrm>
          <a:off x="0" y="339990"/>
          <a:ext cx="8229600" cy="1784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es-MX" sz="2500" b="1" kern="1200" dirty="0">
              <a:solidFill>
                <a:schemeClr val="tx1"/>
              </a:solidFill>
            </a:rPr>
            <a:t>Promoción : </a:t>
          </a:r>
          <a:r>
            <a:rPr lang="es-MX" sz="2500" kern="1200" dirty="0"/>
            <a:t>Salud en un sentido positivo, pues apunta hacia la vida, el desarrollo y la realización del ser humano; tiene como objetivo  </a:t>
          </a:r>
          <a:r>
            <a:rPr lang="es-MX" sz="2500" i="1" kern="1200" dirty="0"/>
            <a:t>adquirir, y mantener comportamientos saludables y por consiguiente mejorar la calidad de vida. </a:t>
          </a:r>
        </a:p>
      </dsp:txBody>
      <dsp:txXfrm>
        <a:off x="87100" y="427090"/>
        <a:ext cx="8055400" cy="1610050"/>
      </dsp:txXfrm>
    </dsp:sp>
    <dsp:sp modelId="{DBC79087-3F6D-44B0-8C5C-D2564F805367}">
      <dsp:nvSpPr>
        <dsp:cNvPr id="0" name=""/>
        <dsp:cNvSpPr/>
      </dsp:nvSpPr>
      <dsp:spPr>
        <a:xfrm>
          <a:off x="0" y="2196240"/>
          <a:ext cx="8229600" cy="1784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rtl="0">
            <a:lnSpc>
              <a:spcPct val="90000"/>
            </a:lnSpc>
            <a:spcBef>
              <a:spcPct val="0"/>
            </a:spcBef>
            <a:spcAft>
              <a:spcPct val="35000"/>
            </a:spcAft>
            <a:buNone/>
          </a:pPr>
          <a:r>
            <a:rPr lang="es-MX" sz="2500" b="1" kern="1200" dirty="0">
              <a:solidFill>
                <a:schemeClr val="tx1"/>
              </a:solidFill>
            </a:rPr>
            <a:t>Prevención: </a:t>
          </a:r>
          <a:r>
            <a:rPr lang="es-MX" sz="2500" kern="1200" dirty="0"/>
            <a:t>Aquellas intervenciones dirigidas a </a:t>
          </a:r>
          <a:r>
            <a:rPr lang="es-MX" sz="2500" i="1" kern="1200" dirty="0"/>
            <a:t>reducir o eliminar los comportamientos riesgosos para el desarrollo de algún tipo de enfermedad.</a:t>
          </a:r>
        </a:p>
      </dsp:txBody>
      <dsp:txXfrm>
        <a:off x="87100" y="2283340"/>
        <a:ext cx="8055400" cy="1610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66175-C085-40DB-8632-D3888AB1D0CB}">
      <dsp:nvSpPr>
        <dsp:cNvPr id="0" name=""/>
        <dsp:cNvSpPr/>
      </dsp:nvSpPr>
      <dsp:spPr>
        <a:xfrm rot="5400000">
          <a:off x="765060" y="-477642"/>
          <a:ext cx="2340363" cy="3894312"/>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C561EBD-C18E-47D2-B357-5A545C0759E3}">
      <dsp:nvSpPr>
        <dsp:cNvPr id="0" name=""/>
        <dsp:cNvSpPr/>
      </dsp:nvSpPr>
      <dsp:spPr>
        <a:xfrm>
          <a:off x="437094" y="748348"/>
          <a:ext cx="3515806" cy="3081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MX" sz="2000" kern="1200" dirty="0"/>
            <a:t>. </a:t>
          </a:r>
          <a:r>
            <a:rPr lang="es-MX" sz="2300" kern="1200" dirty="0">
              <a:latin typeface="Arial" panose="020B0604020202020204" pitchFamily="34" charset="0"/>
              <a:cs typeface="Arial" panose="020B0604020202020204" pitchFamily="34" charset="0"/>
            </a:rPr>
            <a:t>Cambiar conocimientos y creencias</a:t>
          </a:r>
        </a:p>
        <a:p>
          <a:pPr marL="228600" lvl="1" indent="-228600" algn="just" defTabSz="1022350">
            <a:lnSpc>
              <a:spcPct val="90000"/>
            </a:lnSpc>
            <a:spcBef>
              <a:spcPct val="0"/>
            </a:spcBef>
            <a:spcAft>
              <a:spcPct val="15000"/>
            </a:spcAft>
            <a:buChar char="•"/>
          </a:pPr>
          <a:r>
            <a:rPr lang="es-MX" sz="2300" kern="1200" dirty="0">
              <a:latin typeface="Arial" panose="020B0604020202020204" pitchFamily="34" charset="0"/>
              <a:cs typeface="Arial" panose="020B0604020202020204" pitchFamily="34" charset="0"/>
            </a:rPr>
            <a:t>Aumentar la capacidad para tomar decisiones </a:t>
          </a:r>
        </a:p>
        <a:p>
          <a:pPr marL="228600" lvl="1" indent="-228600" algn="just" defTabSz="1022350">
            <a:lnSpc>
              <a:spcPct val="90000"/>
            </a:lnSpc>
            <a:spcBef>
              <a:spcPct val="0"/>
            </a:spcBef>
            <a:spcAft>
              <a:spcPct val="15000"/>
            </a:spcAft>
            <a:buChar char="•"/>
          </a:pPr>
          <a:r>
            <a:rPr lang="es-MX" sz="2300" kern="1200" dirty="0">
              <a:latin typeface="Arial" panose="020B0604020202020204" pitchFamily="34" charset="0"/>
              <a:cs typeface="Arial" panose="020B0604020202020204" pitchFamily="34" charset="0"/>
            </a:rPr>
            <a:t>Cambiar comportamientos </a:t>
          </a:r>
        </a:p>
        <a:p>
          <a:pPr marL="228600" lvl="1" indent="-228600" algn="just" defTabSz="1022350">
            <a:lnSpc>
              <a:spcPct val="90000"/>
            </a:lnSpc>
            <a:spcBef>
              <a:spcPct val="0"/>
            </a:spcBef>
            <a:spcAft>
              <a:spcPct val="15000"/>
            </a:spcAft>
            <a:buChar char="•"/>
          </a:pPr>
          <a:r>
            <a:rPr lang="es-MX" sz="2300" kern="1200" dirty="0">
              <a:latin typeface="Arial" panose="020B0604020202020204" pitchFamily="34" charset="0"/>
              <a:cs typeface="Arial" panose="020B0604020202020204" pitchFamily="34" charset="0"/>
            </a:rPr>
            <a:t>Favorecer la capacidad y el poder de individuos, grupos y comunidades. </a:t>
          </a:r>
        </a:p>
        <a:p>
          <a:pPr marL="171450" lvl="1" indent="-171450" algn="l" defTabSz="711200">
            <a:lnSpc>
              <a:spcPct val="90000"/>
            </a:lnSpc>
            <a:spcBef>
              <a:spcPct val="0"/>
            </a:spcBef>
            <a:spcAft>
              <a:spcPct val="15000"/>
            </a:spcAft>
            <a:buChar char="•"/>
          </a:pPr>
          <a:endParaRPr lang="es-MX" sz="1600" kern="1200" dirty="0"/>
        </a:p>
      </dsp:txBody>
      <dsp:txXfrm>
        <a:off x="437094" y="748348"/>
        <a:ext cx="3515806" cy="3081810"/>
      </dsp:txXfrm>
    </dsp:sp>
    <dsp:sp modelId="{EA210365-936E-4F35-8F10-8008F46D8518}">
      <dsp:nvSpPr>
        <dsp:cNvPr id="0" name=""/>
        <dsp:cNvSpPr/>
      </dsp:nvSpPr>
      <dsp:spPr>
        <a:xfrm>
          <a:off x="3250481" y="2894"/>
          <a:ext cx="663359" cy="663359"/>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DA4DDF-9038-41C7-AB4D-E13C36D2DAD6}">
      <dsp:nvSpPr>
        <dsp:cNvPr id="0" name=""/>
        <dsp:cNvSpPr/>
      </dsp:nvSpPr>
      <dsp:spPr>
        <a:xfrm rot="5400000">
          <a:off x="5039887" y="-776983"/>
          <a:ext cx="2340363" cy="3894312"/>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F7177A4-3EB1-4547-8623-0165A073CA9F}">
      <dsp:nvSpPr>
        <dsp:cNvPr id="0" name=""/>
        <dsp:cNvSpPr/>
      </dsp:nvSpPr>
      <dsp:spPr>
        <a:xfrm>
          <a:off x="4702068" y="388121"/>
          <a:ext cx="3515806" cy="3081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endParaRPr lang="es-MX" sz="2400" kern="1200"/>
        </a:p>
        <a:p>
          <a:pPr marL="228600" lvl="1" indent="-228600" algn="just" defTabSz="1066800">
            <a:lnSpc>
              <a:spcPct val="90000"/>
            </a:lnSpc>
            <a:spcBef>
              <a:spcPct val="0"/>
            </a:spcBef>
            <a:spcAft>
              <a:spcPct val="15000"/>
            </a:spcAft>
            <a:buChar char="•"/>
          </a:pPr>
          <a:r>
            <a:rPr lang="es-MX" sz="2400" kern="1200" dirty="0">
              <a:latin typeface="Arial" panose="020B0604020202020204" pitchFamily="34" charset="0"/>
              <a:cs typeface="Arial" panose="020B0604020202020204" pitchFamily="34" charset="0"/>
            </a:rPr>
            <a:t>Modificar actitudes y valores </a:t>
          </a:r>
        </a:p>
        <a:p>
          <a:pPr marL="228600" lvl="1" indent="-228600" algn="just" defTabSz="1066800">
            <a:lnSpc>
              <a:spcPct val="90000"/>
            </a:lnSpc>
            <a:spcBef>
              <a:spcPct val="0"/>
            </a:spcBef>
            <a:spcAft>
              <a:spcPct val="15000"/>
            </a:spcAft>
            <a:buChar char="•"/>
          </a:pPr>
          <a:r>
            <a:rPr lang="es-MX" sz="2400" kern="1200" dirty="0">
              <a:latin typeface="Arial" panose="020B0604020202020204" pitchFamily="34" charset="0"/>
              <a:cs typeface="Arial" panose="020B0604020202020204" pitchFamily="34" charset="0"/>
            </a:rPr>
            <a:t>Estableces ambientes sanos </a:t>
          </a:r>
        </a:p>
        <a:p>
          <a:pPr marL="228600" lvl="1" indent="-228600" algn="just" defTabSz="1066800">
            <a:lnSpc>
              <a:spcPct val="90000"/>
            </a:lnSpc>
            <a:spcBef>
              <a:spcPct val="0"/>
            </a:spcBef>
            <a:spcAft>
              <a:spcPct val="15000"/>
            </a:spcAft>
            <a:buChar char="•"/>
          </a:pPr>
          <a:r>
            <a:rPr lang="es-MX" sz="2400" kern="1200" dirty="0">
              <a:latin typeface="Arial" panose="020B0604020202020204" pitchFamily="34" charset="0"/>
              <a:cs typeface="Arial" panose="020B0604020202020204" pitchFamily="34" charset="0"/>
            </a:rPr>
            <a:t>Conseguir cambios sociales hacia la salud </a:t>
          </a:r>
        </a:p>
        <a:p>
          <a:pPr marL="171450" lvl="1" indent="-171450" algn="l" defTabSz="844550">
            <a:lnSpc>
              <a:spcPct val="90000"/>
            </a:lnSpc>
            <a:spcBef>
              <a:spcPct val="0"/>
            </a:spcBef>
            <a:spcAft>
              <a:spcPct val="15000"/>
            </a:spcAft>
            <a:buChar char="•"/>
          </a:pPr>
          <a:endParaRPr lang="es-MX" sz="1900" kern="1200" dirty="0"/>
        </a:p>
      </dsp:txBody>
      <dsp:txXfrm>
        <a:off x="4702068" y="388121"/>
        <a:ext cx="3515806" cy="3081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66650-2C05-4769-ABE6-D99733070B36}">
      <dsp:nvSpPr>
        <dsp:cNvPr id="0" name=""/>
        <dsp:cNvSpPr/>
      </dsp:nvSpPr>
      <dsp:spPr>
        <a:xfrm>
          <a:off x="1851818" y="0"/>
          <a:ext cx="4525963" cy="45259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5864FF-F1F9-46C1-8DBC-A8B348A80309}">
      <dsp:nvSpPr>
        <dsp:cNvPr id="0" name=""/>
        <dsp:cNvSpPr/>
      </dsp:nvSpPr>
      <dsp:spPr>
        <a:xfrm>
          <a:off x="2146006" y="294187"/>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Modificar </a:t>
          </a:r>
          <a:r>
            <a:rPr lang="es-MX" sz="1400" kern="1200" dirty="0"/>
            <a:t>comportamientos</a:t>
          </a:r>
          <a:r>
            <a:rPr lang="es-MX" sz="2400" kern="1200" dirty="0"/>
            <a:t> de riesgo </a:t>
          </a:r>
        </a:p>
      </dsp:txBody>
      <dsp:txXfrm>
        <a:off x="2234382" y="382563"/>
        <a:ext cx="1633633" cy="1633633"/>
      </dsp:txXfrm>
    </dsp:sp>
    <dsp:sp modelId="{AA65F9F1-ABD2-40C1-8ED3-E1D7025EA68C}">
      <dsp:nvSpPr>
        <dsp:cNvPr id="0" name=""/>
        <dsp:cNvSpPr/>
      </dsp:nvSpPr>
      <dsp:spPr>
        <a:xfrm>
          <a:off x="4273208" y="294187"/>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kern="1200" dirty="0"/>
            <a:t>Promover </a:t>
          </a:r>
          <a:r>
            <a:rPr lang="es-MX" sz="1600" kern="1200" dirty="0"/>
            <a:t>comportamientos</a:t>
          </a:r>
          <a:r>
            <a:rPr lang="es-MX" sz="2000" kern="1200" dirty="0"/>
            <a:t> de autocuidado de la salud </a:t>
          </a:r>
        </a:p>
      </dsp:txBody>
      <dsp:txXfrm>
        <a:off x="4361584" y="382563"/>
        <a:ext cx="1633633" cy="1633633"/>
      </dsp:txXfrm>
    </dsp:sp>
    <dsp:sp modelId="{7E82BAEC-0A26-43A2-B72F-2CA98ED782C6}">
      <dsp:nvSpPr>
        <dsp:cNvPr id="0" name=""/>
        <dsp:cNvSpPr/>
      </dsp:nvSpPr>
      <dsp:spPr>
        <a:xfrm>
          <a:off x="2146006" y="2421390"/>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kern="1200" dirty="0"/>
            <a:t>Formar redes de apoyo para asegurar la atención integral de la salud</a:t>
          </a:r>
        </a:p>
      </dsp:txBody>
      <dsp:txXfrm>
        <a:off x="2234382" y="2509766"/>
        <a:ext cx="1633633" cy="1633633"/>
      </dsp:txXfrm>
    </dsp:sp>
    <dsp:sp modelId="{F8E079DC-4D77-4F9B-A8A3-BF5FCB12FBDF}">
      <dsp:nvSpPr>
        <dsp:cNvPr id="0" name=""/>
        <dsp:cNvSpPr/>
      </dsp:nvSpPr>
      <dsp:spPr>
        <a:xfrm>
          <a:off x="4273208" y="2421390"/>
          <a:ext cx="1810385"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kern="1200" dirty="0"/>
            <a:t>Disminuir tasas de mortalidad y morbilidad mediante el incremento de hábitos y conductas saludables. </a:t>
          </a:r>
        </a:p>
      </dsp:txBody>
      <dsp:txXfrm>
        <a:off x="4361584" y="2509766"/>
        <a:ext cx="1633633"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24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333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51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12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1013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426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5175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957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35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270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87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30/03/2017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t>30/03/2017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30/03/2017</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inegi.org.mx/saladeprensa/boletines/2015/especiales/especiales2015_07_6.pdf"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8278688" cy="1470025"/>
          </a:xfrm>
        </p:spPr>
        <p:txBody>
          <a:bodyPr/>
          <a:lstStyle/>
          <a:p>
            <a:r>
              <a:rPr lang="es-MX" dirty="0"/>
              <a:t>TEMA: ALIMENTACION SALUDABLE</a:t>
            </a:r>
          </a:p>
        </p:txBody>
      </p:sp>
      <p:sp>
        <p:nvSpPr>
          <p:cNvPr id="4" name="3 Subtítulo"/>
          <p:cNvSpPr txBox="1">
            <a:spLocks noGrp="1"/>
          </p:cNvSpPr>
          <p:nvPr>
            <p:ph type="subTitle" idx="1"/>
          </p:nvPr>
        </p:nvSpPr>
        <p:spPr>
          <a:xfrm>
            <a:off x="1043608" y="3717032"/>
            <a:ext cx="7776864" cy="1877437"/>
          </a:xfrm>
          <a:prstGeom prst="rect">
            <a:avLst/>
          </a:prstGeom>
          <a:noFill/>
        </p:spPr>
        <p:txBody>
          <a:bodyPr wrap="square" rtlCol="0">
            <a:spAutoFit/>
          </a:bodyPr>
          <a:lstStyle/>
          <a:p>
            <a:pPr algn="l"/>
            <a:r>
              <a:rPr lang="es-MX" sz="2000" b="1" dirty="0">
                <a:solidFill>
                  <a:schemeClr val="tx1"/>
                </a:solidFill>
                <a:latin typeface="Arial" pitchFamily="34" charset="0"/>
                <a:cs typeface="Arial" pitchFamily="34" charset="0"/>
              </a:rPr>
              <a:t>Programa académico: Licenciatura en Ingeniería Mecánica </a:t>
            </a:r>
          </a:p>
          <a:p>
            <a:pPr algn="l"/>
            <a:endParaRPr lang="es-MX" sz="2000" b="1" dirty="0">
              <a:solidFill>
                <a:schemeClr val="tx1"/>
              </a:solidFill>
              <a:latin typeface="Arial" pitchFamily="34" charset="0"/>
              <a:cs typeface="Arial" pitchFamily="34" charset="0"/>
            </a:endParaRPr>
          </a:p>
          <a:p>
            <a:pPr algn="l"/>
            <a:r>
              <a:rPr lang="es-MX" sz="2000" b="1" dirty="0">
                <a:solidFill>
                  <a:schemeClr val="tx1"/>
                </a:solidFill>
                <a:latin typeface="Arial" pitchFamily="34" charset="0"/>
                <a:cs typeface="Arial" pitchFamily="34" charset="0"/>
              </a:rPr>
              <a:t>Profesor(a): Araceli  Lozano Rodríguez </a:t>
            </a:r>
          </a:p>
          <a:p>
            <a:pPr algn="l"/>
            <a:endParaRPr lang="es-MX" sz="2000" b="1" dirty="0">
              <a:solidFill>
                <a:schemeClr val="tx1"/>
              </a:solidFill>
              <a:latin typeface="Arial" pitchFamily="34" charset="0"/>
              <a:cs typeface="Arial" pitchFamily="34" charset="0"/>
            </a:endParaRPr>
          </a:p>
          <a:p>
            <a:pPr algn="l"/>
            <a:r>
              <a:rPr lang="es-MX" sz="2000" b="1" dirty="0">
                <a:solidFill>
                  <a:schemeClr val="tx1"/>
                </a:solidFill>
                <a:latin typeface="Arial" pitchFamily="34" charset="0"/>
                <a:cs typeface="Arial" pitchFamily="34" charset="0"/>
              </a:rPr>
              <a:t>Periodo: Enero  – Julio  2017 </a:t>
            </a:r>
          </a:p>
        </p:txBody>
      </p:sp>
    </p:spTree>
    <p:extLst>
      <p:ext uri="{BB962C8B-B14F-4D97-AF65-F5344CB8AC3E}">
        <p14:creationId xmlns:p14="http://schemas.microsoft.com/office/powerpoint/2010/main" val="309942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229600" cy="1143000"/>
          </a:xfrm>
        </p:spPr>
        <p:txBody>
          <a:bodyPr>
            <a:normAutofit fontScale="90000"/>
          </a:bodyPr>
          <a:lstStyle/>
          <a:p>
            <a:r>
              <a:rPr lang="es-MX" sz="2200" b="1" dirty="0"/>
              <a:t>1. Alimentación saludable</a:t>
            </a:r>
            <a:br>
              <a:rPr lang="es-MX" sz="2200" b="1" dirty="0"/>
            </a:br>
            <a:r>
              <a:rPr lang="es-MX" sz="2200" b="1" dirty="0"/>
              <a:t>1.2 Alimentación saludable para toda la vida.</a:t>
            </a:r>
            <a:br>
              <a:rPr lang="es-MX" sz="3600" b="1" dirty="0"/>
            </a:br>
            <a:r>
              <a:rPr lang="es-MX" sz="2200" b="1" dirty="0">
                <a:latin typeface="Arial" pitchFamily="34" charset="0"/>
                <a:cs typeface="Arial" pitchFamily="34" charset="0"/>
              </a:rPr>
              <a:t>OBJETIVOS ESPECIFICOS</a:t>
            </a:r>
            <a:r>
              <a:rPr lang="es-MX" sz="2700" b="1" dirty="0">
                <a:latin typeface="Arial" pitchFamily="34" charset="0"/>
                <a:cs typeface="Arial" pitchFamily="34" charset="0"/>
              </a:rPr>
              <a:t> (</a:t>
            </a:r>
            <a:r>
              <a:rPr lang="es-MX" sz="2200" b="1" i="1" dirty="0" err="1">
                <a:latin typeface="Arial" pitchFamily="34" charset="0"/>
                <a:cs typeface="Arial" pitchFamily="34" charset="0"/>
              </a:rPr>
              <a:t>Turiban</a:t>
            </a:r>
            <a:r>
              <a:rPr lang="es-MX" sz="2200" b="1" i="1" dirty="0">
                <a:latin typeface="Arial" pitchFamily="34" charset="0"/>
                <a:cs typeface="Arial" pitchFamily="34" charset="0"/>
              </a:rPr>
              <a:t>, 2004 citado en Oblitas L. )</a:t>
            </a:r>
            <a:r>
              <a:rPr lang="es-MX" sz="2200" b="1" dirty="0"/>
              <a:t> </a:t>
            </a:r>
            <a:br>
              <a:rPr lang="es-MX" sz="2000" dirty="0"/>
            </a:br>
            <a:endParaRPr lang="es-MX" b="1" dirty="0">
              <a:latin typeface="Arial" pitchFamily="34" charset="0"/>
              <a:cs typeface="Arial" pitchFamily="34" charset="0"/>
            </a:endParaRPr>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268499974"/>
              </p:ext>
            </p:extLst>
          </p:nvPr>
        </p:nvGraphicFramePr>
        <p:xfrm>
          <a:off x="457200" y="1268760"/>
          <a:ext cx="8229600" cy="4536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427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4823" y="332656"/>
            <a:ext cx="8229600" cy="1143000"/>
          </a:xfrm>
        </p:spPr>
        <p:txBody>
          <a:bodyPr>
            <a:normAutofit fontScale="90000"/>
          </a:bodyPr>
          <a:lstStyle/>
          <a:p>
            <a:r>
              <a:rPr lang="es-MX" sz="3600" b="1" dirty="0"/>
              <a:t>1. Alimentación saludable</a:t>
            </a:r>
            <a:br>
              <a:rPr lang="es-MX" sz="3600" b="1" dirty="0"/>
            </a:br>
            <a:r>
              <a:rPr lang="es-MX" sz="3600" b="1" dirty="0"/>
              <a:t>1.2 Alimentación saludable para toda la vida. </a:t>
            </a:r>
            <a:br>
              <a:rPr lang="es-MX" sz="3100" dirty="0"/>
            </a:br>
            <a:endParaRPr lang="es-MX" b="1" dirty="0">
              <a:latin typeface="Arial" pitchFamily="34" charset="0"/>
              <a:cs typeface="Arial" pitchFamily="34" charset="0"/>
            </a:endParaRPr>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28710708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2519403" y="1168596"/>
            <a:ext cx="3960440" cy="369332"/>
          </a:xfrm>
          <a:prstGeom prst="rect">
            <a:avLst/>
          </a:prstGeom>
          <a:solidFill>
            <a:schemeClr val="accent2">
              <a:lumMod val="20000"/>
              <a:lumOff val="80000"/>
            </a:schemeClr>
          </a:solidFill>
        </p:spPr>
        <p:txBody>
          <a:bodyPr wrap="square" rtlCol="0">
            <a:spAutoFit/>
          </a:bodyPr>
          <a:lstStyle/>
          <a:p>
            <a:pPr algn="ctr"/>
            <a:r>
              <a:rPr lang="es-MX" b="1" dirty="0"/>
              <a:t>Información Dirigida </a:t>
            </a:r>
          </a:p>
        </p:txBody>
      </p:sp>
    </p:spTree>
    <p:extLst>
      <p:ext uri="{BB962C8B-B14F-4D97-AF65-F5344CB8AC3E}">
        <p14:creationId xmlns:p14="http://schemas.microsoft.com/office/powerpoint/2010/main" val="2484109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4823" y="332656"/>
            <a:ext cx="8229600" cy="1143000"/>
          </a:xfrm>
        </p:spPr>
        <p:txBody>
          <a:bodyPr>
            <a:normAutofit fontScale="90000"/>
          </a:bodyPr>
          <a:lstStyle/>
          <a:p>
            <a:r>
              <a:rPr lang="es-MX" sz="3600" b="1" dirty="0"/>
              <a:t>1. Alimentación saludable</a:t>
            </a:r>
            <a:br>
              <a:rPr lang="es-MX" sz="3600" b="1" dirty="0"/>
            </a:br>
            <a:r>
              <a:rPr lang="es-MX" sz="3600" b="1" dirty="0"/>
              <a:t>1.2 Alimentación saludable para toda la vida. </a:t>
            </a:r>
            <a:br>
              <a:rPr lang="es-MX" sz="3100" dirty="0"/>
            </a:br>
            <a:endParaRPr lang="es-MX" b="1" dirty="0">
              <a:latin typeface="Arial" pitchFamily="34" charset="0"/>
              <a:cs typeface="Arial" pitchFamily="34" charset="0"/>
            </a:endParaRPr>
          </a:p>
        </p:txBody>
      </p:sp>
      <p:sp>
        <p:nvSpPr>
          <p:cNvPr id="4" name="CuadroTexto 3"/>
          <p:cNvSpPr txBox="1"/>
          <p:nvPr/>
        </p:nvSpPr>
        <p:spPr>
          <a:xfrm>
            <a:off x="457200" y="1340768"/>
            <a:ext cx="8229599" cy="1200329"/>
          </a:xfrm>
          <a:prstGeom prst="rect">
            <a:avLst/>
          </a:prstGeom>
          <a:solidFill>
            <a:schemeClr val="accent2">
              <a:lumMod val="20000"/>
              <a:lumOff val="80000"/>
            </a:schemeClr>
          </a:solidFill>
        </p:spPr>
        <p:txBody>
          <a:bodyPr wrap="square" rtlCol="0">
            <a:spAutoFit/>
          </a:bodyPr>
          <a:lstStyle/>
          <a:p>
            <a:pPr algn="just"/>
            <a:r>
              <a:rPr lang="es-MX" sz="2400" b="1" dirty="0"/>
              <a:t>Belloc y </a:t>
            </a:r>
            <a:r>
              <a:rPr lang="es-MX" sz="2400" b="1" dirty="0" err="1"/>
              <a:t>Breslow</a:t>
            </a:r>
            <a:r>
              <a:rPr lang="es-MX" sz="2400" b="1" dirty="0"/>
              <a:t> (1972), citado en Oblitas L. (2004), señalan seis comportamientos (hábitos) que permitan reducir el riesgo a enfermar </a:t>
            </a:r>
          </a:p>
        </p:txBody>
      </p:sp>
      <p:pic>
        <p:nvPicPr>
          <p:cNvPr id="6" name="Marcador de contenido 5"/>
          <p:cNvPicPr>
            <a:picLocks noGrp="1" noChangeAspect="1"/>
          </p:cNvPicPr>
          <p:nvPr>
            <p:ph idx="1"/>
          </p:nvPr>
        </p:nvPicPr>
        <p:blipFill>
          <a:blip r:embed="rId3"/>
          <a:stretch>
            <a:fillRect/>
          </a:stretch>
        </p:blipFill>
        <p:spPr>
          <a:xfrm>
            <a:off x="457200" y="2483768"/>
            <a:ext cx="8229600" cy="3177480"/>
          </a:xfrm>
          <a:prstGeom prst="rect">
            <a:avLst/>
          </a:prstGeom>
        </p:spPr>
      </p:pic>
    </p:spTree>
    <p:extLst>
      <p:ext uri="{BB962C8B-B14F-4D97-AF65-F5344CB8AC3E}">
        <p14:creationId xmlns:p14="http://schemas.microsoft.com/office/powerpoint/2010/main" val="301680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a:stretch>
            <a:fillRect/>
          </a:stretch>
        </p:blipFill>
        <p:spPr>
          <a:xfrm>
            <a:off x="2194354" y="2028126"/>
            <a:ext cx="4755292" cy="3670110"/>
          </a:xfrm>
          <a:prstGeom prst="rect">
            <a:avLst/>
          </a:prstGeom>
        </p:spPr>
      </p:pic>
    </p:spTree>
    <p:extLst>
      <p:ext uri="{BB962C8B-B14F-4D97-AF65-F5344CB8AC3E}">
        <p14:creationId xmlns:p14="http://schemas.microsoft.com/office/powerpoint/2010/main" val="2272015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348880"/>
            <a:ext cx="8229600" cy="1143000"/>
          </a:xfrm>
        </p:spPr>
        <p:txBody>
          <a:bodyPr>
            <a:normAutofit/>
          </a:bodyPr>
          <a:lstStyle/>
          <a:p>
            <a:pPr algn="l"/>
            <a:r>
              <a:rPr lang="es-MX" dirty="0"/>
              <a:t>Trabajo extra clase. </a:t>
            </a:r>
          </a:p>
        </p:txBody>
      </p:sp>
      <p:sp>
        <p:nvSpPr>
          <p:cNvPr id="3" name="Marcador de contenido 2"/>
          <p:cNvSpPr>
            <a:spLocks noGrp="1"/>
          </p:cNvSpPr>
          <p:nvPr>
            <p:ph idx="1"/>
          </p:nvPr>
        </p:nvSpPr>
        <p:spPr>
          <a:xfrm>
            <a:off x="457200" y="4365104"/>
            <a:ext cx="8229600" cy="1761059"/>
          </a:xfrm>
        </p:spPr>
        <p:txBody>
          <a:bodyPr/>
          <a:lstStyle/>
          <a:p>
            <a:pPr marL="0" indent="0">
              <a:buNone/>
            </a:pPr>
            <a:r>
              <a:rPr lang="es-MX" i="1" dirty="0">
                <a:solidFill>
                  <a:schemeClr val="tx2">
                    <a:lumMod val="60000"/>
                    <a:lumOff val="40000"/>
                  </a:schemeClr>
                </a:solidFill>
              </a:rPr>
              <a:t>Analizar las implicaciones de la alimentación con relación a los estereotipos sociales de belleza. </a:t>
            </a:r>
          </a:p>
        </p:txBody>
      </p:sp>
    </p:spTree>
    <p:extLst>
      <p:ext uri="{BB962C8B-B14F-4D97-AF65-F5344CB8AC3E}">
        <p14:creationId xmlns:p14="http://schemas.microsoft.com/office/powerpoint/2010/main" val="378271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4823" y="548680"/>
            <a:ext cx="8229600" cy="1143000"/>
          </a:xfrm>
        </p:spPr>
        <p:txBody>
          <a:bodyPr>
            <a:normAutofit fontScale="90000"/>
          </a:bodyPr>
          <a:lstStyle/>
          <a:p>
            <a:r>
              <a:rPr lang="es-MX" sz="3600" b="1" dirty="0"/>
              <a:t>1. Alimentación saludable</a:t>
            </a:r>
            <a:br>
              <a:rPr lang="es-MX" sz="3600" b="1" dirty="0"/>
            </a:br>
            <a:r>
              <a:rPr lang="es-MX" sz="3600" b="1" dirty="0"/>
              <a:t>1.2 Alimentación saludable para toda la vida. </a:t>
            </a:r>
            <a:br>
              <a:rPr lang="es-MX" sz="3600" b="1" dirty="0"/>
            </a:br>
            <a:br>
              <a:rPr lang="es-MX" sz="3100" dirty="0"/>
            </a:br>
            <a:endParaRPr lang="es-MX" b="1" dirty="0">
              <a:latin typeface="Arial" pitchFamily="34" charset="0"/>
              <a:cs typeface="Arial" pitchFamily="34" charset="0"/>
            </a:endParaRPr>
          </a:p>
        </p:txBody>
      </p:sp>
      <p:sp>
        <p:nvSpPr>
          <p:cNvPr id="7" name="Marcador de contenido 6"/>
          <p:cNvSpPr>
            <a:spLocks noGrp="1"/>
          </p:cNvSpPr>
          <p:nvPr>
            <p:ph idx="1"/>
          </p:nvPr>
        </p:nvSpPr>
        <p:spPr>
          <a:xfrm>
            <a:off x="384823" y="1340768"/>
            <a:ext cx="8229600" cy="5174035"/>
          </a:xfrm>
        </p:spPr>
        <p:txBody>
          <a:bodyPr>
            <a:normAutofit/>
          </a:bodyPr>
          <a:lstStyle/>
          <a:p>
            <a:pPr marL="0" indent="0" algn="just">
              <a:buNone/>
            </a:pPr>
            <a:r>
              <a:rPr lang="es-MX" sz="2800" dirty="0"/>
              <a:t>Diseñar escudo que represente la lucha de malos hábitos que permitan reducir el riesgo a enfermar. </a:t>
            </a:r>
          </a:p>
        </p:txBody>
      </p:sp>
      <p:sp>
        <p:nvSpPr>
          <p:cNvPr id="8" name="Rectángulo 7"/>
          <p:cNvSpPr/>
          <p:nvPr/>
        </p:nvSpPr>
        <p:spPr>
          <a:xfrm>
            <a:off x="1871146" y="2343609"/>
            <a:ext cx="5256953" cy="3168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4024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0" indent="0"/>
            <a:r>
              <a:rPr lang="es-MX" b="1" dirty="0">
                <a:latin typeface="Arial" pitchFamily="34" charset="0"/>
                <a:cs typeface="Arial" pitchFamily="34" charset="0"/>
              </a:rPr>
              <a:t>Referencias</a:t>
            </a:r>
          </a:p>
        </p:txBody>
      </p:sp>
      <p:sp>
        <p:nvSpPr>
          <p:cNvPr id="3" name="2 Marcador de contenido"/>
          <p:cNvSpPr>
            <a:spLocks noGrp="1"/>
          </p:cNvSpPr>
          <p:nvPr>
            <p:ph idx="1"/>
          </p:nvPr>
        </p:nvSpPr>
        <p:spPr>
          <a:xfrm>
            <a:off x="457200" y="1600201"/>
            <a:ext cx="8579296" cy="3484984"/>
          </a:xfrm>
        </p:spPr>
        <p:txBody>
          <a:bodyPr>
            <a:normAutofit/>
          </a:bodyPr>
          <a:lstStyle/>
          <a:p>
            <a:endParaRPr lang="es-MX" b="1" dirty="0">
              <a:latin typeface="Arial" pitchFamily="34" charset="0"/>
              <a:cs typeface="Arial" pitchFamily="34" charset="0"/>
            </a:endParaRPr>
          </a:p>
          <a:p>
            <a:endParaRPr lang="es-MX" b="1" dirty="0">
              <a:latin typeface="Arial" pitchFamily="34" charset="0"/>
              <a:cs typeface="Arial" pitchFamily="34" charset="0"/>
            </a:endParaRPr>
          </a:p>
        </p:txBody>
      </p:sp>
      <p:sp>
        <p:nvSpPr>
          <p:cNvPr id="4" name="Rectángulo 3"/>
          <p:cNvSpPr/>
          <p:nvPr/>
        </p:nvSpPr>
        <p:spPr>
          <a:xfrm>
            <a:off x="611560" y="2327030"/>
            <a:ext cx="8424936" cy="2215991"/>
          </a:xfrm>
          <a:prstGeom prst="rect">
            <a:avLst/>
          </a:prstGeom>
        </p:spPr>
        <p:txBody>
          <a:bodyPr wrap="square">
            <a:spAutoFit/>
          </a:bodyPr>
          <a:lstStyle/>
          <a:p>
            <a:pPr algn="just"/>
            <a:endParaRPr lang="es-MX" sz="2300" dirty="0"/>
          </a:p>
          <a:p>
            <a:pPr marL="342900" indent="-342900" algn="just">
              <a:buFont typeface="Arial" panose="020B0604020202020204" pitchFamily="34" charset="0"/>
              <a:buChar char="•"/>
            </a:pPr>
            <a:r>
              <a:rPr lang="es-MX" sz="2300" dirty="0"/>
              <a:t>Oblitas L. </a:t>
            </a:r>
            <a:r>
              <a:rPr lang="es-MX" sz="2300" i="1" dirty="0"/>
              <a:t>Psicología de la salud y calidad de vida</a:t>
            </a:r>
            <a:r>
              <a:rPr lang="es-MX" sz="2300" dirty="0"/>
              <a:t>. México, 2008.</a:t>
            </a:r>
          </a:p>
          <a:p>
            <a:pPr marL="342900" indent="-342900" algn="just">
              <a:buFont typeface="Arial" panose="020B0604020202020204" pitchFamily="34" charset="0"/>
              <a:buChar char="•"/>
            </a:pPr>
            <a:r>
              <a:rPr lang="es-MX" sz="2300" dirty="0"/>
              <a:t>http://www.inegi.org.mx/saladeprensa/boletines/2015/especiales/especiales2015_07_6.pdf</a:t>
            </a:r>
          </a:p>
          <a:p>
            <a:pPr algn="just"/>
            <a:r>
              <a:rPr lang="es-MX" sz="2300" dirty="0"/>
              <a:t> </a:t>
            </a:r>
          </a:p>
          <a:p>
            <a:pPr algn="just"/>
            <a:endParaRPr lang="es-MX" sz="2300" dirty="0"/>
          </a:p>
        </p:txBody>
      </p:sp>
    </p:spTree>
    <p:extLst>
      <p:ext uri="{BB962C8B-B14F-4D97-AF65-F5344CB8AC3E}">
        <p14:creationId xmlns:p14="http://schemas.microsoft.com/office/powerpoint/2010/main" val="359155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Grp="1" noChangeAspect="1"/>
          </p:cNvPicPr>
          <p:nvPr>
            <p:ph idx="1"/>
          </p:nvPr>
        </p:nvPicPr>
        <p:blipFill>
          <a:blip r:embed="rId2"/>
          <a:stretch>
            <a:fillRect/>
          </a:stretch>
        </p:blipFill>
        <p:spPr>
          <a:xfrm>
            <a:off x="1200620" y="2515848"/>
            <a:ext cx="6742760" cy="2694666"/>
          </a:xfrm>
          <a:prstGeom prst="rect">
            <a:avLst/>
          </a:prstGeom>
        </p:spPr>
      </p:pic>
    </p:spTree>
    <p:extLst>
      <p:ext uri="{BB962C8B-B14F-4D97-AF65-F5344CB8AC3E}">
        <p14:creationId xmlns:p14="http://schemas.microsoft.com/office/powerpoint/2010/main" val="21313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499727"/>
            <a:ext cx="8229600" cy="1143000"/>
          </a:xfrm>
        </p:spPr>
        <p:txBody>
          <a:bodyPr/>
          <a:lstStyle/>
          <a:p>
            <a:r>
              <a:rPr lang="es-MX" dirty="0">
                <a:latin typeface="Arial" panose="020B0604020202020204" pitchFamily="34" charset="0"/>
                <a:cs typeface="Arial" panose="020B0604020202020204" pitchFamily="34" charset="0"/>
              </a:rPr>
              <a:t> Alimentación Saludable</a:t>
            </a:r>
          </a:p>
        </p:txBody>
      </p:sp>
      <p:sp>
        <p:nvSpPr>
          <p:cNvPr id="3" name="2 Marcador de contenido"/>
          <p:cNvSpPr>
            <a:spLocks noGrp="1"/>
          </p:cNvSpPr>
          <p:nvPr>
            <p:ph idx="1"/>
          </p:nvPr>
        </p:nvSpPr>
        <p:spPr>
          <a:xfrm>
            <a:off x="683568" y="2636912"/>
            <a:ext cx="8229600" cy="4497363"/>
          </a:xfrm>
        </p:spPr>
        <p:txBody>
          <a:bodyPr>
            <a:normAutofit fontScale="47500" lnSpcReduction="20000"/>
          </a:bodyPr>
          <a:lstStyle/>
          <a:p>
            <a:pPr marL="0" indent="0" algn="ctr">
              <a:buNone/>
            </a:pPr>
            <a:r>
              <a:rPr lang="es-MX" sz="5800" b="1" dirty="0">
                <a:latin typeface="Arial" pitchFamily="34" charset="0"/>
                <a:cs typeface="Arial" pitchFamily="34" charset="0"/>
              </a:rPr>
              <a:t>Resumen</a:t>
            </a:r>
          </a:p>
          <a:p>
            <a:pPr marL="0" indent="0" algn="ctr">
              <a:buNone/>
            </a:pPr>
            <a:endParaRPr lang="es-MX" sz="5800" b="1" dirty="0">
              <a:latin typeface="Arial" pitchFamily="34" charset="0"/>
              <a:cs typeface="Arial" pitchFamily="34" charset="0"/>
            </a:endParaRPr>
          </a:p>
          <a:p>
            <a:pPr marL="0" indent="0" algn="just">
              <a:buNone/>
            </a:pPr>
            <a:r>
              <a:rPr lang="es-MX" sz="5800" b="1" dirty="0">
                <a:latin typeface="Arial" pitchFamily="34" charset="0"/>
                <a:cs typeface="Arial" pitchFamily="34" charset="0"/>
              </a:rPr>
              <a:t>La salud es primordial para el alcance de nuestras metas, por ello es importante concientizar el concepto de salud, partiendo de ello para formar un panorama de identificación de hábitos saludables que tenemos en nuestra vida, considerando alcanzar una mejor calidad de vida. </a:t>
            </a:r>
          </a:p>
          <a:p>
            <a:pPr marL="0" indent="0" algn="just">
              <a:buNone/>
            </a:pPr>
            <a:r>
              <a:rPr lang="es-MX" b="1" dirty="0">
                <a:latin typeface="Arial" pitchFamily="34" charset="0"/>
                <a:cs typeface="Arial" pitchFamily="34" charset="0"/>
              </a:rPr>
              <a:t>Palabras clave: Salud, identificación de hábitos de saludables, calidad de vida. </a:t>
            </a:r>
          </a:p>
          <a:p>
            <a:pPr marL="0" indent="0" algn="just">
              <a:buNone/>
            </a:pPr>
            <a:endParaRPr lang="es-MX" sz="5800" b="1" dirty="0">
              <a:latin typeface="Arial" pitchFamily="34" charset="0"/>
              <a:cs typeface="Arial" pitchFamily="34" charset="0"/>
            </a:endParaRPr>
          </a:p>
          <a:p>
            <a:endParaRPr lang="es-MX" b="1" dirty="0">
              <a:latin typeface="Arial" pitchFamily="34" charset="0"/>
              <a:cs typeface="Arial" pitchFamily="34" charset="0"/>
            </a:endParaRPr>
          </a:p>
          <a:p>
            <a:endParaRPr lang="es-MX" b="1" dirty="0">
              <a:latin typeface="Arial" pitchFamily="34" charset="0"/>
              <a:cs typeface="Arial" pitchFamily="34" charset="0"/>
            </a:endParaRPr>
          </a:p>
        </p:txBody>
      </p:sp>
    </p:spTree>
    <p:extLst>
      <p:ext uri="{BB962C8B-B14F-4D97-AF65-F5344CB8AC3E}">
        <p14:creationId xmlns:p14="http://schemas.microsoft.com/office/powerpoint/2010/main" val="171872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734" y="1340768"/>
            <a:ext cx="8229600" cy="1143000"/>
          </a:xfrm>
        </p:spPr>
        <p:txBody>
          <a:bodyPr/>
          <a:lstStyle/>
          <a:p>
            <a:r>
              <a:rPr lang="es-MX" b="1" dirty="0">
                <a:latin typeface="Arial" pitchFamily="34" charset="0"/>
                <a:cs typeface="Arial" pitchFamily="34" charset="0"/>
              </a:rPr>
              <a:t>Abstract</a:t>
            </a:r>
            <a:endParaRPr lang="es-MX" dirty="0"/>
          </a:p>
        </p:txBody>
      </p:sp>
      <p:sp>
        <p:nvSpPr>
          <p:cNvPr id="3" name="Marcador de contenido 2"/>
          <p:cNvSpPr>
            <a:spLocks noGrp="1"/>
          </p:cNvSpPr>
          <p:nvPr>
            <p:ph idx="1"/>
          </p:nvPr>
        </p:nvSpPr>
        <p:spPr>
          <a:xfrm>
            <a:off x="429610" y="1988840"/>
            <a:ext cx="8229600" cy="4049291"/>
          </a:xfrm>
        </p:spPr>
        <p:txBody>
          <a:bodyPr>
            <a:normAutofit lnSpcReduction="10000"/>
          </a:bodyPr>
          <a:lstStyle/>
          <a:p>
            <a:pPr marL="0" indent="0" algn="ctr">
              <a:buNone/>
            </a:pPr>
            <a:r>
              <a:rPr lang="es-MX" b="1" dirty="0">
                <a:latin typeface="Arial" pitchFamily="34" charset="0"/>
                <a:cs typeface="Arial" pitchFamily="34" charset="0"/>
              </a:rPr>
              <a:t> </a:t>
            </a:r>
          </a:p>
          <a:p>
            <a:pPr marL="0" indent="0" algn="just">
              <a:buNone/>
            </a:pPr>
            <a:r>
              <a:rPr lang="en-US" sz="2700" dirty="0">
                <a:latin typeface="Arial" pitchFamily="34" charset="0"/>
                <a:cs typeface="Arial" pitchFamily="34" charset="0"/>
              </a:rPr>
              <a:t>The health is basic for the scope of our goals, for it`s an important </a:t>
            </a:r>
            <a:r>
              <a:rPr lang="en-US" sz="2700" dirty="0" err="1">
                <a:latin typeface="Arial" pitchFamily="34" charset="0"/>
                <a:cs typeface="Arial" pitchFamily="34" charset="0"/>
              </a:rPr>
              <a:t>concientizar</a:t>
            </a:r>
            <a:r>
              <a:rPr lang="en-US" sz="2700" dirty="0">
                <a:latin typeface="Arial" pitchFamily="34" charset="0"/>
                <a:cs typeface="Arial" pitchFamily="34" charset="0"/>
              </a:rPr>
              <a:t> the concept of health, departing from it to form a panorama of identification of healthy habits that we have in our life, considering to reach a better quality of life</a:t>
            </a:r>
          </a:p>
          <a:p>
            <a:pPr marL="0" indent="0" algn="just">
              <a:buNone/>
            </a:pPr>
            <a:endParaRPr lang="en-US" sz="2700" dirty="0">
              <a:latin typeface="Arial" pitchFamily="34" charset="0"/>
              <a:cs typeface="Arial" pitchFamily="34" charset="0"/>
            </a:endParaRPr>
          </a:p>
          <a:p>
            <a:pPr marL="0" indent="0" algn="just">
              <a:buNone/>
            </a:pPr>
            <a:r>
              <a:rPr lang="en-US" sz="2700" b="1" dirty="0">
                <a:latin typeface="Arial" pitchFamily="34" charset="0"/>
                <a:cs typeface="Arial" pitchFamily="34" charset="0"/>
              </a:rPr>
              <a:t>Keywords: </a:t>
            </a:r>
            <a:r>
              <a:rPr lang="en-US" sz="2700" dirty="0">
                <a:latin typeface="Arial" pitchFamily="34" charset="0"/>
                <a:cs typeface="Arial" pitchFamily="34" charset="0"/>
              </a:rPr>
              <a:t>Health, identification of habits of healthy, quality of life</a:t>
            </a:r>
          </a:p>
          <a:p>
            <a:pPr marL="0" indent="0" algn="just">
              <a:buNone/>
            </a:pPr>
            <a:endParaRPr lang="es-MX" b="1" dirty="0">
              <a:latin typeface="Arial" pitchFamily="34" charset="0"/>
              <a:cs typeface="Arial" pitchFamily="34" charset="0"/>
            </a:endParaRPr>
          </a:p>
          <a:p>
            <a:endParaRPr lang="es-MX" b="1" dirty="0">
              <a:latin typeface="Arial" pitchFamily="34" charset="0"/>
              <a:cs typeface="Arial" pitchFamily="34" charset="0"/>
            </a:endParaRPr>
          </a:p>
          <a:p>
            <a:pPr marL="0" indent="0">
              <a:buNone/>
            </a:pPr>
            <a:endParaRPr lang="es-MX" b="1" dirty="0">
              <a:latin typeface="Arial" pitchFamily="34" charset="0"/>
              <a:cs typeface="Arial" pitchFamily="34" charset="0"/>
            </a:endParaRPr>
          </a:p>
          <a:p>
            <a:endParaRPr lang="es-MX" b="1"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27793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457200" y="2420888"/>
            <a:ext cx="8229600" cy="3345235"/>
          </a:xfrm>
        </p:spPr>
        <p:txBody>
          <a:bodyPr/>
          <a:lstStyle/>
          <a:p>
            <a:pPr marL="0" indent="0" algn="just">
              <a:buNone/>
            </a:pPr>
            <a:r>
              <a:rPr lang="es-MX" dirty="0"/>
              <a:t>Objetivo: </a:t>
            </a:r>
          </a:p>
          <a:p>
            <a:pPr marL="0" indent="0" algn="just">
              <a:buNone/>
            </a:pPr>
            <a:endParaRPr lang="es-MX" dirty="0"/>
          </a:p>
          <a:p>
            <a:pPr marL="0" indent="0" algn="just">
              <a:buNone/>
            </a:pPr>
            <a:r>
              <a:rPr lang="es-MX" dirty="0"/>
              <a:t>Destacar la importancia de disponer de una alimentación saludable como forma de vida.</a:t>
            </a:r>
          </a:p>
        </p:txBody>
      </p:sp>
    </p:spTree>
    <p:extLst>
      <p:ext uri="{BB962C8B-B14F-4D97-AF65-F5344CB8AC3E}">
        <p14:creationId xmlns:p14="http://schemas.microsoft.com/office/powerpoint/2010/main" val="347212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4823" y="548680"/>
            <a:ext cx="8229600" cy="1143000"/>
          </a:xfrm>
        </p:spPr>
        <p:txBody>
          <a:bodyPr>
            <a:normAutofit fontScale="90000"/>
          </a:bodyPr>
          <a:lstStyle/>
          <a:p>
            <a:r>
              <a:rPr lang="es-MX" sz="3600" b="1" dirty="0"/>
              <a:t>1. Alimentación saludable</a:t>
            </a:r>
            <a:br>
              <a:rPr lang="es-MX" sz="3600" b="1" dirty="0"/>
            </a:br>
            <a:r>
              <a:rPr lang="es-MX" sz="3600" b="1" dirty="0"/>
              <a:t>1.2 Alimentación saludable para toda la vida. </a:t>
            </a:r>
            <a:br>
              <a:rPr lang="es-MX" sz="3100" dirty="0"/>
            </a:br>
            <a:endParaRPr lang="es-MX" b="1" dirty="0">
              <a:latin typeface="Arial" pitchFamily="34" charset="0"/>
              <a:cs typeface="Arial" pitchFamily="34" charset="0"/>
            </a:endParaRPr>
          </a:p>
        </p:txBody>
      </p:sp>
      <p:sp>
        <p:nvSpPr>
          <p:cNvPr id="3" name="2 Marcador de contenido"/>
          <p:cNvSpPr>
            <a:spLocks noGrp="1"/>
          </p:cNvSpPr>
          <p:nvPr>
            <p:ph idx="1"/>
          </p:nvPr>
        </p:nvSpPr>
        <p:spPr>
          <a:xfrm>
            <a:off x="384823" y="1475656"/>
            <a:ext cx="4619225" cy="4175051"/>
          </a:xfrm>
        </p:spPr>
        <p:txBody>
          <a:bodyPr>
            <a:normAutofit lnSpcReduction="10000"/>
          </a:bodyPr>
          <a:lstStyle/>
          <a:p>
            <a:pPr marL="0" indent="0">
              <a:buNone/>
            </a:pPr>
            <a:endParaRPr lang="es-MX" sz="2800" b="1" dirty="0">
              <a:latin typeface="Arial" pitchFamily="34" charset="0"/>
              <a:cs typeface="Arial" pitchFamily="34" charset="0"/>
            </a:endParaRPr>
          </a:p>
          <a:p>
            <a:pPr marL="0" indent="0" algn="just">
              <a:buNone/>
            </a:pPr>
            <a:r>
              <a:rPr lang="es-MX" sz="2800" b="1" dirty="0">
                <a:latin typeface="Arial" pitchFamily="34" charset="0"/>
                <a:cs typeface="Arial" pitchFamily="34" charset="0"/>
              </a:rPr>
              <a:t>Salud. </a:t>
            </a:r>
            <a:r>
              <a:rPr lang="es-MX" sz="2800" dirty="0">
                <a:latin typeface="Arial" pitchFamily="34" charset="0"/>
                <a:cs typeface="Arial" pitchFamily="34" charset="0"/>
              </a:rPr>
              <a:t>Entendida en sentido amplio , como el </a:t>
            </a:r>
            <a:r>
              <a:rPr lang="es-MX" sz="2800" i="1" dirty="0">
                <a:latin typeface="Arial" pitchFamily="34" charset="0"/>
                <a:cs typeface="Arial" pitchFamily="34" charset="0"/>
              </a:rPr>
              <a:t>bienestar físico, psicológico y social </a:t>
            </a:r>
            <a:r>
              <a:rPr lang="es-MX" sz="2800" dirty="0">
                <a:latin typeface="Arial" pitchFamily="34" charset="0"/>
                <a:cs typeface="Arial" pitchFamily="34" charset="0"/>
              </a:rPr>
              <a:t>, va mucho mas allá del esquema biomédico, abarcando la esfera subjetiva y del comportamiento del ser humano. </a:t>
            </a:r>
            <a:r>
              <a:rPr lang="es-MX" sz="2800" b="1" i="1" dirty="0">
                <a:latin typeface="Arial" pitchFamily="34" charset="0"/>
                <a:cs typeface="Arial" pitchFamily="34" charset="0"/>
              </a:rPr>
              <a:t>Oblitas, 2004.</a:t>
            </a:r>
          </a:p>
          <a:p>
            <a:pPr marL="0" indent="0">
              <a:buNone/>
            </a:pPr>
            <a:endParaRPr lang="es-MX" b="1" dirty="0">
              <a:latin typeface="Arial" pitchFamily="34" charset="0"/>
              <a:cs typeface="Arial" pitchFamily="34" charset="0"/>
            </a:endParaRPr>
          </a:p>
        </p:txBody>
      </p:sp>
      <p:pic>
        <p:nvPicPr>
          <p:cNvPr id="4" name="Imagen 3"/>
          <p:cNvPicPr>
            <a:picLocks noChangeAspect="1"/>
          </p:cNvPicPr>
          <p:nvPr/>
        </p:nvPicPr>
        <p:blipFill>
          <a:blip r:embed="rId3"/>
          <a:stretch>
            <a:fillRect/>
          </a:stretch>
        </p:blipFill>
        <p:spPr>
          <a:xfrm>
            <a:off x="5580112" y="2060848"/>
            <a:ext cx="2847975" cy="2312268"/>
          </a:xfrm>
          <a:prstGeom prst="rect">
            <a:avLst/>
          </a:prstGeom>
          <a:effectLst>
            <a:glow rad="63500">
              <a:schemeClr val="accent1">
                <a:satMod val="175000"/>
                <a:alpha val="40000"/>
              </a:schemeClr>
            </a:glow>
            <a:reflection blurRad="6350" stA="52000" endA="300" endPos="35000" dir="5400000" sy="-100000" algn="bl" rotWithShape="0"/>
          </a:effectLst>
        </p:spPr>
      </p:pic>
      <p:sp>
        <p:nvSpPr>
          <p:cNvPr id="6" name="Rectángulo 5"/>
          <p:cNvSpPr/>
          <p:nvPr/>
        </p:nvSpPr>
        <p:spPr>
          <a:xfrm>
            <a:off x="5572664" y="4511451"/>
            <a:ext cx="3168352" cy="461665"/>
          </a:xfrm>
          <a:prstGeom prst="rect">
            <a:avLst/>
          </a:prstGeom>
        </p:spPr>
        <p:txBody>
          <a:bodyPr wrap="square">
            <a:spAutoFit/>
          </a:bodyPr>
          <a:lstStyle/>
          <a:p>
            <a:r>
              <a:rPr lang="es-MX" sz="1200" dirty="0"/>
              <a:t>http://www.centromedicoesteticovillalba.com/editorimg/image/Salud+y+Bienestar+SS.jpg</a:t>
            </a:r>
          </a:p>
        </p:txBody>
      </p:sp>
    </p:spTree>
    <p:extLst>
      <p:ext uri="{BB962C8B-B14F-4D97-AF65-F5344CB8AC3E}">
        <p14:creationId xmlns:p14="http://schemas.microsoft.com/office/powerpoint/2010/main" val="374562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4823" y="332656"/>
            <a:ext cx="8229600" cy="1143000"/>
          </a:xfrm>
        </p:spPr>
        <p:txBody>
          <a:bodyPr>
            <a:normAutofit fontScale="90000"/>
          </a:bodyPr>
          <a:lstStyle/>
          <a:p>
            <a:r>
              <a:rPr lang="es-MX" sz="3600" b="1" dirty="0"/>
              <a:t>1. Alimentación saludable</a:t>
            </a:r>
            <a:br>
              <a:rPr lang="es-MX" sz="3600" b="1" dirty="0"/>
            </a:br>
            <a:r>
              <a:rPr lang="es-MX" sz="3600" b="1" dirty="0"/>
              <a:t>1.2 Alimentación saludable para toda la vida. </a:t>
            </a:r>
            <a:br>
              <a:rPr lang="es-MX" sz="3100" dirty="0"/>
            </a:br>
            <a:endParaRPr lang="es-MX" b="1" dirty="0">
              <a:latin typeface="Arial" pitchFamily="34" charset="0"/>
              <a:cs typeface="Arial" pitchFamily="34" charset="0"/>
            </a:endParaRPr>
          </a:p>
        </p:txBody>
      </p:sp>
      <p:sp>
        <p:nvSpPr>
          <p:cNvPr id="3" name="2 Marcador de contenido"/>
          <p:cNvSpPr>
            <a:spLocks noGrp="1"/>
          </p:cNvSpPr>
          <p:nvPr>
            <p:ph idx="1"/>
          </p:nvPr>
        </p:nvSpPr>
        <p:spPr>
          <a:xfrm>
            <a:off x="384823" y="1475656"/>
            <a:ext cx="5195289" cy="4175051"/>
          </a:xfrm>
        </p:spPr>
        <p:txBody>
          <a:bodyPr>
            <a:normAutofit/>
          </a:bodyPr>
          <a:lstStyle/>
          <a:p>
            <a:pPr marL="0" indent="0" algn="just">
              <a:buNone/>
            </a:pPr>
            <a:r>
              <a:rPr lang="es-MX" sz="2000" i="1" dirty="0" err="1">
                <a:latin typeface="Arial" pitchFamily="34" charset="0"/>
                <a:cs typeface="Arial" pitchFamily="34" charset="0"/>
              </a:rPr>
              <a:t>Dubos</a:t>
            </a:r>
            <a:r>
              <a:rPr lang="es-MX" sz="2000" i="1" dirty="0">
                <a:latin typeface="Arial" pitchFamily="34" charset="0"/>
                <a:cs typeface="Arial" pitchFamily="34" charset="0"/>
              </a:rPr>
              <a:t> (1975) citado en Oblitas, 2004. </a:t>
            </a:r>
          </a:p>
          <a:p>
            <a:pPr marL="0" indent="0" algn="just">
              <a:buNone/>
            </a:pPr>
            <a:endParaRPr lang="es-MX" sz="2000" i="1" dirty="0">
              <a:latin typeface="Arial" pitchFamily="34" charset="0"/>
              <a:cs typeface="Arial" pitchFamily="34" charset="0"/>
            </a:endParaRPr>
          </a:p>
          <a:p>
            <a:pPr marL="0" indent="0" algn="just">
              <a:buNone/>
            </a:pPr>
            <a:r>
              <a:rPr lang="es-MX" dirty="0">
                <a:latin typeface="Arial" pitchFamily="34" charset="0"/>
                <a:cs typeface="Arial" pitchFamily="34" charset="0"/>
              </a:rPr>
              <a:t>“Sostiene que </a:t>
            </a:r>
            <a:r>
              <a:rPr lang="es-MX" b="1" dirty="0">
                <a:latin typeface="Arial" pitchFamily="34" charset="0"/>
                <a:cs typeface="Arial" pitchFamily="34" charset="0"/>
              </a:rPr>
              <a:t>la salud </a:t>
            </a:r>
            <a:r>
              <a:rPr lang="es-MX" dirty="0">
                <a:latin typeface="Arial" pitchFamily="34" charset="0"/>
                <a:cs typeface="Arial" pitchFamily="34" charset="0"/>
              </a:rPr>
              <a:t>es el estado de </a:t>
            </a:r>
            <a:r>
              <a:rPr lang="es-MX" i="1" dirty="0">
                <a:latin typeface="Arial" pitchFamily="34" charset="0"/>
                <a:cs typeface="Arial" pitchFamily="34" charset="0"/>
              </a:rPr>
              <a:t>adaptación</a:t>
            </a:r>
            <a:r>
              <a:rPr lang="es-MX" dirty="0">
                <a:latin typeface="Arial" pitchFamily="34" charset="0"/>
                <a:cs typeface="Arial" pitchFamily="34" charset="0"/>
              </a:rPr>
              <a:t> al medio y la </a:t>
            </a:r>
            <a:r>
              <a:rPr lang="es-MX" i="1" dirty="0">
                <a:latin typeface="Arial" pitchFamily="34" charset="0"/>
                <a:cs typeface="Arial" pitchFamily="34" charset="0"/>
              </a:rPr>
              <a:t>capacidad</a:t>
            </a:r>
            <a:r>
              <a:rPr lang="es-MX" dirty="0">
                <a:latin typeface="Arial" pitchFamily="34" charset="0"/>
                <a:cs typeface="Arial" pitchFamily="34" charset="0"/>
              </a:rPr>
              <a:t> de funcionar en las mejores condiciones de este medio.”</a:t>
            </a:r>
          </a:p>
          <a:p>
            <a:pPr marL="0" indent="0">
              <a:buNone/>
            </a:pPr>
            <a:endParaRPr lang="es-MX" b="1" dirty="0">
              <a:latin typeface="Arial" pitchFamily="34" charset="0"/>
              <a:cs typeface="Arial" pitchFamily="34" charset="0"/>
            </a:endParaRPr>
          </a:p>
        </p:txBody>
      </p:sp>
      <p:pic>
        <p:nvPicPr>
          <p:cNvPr id="4" name="Imagen 3"/>
          <p:cNvPicPr>
            <a:picLocks noChangeAspect="1"/>
          </p:cNvPicPr>
          <p:nvPr/>
        </p:nvPicPr>
        <p:blipFill>
          <a:blip r:embed="rId3"/>
          <a:stretch>
            <a:fillRect/>
          </a:stretch>
        </p:blipFill>
        <p:spPr>
          <a:xfrm>
            <a:off x="6084168" y="2348880"/>
            <a:ext cx="2419996" cy="2121947"/>
          </a:xfrm>
          <a:prstGeom prst="rect">
            <a:avLst/>
          </a:prstGeom>
          <a:ln/>
        </p:spPr>
        <p:style>
          <a:lnRef idx="2">
            <a:schemeClr val="accent1"/>
          </a:lnRef>
          <a:fillRef idx="1">
            <a:schemeClr val="lt1"/>
          </a:fillRef>
          <a:effectRef idx="0">
            <a:schemeClr val="accent1"/>
          </a:effectRef>
          <a:fontRef idx="minor">
            <a:schemeClr val="dk1"/>
          </a:fontRef>
        </p:style>
      </p:pic>
      <p:sp>
        <p:nvSpPr>
          <p:cNvPr id="5" name="Rectángulo 4"/>
          <p:cNvSpPr/>
          <p:nvPr/>
        </p:nvSpPr>
        <p:spPr>
          <a:xfrm>
            <a:off x="6194427" y="4653550"/>
            <a:ext cx="2521612" cy="830997"/>
          </a:xfrm>
          <a:prstGeom prst="rect">
            <a:avLst/>
          </a:prstGeom>
        </p:spPr>
        <p:txBody>
          <a:bodyPr wrap="square">
            <a:spAutoFit/>
          </a:bodyPr>
          <a:lstStyle/>
          <a:p>
            <a:r>
              <a:rPr lang="es-MX" sz="1200" dirty="0"/>
              <a:t>http://1.bp.blogspot.com/-X1JNfUiNjaQ/Td09kKrl2xI/AAAAAAAABZk/5r4n--wwXs8/s400/capacidad-adaptacion.jpg</a:t>
            </a:r>
          </a:p>
        </p:txBody>
      </p:sp>
    </p:spTree>
    <p:extLst>
      <p:ext uri="{BB962C8B-B14F-4D97-AF65-F5344CB8AC3E}">
        <p14:creationId xmlns:p14="http://schemas.microsoft.com/office/powerpoint/2010/main" val="312000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4823" y="332656"/>
            <a:ext cx="8229600" cy="1143000"/>
          </a:xfrm>
        </p:spPr>
        <p:txBody>
          <a:bodyPr>
            <a:normAutofit fontScale="90000"/>
          </a:bodyPr>
          <a:lstStyle/>
          <a:p>
            <a:r>
              <a:rPr lang="es-MX" sz="3600" b="1" dirty="0"/>
              <a:t>1. Alimentación saludable</a:t>
            </a:r>
            <a:br>
              <a:rPr lang="es-MX" sz="3600" b="1" dirty="0"/>
            </a:br>
            <a:r>
              <a:rPr lang="es-MX" sz="3600" b="1" dirty="0"/>
              <a:t>1.2 Alimentación saludable para toda la vida. </a:t>
            </a:r>
            <a:br>
              <a:rPr lang="es-MX" sz="3100" dirty="0"/>
            </a:br>
            <a:endParaRPr lang="es-MX" b="1" dirty="0">
              <a:latin typeface="Arial" pitchFamily="34" charset="0"/>
              <a:cs typeface="Arial" pitchFamily="34" charset="0"/>
            </a:endParaRPr>
          </a:p>
        </p:txBody>
      </p:sp>
      <p:sp>
        <p:nvSpPr>
          <p:cNvPr id="3" name="2 Marcador de contenido"/>
          <p:cNvSpPr>
            <a:spLocks noGrp="1"/>
          </p:cNvSpPr>
          <p:nvPr>
            <p:ph idx="1"/>
          </p:nvPr>
        </p:nvSpPr>
        <p:spPr>
          <a:xfrm>
            <a:off x="384823" y="1475656"/>
            <a:ext cx="8229600" cy="4175051"/>
          </a:xfrm>
        </p:spPr>
        <p:txBody>
          <a:bodyPr>
            <a:normAutofit fontScale="25000" lnSpcReduction="20000"/>
          </a:bodyPr>
          <a:lstStyle/>
          <a:p>
            <a:pPr marL="0" indent="0">
              <a:buNone/>
            </a:pPr>
            <a:r>
              <a:rPr lang="es-MX" sz="8000" b="1" i="1" dirty="0">
                <a:latin typeface="Arial" pitchFamily="34" charset="0"/>
                <a:cs typeface="Arial" pitchFamily="34" charset="0"/>
              </a:rPr>
              <a:t>Percepción del estado de salud de los integrantes del hogar </a:t>
            </a:r>
          </a:p>
          <a:p>
            <a:pPr marL="0" indent="0">
              <a:buNone/>
            </a:pPr>
            <a:r>
              <a:rPr lang="es-MX" sz="5600" b="1" i="1" dirty="0">
                <a:latin typeface="Arial" pitchFamily="34" charset="0"/>
                <a:cs typeface="Arial" pitchFamily="34" charset="0"/>
                <a:hlinkClick r:id="rId3"/>
              </a:rPr>
              <a:t>http://www.inegi.org.mx/saladeprensa/boletines/2015/especiales/especiales2015_07_6.pdf</a:t>
            </a:r>
            <a:endParaRPr lang="es-MX" sz="5600" b="1" i="1" dirty="0">
              <a:latin typeface="Arial" pitchFamily="34" charset="0"/>
              <a:cs typeface="Arial" pitchFamily="34" charset="0"/>
            </a:endParaRPr>
          </a:p>
          <a:p>
            <a:pPr marL="0" indent="0" algn="just">
              <a:buNone/>
            </a:pPr>
            <a:r>
              <a:rPr lang="es-MX" sz="4400" b="1" dirty="0">
                <a:latin typeface="Arial" pitchFamily="34" charset="0"/>
                <a:cs typeface="Arial" pitchFamily="34" charset="0"/>
              </a:rPr>
              <a:t> </a:t>
            </a:r>
          </a:p>
          <a:p>
            <a:pPr marL="0" indent="0" algn="just">
              <a:buNone/>
            </a:pPr>
            <a:r>
              <a:rPr lang="es-MX" sz="8000" dirty="0">
                <a:latin typeface="Arial" pitchFamily="34" charset="0"/>
                <a:cs typeface="Arial" pitchFamily="34" charset="0"/>
              </a:rPr>
              <a:t>Un elemento novedoso que aporta la ENH </a:t>
            </a:r>
            <a:r>
              <a:rPr lang="es-MX" sz="5600" dirty="0">
                <a:latin typeface="Arial" pitchFamily="34" charset="0"/>
                <a:cs typeface="Arial" pitchFamily="34" charset="0"/>
              </a:rPr>
              <a:t>(Encuesta Nacional de los Hogares) </a:t>
            </a:r>
            <a:r>
              <a:rPr lang="es-MX" sz="8000" dirty="0">
                <a:latin typeface="Arial" pitchFamily="34" charset="0"/>
                <a:cs typeface="Arial" pitchFamily="34" charset="0"/>
              </a:rPr>
              <a:t>2014, es el de </a:t>
            </a:r>
            <a:r>
              <a:rPr lang="es-MX" sz="8000" b="1" dirty="0">
                <a:latin typeface="Arial" pitchFamily="34" charset="0"/>
                <a:cs typeface="Arial" pitchFamily="34" charset="0"/>
              </a:rPr>
              <a:t>ofrecer información sobre la percepción de algunos aspectos del estado de salud físico y emocional de las personas</a:t>
            </a:r>
            <a:r>
              <a:rPr lang="es-MX" sz="8000" dirty="0">
                <a:latin typeface="Arial" pitchFamily="34" charset="0"/>
                <a:cs typeface="Arial" pitchFamily="34" charset="0"/>
              </a:rPr>
              <a:t>, por medio de una sección del cuestionario diseñada a partir de la Iniciativa Budapest (1), cuyo propósito fue desarrollar un conjunto de preguntas que permitan esbozar un panorama general del estado de la salud de la población, tales como: </a:t>
            </a:r>
            <a:r>
              <a:rPr lang="es-MX" sz="8000" i="1" dirty="0">
                <a:latin typeface="Arial" pitchFamily="34" charset="0"/>
                <a:cs typeface="Arial" pitchFamily="34" charset="0"/>
              </a:rPr>
              <a:t>visión, audición, movilidad, cognición, afecto y sensación de preocupación, depresión y dolor</a:t>
            </a:r>
            <a:r>
              <a:rPr lang="es-MX" sz="8000" dirty="0">
                <a:latin typeface="Arial" pitchFamily="34" charset="0"/>
                <a:cs typeface="Arial" pitchFamily="34" charset="0"/>
              </a:rPr>
              <a:t>, que se puedan comparar entre naciones.</a:t>
            </a:r>
          </a:p>
          <a:p>
            <a:pPr marL="0" indent="0">
              <a:buNone/>
            </a:pPr>
            <a:r>
              <a:rPr lang="es-MX" b="1" dirty="0">
                <a:latin typeface="Arial" pitchFamily="34" charset="0"/>
                <a:cs typeface="Arial" pitchFamily="34" charset="0"/>
              </a:rPr>
              <a:t> </a:t>
            </a:r>
          </a:p>
          <a:p>
            <a:pPr marL="0" indent="0">
              <a:buNone/>
            </a:pPr>
            <a:r>
              <a:rPr lang="es-MX" b="1" dirty="0">
                <a:latin typeface="Arial" pitchFamily="34" charset="0"/>
                <a:cs typeface="Arial" pitchFamily="34" charset="0"/>
              </a:rPr>
              <a:t> </a:t>
            </a:r>
          </a:p>
          <a:p>
            <a:pPr marL="0" indent="0" algn="just">
              <a:buNone/>
            </a:pPr>
            <a:r>
              <a:rPr lang="es-MX" b="1" dirty="0">
                <a:latin typeface="Arial" pitchFamily="34" charset="0"/>
                <a:cs typeface="Arial" pitchFamily="34" charset="0"/>
              </a:rPr>
              <a:t> </a:t>
            </a:r>
            <a:endParaRPr lang="es-MX" sz="3700" b="1" dirty="0">
              <a:latin typeface="Arial" pitchFamily="34" charset="0"/>
              <a:cs typeface="Arial" pitchFamily="34" charset="0"/>
            </a:endParaRPr>
          </a:p>
          <a:p>
            <a:pPr marL="0" indent="0" algn="just">
              <a:buNone/>
            </a:pPr>
            <a:r>
              <a:rPr lang="es-MX" sz="3700" b="1" dirty="0">
                <a:latin typeface="Arial" pitchFamily="34" charset="0"/>
                <a:cs typeface="Arial" pitchFamily="34" charset="0"/>
              </a:rPr>
              <a:t>(1) En 2004 bajo el auspicio de la Comisión Económica de las Naciones Unidas para Europa, se estableció un grupo mixto de trabajo en materia de medición del estado de salud, conjuntamente con la Oficina Estadística de la Unión Europea y la Organización Mundial de la Salud. Dicho grupo de trabajo es conocido como la Iniciativa Budapest, desde su primera reunión en Budapest en el 2005. Para mayor información ONU. </a:t>
            </a:r>
            <a:r>
              <a:rPr lang="es-MX" sz="3700" b="1" dirty="0" err="1">
                <a:latin typeface="Arial" pitchFamily="34" charset="0"/>
                <a:cs typeface="Arial" pitchFamily="34" charset="0"/>
              </a:rPr>
              <a:t>Health</a:t>
            </a:r>
            <a:r>
              <a:rPr lang="es-MX" sz="3700" b="1" dirty="0">
                <a:latin typeface="Arial" pitchFamily="34" charset="0"/>
                <a:cs typeface="Arial" pitchFamily="34" charset="0"/>
              </a:rPr>
              <a:t> </a:t>
            </a:r>
            <a:r>
              <a:rPr lang="es-MX" sz="3700" b="1" dirty="0" err="1">
                <a:latin typeface="Arial" pitchFamily="34" charset="0"/>
                <a:cs typeface="Arial" pitchFamily="34" charset="0"/>
              </a:rPr>
              <a:t>state</a:t>
            </a:r>
            <a:r>
              <a:rPr lang="es-MX" sz="3700" b="1" dirty="0">
                <a:latin typeface="Arial" pitchFamily="34" charset="0"/>
                <a:cs typeface="Arial" pitchFamily="34" charset="0"/>
              </a:rPr>
              <a:t> </a:t>
            </a:r>
            <a:r>
              <a:rPr lang="es-MX" sz="3700" b="1" dirty="0" err="1">
                <a:latin typeface="Arial" pitchFamily="34" charset="0"/>
                <a:cs typeface="Arial" pitchFamily="34" charset="0"/>
              </a:rPr>
              <a:t>survey</a:t>
            </a:r>
            <a:r>
              <a:rPr lang="es-MX" sz="3700" b="1" dirty="0">
                <a:latin typeface="Arial" pitchFamily="34" charset="0"/>
                <a:cs typeface="Arial" pitchFamily="34" charset="0"/>
              </a:rPr>
              <a:t> module: Budapest </a:t>
            </a:r>
            <a:r>
              <a:rPr lang="es-MX" sz="3700" b="1" dirty="0" err="1">
                <a:latin typeface="Arial" pitchFamily="34" charset="0"/>
                <a:cs typeface="Arial" pitchFamily="34" charset="0"/>
              </a:rPr>
              <a:t>Initiative</a:t>
            </a:r>
            <a:r>
              <a:rPr lang="es-MX" sz="3700" b="1" dirty="0">
                <a:latin typeface="Arial" pitchFamily="34" charset="0"/>
                <a:cs typeface="Arial" pitchFamily="34" charset="0"/>
              </a:rPr>
              <a:t>: </a:t>
            </a:r>
            <a:r>
              <a:rPr lang="es-MX" sz="3700" b="1" dirty="0" err="1">
                <a:latin typeface="Arial" pitchFamily="34" charset="0"/>
                <a:cs typeface="Arial" pitchFamily="34" charset="0"/>
              </a:rPr>
              <a:t>mark</a:t>
            </a:r>
            <a:r>
              <a:rPr lang="es-MX" sz="3700" b="1" dirty="0">
                <a:latin typeface="Arial" pitchFamily="34" charset="0"/>
                <a:cs typeface="Arial" pitchFamily="34" charset="0"/>
              </a:rPr>
              <a:t> 1. Informe 2007. (en línea). (consultado el 4 de marzo de 2015). Disponible en:   http://www.unece.org/stats/documents/ece/ces/2007/6.e.pdf </a:t>
            </a:r>
          </a:p>
        </p:txBody>
      </p:sp>
      <p:pic>
        <p:nvPicPr>
          <p:cNvPr id="6" name="Imagen 5"/>
          <p:cNvPicPr>
            <a:picLocks noChangeAspect="1"/>
          </p:cNvPicPr>
          <p:nvPr/>
        </p:nvPicPr>
        <p:blipFill>
          <a:blip r:embed="rId4"/>
          <a:stretch>
            <a:fillRect/>
          </a:stretch>
        </p:blipFill>
        <p:spPr>
          <a:xfrm>
            <a:off x="107505" y="5650707"/>
            <a:ext cx="1154672" cy="695200"/>
          </a:xfrm>
          <a:prstGeom prst="rect">
            <a:avLst/>
          </a:prstGeom>
        </p:spPr>
      </p:pic>
      <p:sp>
        <p:nvSpPr>
          <p:cNvPr id="7" name="CuadroTexto 6"/>
          <p:cNvSpPr txBox="1"/>
          <p:nvPr/>
        </p:nvSpPr>
        <p:spPr>
          <a:xfrm>
            <a:off x="1015815" y="5509531"/>
            <a:ext cx="936104" cy="646331"/>
          </a:xfrm>
          <a:prstGeom prst="rect">
            <a:avLst/>
          </a:prstGeom>
          <a:noFill/>
        </p:spPr>
        <p:txBody>
          <a:bodyPr wrap="square" rtlCol="0">
            <a:spAutoFit/>
          </a:bodyPr>
          <a:lstStyle/>
          <a:p>
            <a:r>
              <a:rPr lang="es-MX" sz="3600" dirty="0"/>
              <a:t>®</a:t>
            </a:r>
          </a:p>
        </p:txBody>
      </p:sp>
    </p:spTree>
    <p:extLst>
      <p:ext uri="{BB962C8B-B14F-4D97-AF65-F5344CB8AC3E}">
        <p14:creationId xmlns:p14="http://schemas.microsoft.com/office/powerpoint/2010/main" val="134176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4823" y="548680"/>
            <a:ext cx="8229600" cy="1143000"/>
          </a:xfrm>
        </p:spPr>
        <p:txBody>
          <a:bodyPr>
            <a:normAutofit fontScale="90000"/>
          </a:bodyPr>
          <a:lstStyle/>
          <a:p>
            <a:r>
              <a:rPr lang="es-MX" sz="3600" b="1" dirty="0"/>
              <a:t>1. Alimentación saludable</a:t>
            </a:r>
            <a:br>
              <a:rPr lang="es-MX" sz="3600" b="1" dirty="0"/>
            </a:br>
            <a:r>
              <a:rPr lang="es-MX" sz="3600" b="1" dirty="0"/>
              <a:t>1.2 Alimentación saludable para toda la vida. </a:t>
            </a:r>
            <a:br>
              <a:rPr lang="es-MX" sz="3100" dirty="0"/>
            </a:br>
            <a:endParaRPr lang="es-MX" b="1" dirty="0">
              <a:latin typeface="Arial" pitchFamily="34" charset="0"/>
              <a:cs typeface="Arial" pitchFamily="34" charset="0"/>
            </a:endParaRPr>
          </a:p>
        </p:txBody>
      </p:sp>
      <p:sp>
        <p:nvSpPr>
          <p:cNvPr id="3" name="2 Marcador de contenido"/>
          <p:cNvSpPr>
            <a:spLocks noGrp="1"/>
          </p:cNvSpPr>
          <p:nvPr>
            <p:ph idx="1"/>
          </p:nvPr>
        </p:nvSpPr>
        <p:spPr>
          <a:xfrm>
            <a:off x="384823" y="1475656"/>
            <a:ext cx="4619225" cy="4175051"/>
          </a:xfrm>
        </p:spPr>
        <p:txBody>
          <a:bodyPr>
            <a:normAutofit/>
          </a:bodyPr>
          <a:lstStyle/>
          <a:p>
            <a:endParaRPr lang="es-MX" b="1" dirty="0">
              <a:latin typeface="Arial" pitchFamily="34" charset="0"/>
              <a:cs typeface="Arial" pitchFamily="34" charset="0"/>
            </a:endParaRPr>
          </a:p>
          <a:p>
            <a:pPr marL="0" indent="0" algn="just">
              <a:buNone/>
            </a:pPr>
            <a:r>
              <a:rPr lang="es-MX" dirty="0"/>
              <a:t> En 1987, la OMS definió promoción de la salud como “ </a:t>
            </a:r>
            <a:r>
              <a:rPr lang="es-MX" b="1" i="1" dirty="0"/>
              <a:t>El proceso de capacitar a la población para que aumente el control de su propia salud y mejore”</a:t>
            </a:r>
            <a:r>
              <a:rPr lang="es-MX" b="1" i="1" dirty="0">
                <a:solidFill>
                  <a:srgbClr val="FFC000"/>
                </a:solidFill>
              </a:rPr>
              <a:t>  </a:t>
            </a:r>
          </a:p>
          <a:p>
            <a:pPr marL="0" indent="0">
              <a:buNone/>
            </a:pPr>
            <a:endParaRPr lang="es-MX" b="1" dirty="0">
              <a:latin typeface="Arial" pitchFamily="34" charset="0"/>
              <a:cs typeface="Arial" pitchFamily="34" charset="0"/>
            </a:endParaRPr>
          </a:p>
        </p:txBody>
      </p:sp>
      <p:pic>
        <p:nvPicPr>
          <p:cNvPr id="8" name="Imagen 7"/>
          <p:cNvPicPr>
            <a:picLocks noChangeAspect="1"/>
          </p:cNvPicPr>
          <p:nvPr/>
        </p:nvPicPr>
        <p:blipFill>
          <a:blip r:embed="rId3"/>
          <a:stretch>
            <a:fillRect/>
          </a:stretch>
        </p:blipFill>
        <p:spPr>
          <a:xfrm>
            <a:off x="5652120" y="2492896"/>
            <a:ext cx="2726329" cy="1872208"/>
          </a:xfrm>
          <a:prstGeom prst="rect">
            <a:avLst/>
          </a:prstGeom>
        </p:spPr>
      </p:pic>
      <p:sp>
        <p:nvSpPr>
          <p:cNvPr id="9" name="CuadroTexto 8"/>
          <p:cNvSpPr txBox="1"/>
          <p:nvPr/>
        </p:nvSpPr>
        <p:spPr>
          <a:xfrm>
            <a:off x="6300192" y="2132856"/>
            <a:ext cx="576064" cy="584775"/>
          </a:xfrm>
          <a:prstGeom prst="rect">
            <a:avLst/>
          </a:prstGeom>
          <a:noFill/>
        </p:spPr>
        <p:txBody>
          <a:bodyPr wrap="square" rtlCol="0">
            <a:spAutoFit/>
          </a:bodyPr>
          <a:lstStyle/>
          <a:p>
            <a:r>
              <a:rPr lang="es-MX" sz="3200" dirty="0"/>
              <a:t>®</a:t>
            </a:r>
          </a:p>
        </p:txBody>
      </p:sp>
      <p:sp>
        <p:nvSpPr>
          <p:cNvPr id="11" name="Rectángulo 10"/>
          <p:cNvSpPr/>
          <p:nvPr/>
        </p:nvSpPr>
        <p:spPr>
          <a:xfrm>
            <a:off x="5508104" y="4445226"/>
            <a:ext cx="3827496" cy="276999"/>
          </a:xfrm>
          <a:prstGeom prst="rect">
            <a:avLst/>
          </a:prstGeom>
        </p:spPr>
        <p:txBody>
          <a:bodyPr wrap="square">
            <a:spAutoFit/>
          </a:bodyPr>
          <a:lstStyle/>
          <a:p>
            <a:r>
              <a:rPr lang="es-MX" sz="1200" dirty="0"/>
              <a:t>http://www.classe.es/salud/img/logoOMS.jpg</a:t>
            </a:r>
          </a:p>
        </p:txBody>
      </p:sp>
    </p:spTree>
    <p:extLst>
      <p:ext uri="{BB962C8B-B14F-4D97-AF65-F5344CB8AC3E}">
        <p14:creationId xmlns:p14="http://schemas.microsoft.com/office/powerpoint/2010/main" val="26401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4823" y="332656"/>
            <a:ext cx="8229600" cy="1143000"/>
          </a:xfrm>
        </p:spPr>
        <p:txBody>
          <a:bodyPr>
            <a:normAutofit fontScale="90000"/>
          </a:bodyPr>
          <a:lstStyle/>
          <a:p>
            <a:r>
              <a:rPr lang="es-MX" sz="3600" b="1" dirty="0"/>
              <a:t>1. Alimentación saludable</a:t>
            </a:r>
            <a:br>
              <a:rPr lang="es-MX" sz="3600" b="1" dirty="0"/>
            </a:br>
            <a:r>
              <a:rPr lang="es-MX" sz="3600" b="1" dirty="0"/>
              <a:t>1.2 Alimentación saludable para toda la vida. </a:t>
            </a:r>
            <a:br>
              <a:rPr lang="es-MX" sz="3100" dirty="0"/>
            </a:br>
            <a:endParaRPr lang="es-MX" b="1" dirty="0">
              <a:latin typeface="Arial" pitchFamily="34" charset="0"/>
              <a:cs typeface="Arial" pitchFamily="34" charset="0"/>
            </a:endParaRPr>
          </a:p>
        </p:txBody>
      </p:sp>
      <p:graphicFrame>
        <p:nvGraphicFramePr>
          <p:cNvPr id="8" name="Marcador de contenido 3"/>
          <p:cNvGraphicFramePr>
            <a:graphicFrameLocks noGrp="1"/>
          </p:cNvGraphicFramePr>
          <p:nvPr>
            <p:ph idx="1"/>
            <p:extLst>
              <p:ext uri="{D42A27DB-BD31-4B8C-83A1-F6EECF244321}">
                <p14:modId xmlns:p14="http://schemas.microsoft.com/office/powerpoint/2010/main" val="1523615496"/>
              </p:ext>
            </p:extLst>
          </p:nvPr>
        </p:nvGraphicFramePr>
        <p:xfrm>
          <a:off x="384175" y="1196753"/>
          <a:ext cx="822960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7558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17906</TotalTime>
  <Words>889</Words>
  <Application>Microsoft Office PowerPoint</Application>
  <PresentationFormat>Presentación en pantalla (4:3)</PresentationFormat>
  <Paragraphs>75</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17</vt:i4>
      </vt:variant>
    </vt:vector>
  </HeadingPairs>
  <TitlesOfParts>
    <vt:vector size="21" baseType="lpstr">
      <vt:lpstr>Arial</vt:lpstr>
      <vt:lpstr>Calibri</vt:lpstr>
      <vt:lpstr>Tema de Office</vt:lpstr>
      <vt:lpstr>1_Tema de Office</vt:lpstr>
      <vt:lpstr>TEMA: ALIMENTACION SALUDABLE</vt:lpstr>
      <vt:lpstr> Alimentación Saludable</vt:lpstr>
      <vt:lpstr>Abstract</vt:lpstr>
      <vt:lpstr>Presentación de PowerPoint</vt:lpstr>
      <vt:lpstr>1. Alimentación saludable 1.2 Alimentación saludable para toda la vida.  </vt:lpstr>
      <vt:lpstr>1. Alimentación saludable 1.2 Alimentación saludable para toda la vida.  </vt:lpstr>
      <vt:lpstr>1. Alimentación saludable 1.2 Alimentación saludable para toda la vida.  </vt:lpstr>
      <vt:lpstr>1. Alimentación saludable 1.2 Alimentación saludable para toda la vida.  </vt:lpstr>
      <vt:lpstr>1. Alimentación saludable 1.2 Alimentación saludable para toda la vida.  </vt:lpstr>
      <vt:lpstr>1. Alimentación saludable 1.2 Alimentación saludable para toda la vida. OBJETIVOS ESPECIFICOS (Turiban, 2004 citado en Oblitas L. )  </vt:lpstr>
      <vt:lpstr>1. Alimentación saludable 1.2 Alimentación saludable para toda la vida.  </vt:lpstr>
      <vt:lpstr>1. Alimentación saludable 1.2 Alimentación saludable para toda la vida.  </vt:lpstr>
      <vt:lpstr>Presentación de PowerPoint</vt:lpstr>
      <vt:lpstr>Trabajo extra clase. </vt:lpstr>
      <vt:lpstr>1. Alimentación saludable 1.2 Alimentación saludable para toda la vida.   </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Araceli</cp:lastModifiedBy>
  <cp:revision>157</cp:revision>
  <dcterms:created xsi:type="dcterms:W3CDTF">2012-12-04T21:22:09Z</dcterms:created>
  <dcterms:modified xsi:type="dcterms:W3CDTF">2017-03-30T23:02:02Z</dcterms:modified>
</cp:coreProperties>
</file>