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2" r:id="rId3"/>
    <p:sldId id="303" r:id="rId4"/>
    <p:sldId id="304" r:id="rId5"/>
    <p:sldId id="307" r:id="rId6"/>
    <p:sldId id="336" r:id="rId7"/>
    <p:sldId id="308"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3" r:id="rId21"/>
    <p:sldId id="287" r:id="rId22"/>
    <p:sldId id="322" r:id="rId23"/>
    <p:sldId id="324"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varScale="1">
        <p:scale>
          <a:sx n="49" d="100"/>
          <a:sy n="49" d="100"/>
        </p:scale>
        <p:origin x="1315" y="53"/>
      </p:cViewPr>
      <p:guideLst>
        <p:guide orient="horz" pos="2160"/>
        <p:guide pos="2880"/>
      </p:guideLst>
    </p:cSldViewPr>
  </p:slideViewPr>
  <p:notesTextViewPr>
    <p:cViewPr>
      <p:scale>
        <a:sx n="3" d="2"/>
        <a:sy n="3" d="2"/>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30/03/2017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4036" y="1700808"/>
            <a:ext cx="7772400" cy="1470025"/>
          </a:xfrm>
        </p:spPr>
        <p:txBody>
          <a:bodyPr>
            <a:normAutofit/>
          </a:bodyPr>
          <a:lstStyle/>
          <a:p>
            <a:br>
              <a:rPr lang="es-MX" sz="3600" dirty="0"/>
            </a:br>
            <a:r>
              <a:rPr lang="es-MX" sz="3600"/>
              <a:t>Tema: ALIMENTACION </a:t>
            </a:r>
            <a:r>
              <a:rPr lang="es-MX" sz="3600" dirty="0"/>
              <a:t>SALUDABLE</a:t>
            </a:r>
          </a:p>
        </p:txBody>
      </p:sp>
      <p:sp>
        <p:nvSpPr>
          <p:cNvPr id="4" name="3 Subtítulo"/>
          <p:cNvSpPr txBox="1">
            <a:spLocks noGrp="1"/>
          </p:cNvSpPr>
          <p:nvPr>
            <p:ph type="subTitle" idx="1"/>
          </p:nvPr>
        </p:nvSpPr>
        <p:spPr>
          <a:xfrm>
            <a:off x="323528" y="2852936"/>
            <a:ext cx="8820472" cy="2616101"/>
          </a:xfrm>
          <a:prstGeom prst="rect">
            <a:avLst/>
          </a:prstGeom>
          <a:noFill/>
        </p:spPr>
        <p:txBody>
          <a:bodyPr wrap="square" rtlCol="0">
            <a:spAutoFit/>
          </a:bodyPr>
          <a:lstStyle/>
          <a:p>
            <a:pPr algn="l"/>
            <a:endParaRPr lang="es-MX" sz="2000" b="1" dirty="0">
              <a:solidFill>
                <a:schemeClr val="tx1"/>
              </a:solidFill>
              <a:latin typeface="Arial" pitchFamily="34" charset="0"/>
              <a:cs typeface="Arial" pitchFamily="34" charset="0"/>
            </a:endParaRPr>
          </a:p>
          <a:p>
            <a:pPr algn="l"/>
            <a:endParaRPr lang="es-MX" sz="2000" b="1" dirty="0">
              <a:solidFill>
                <a:schemeClr val="tx1"/>
              </a:solidFill>
              <a:latin typeface="Arial" pitchFamily="34" charset="0"/>
              <a:cs typeface="Arial" pitchFamily="34" charset="0"/>
            </a:endParaRPr>
          </a:p>
          <a:p>
            <a:pPr algn="l"/>
            <a:r>
              <a:rPr lang="es-MX" sz="2000" b="1" dirty="0">
                <a:solidFill>
                  <a:schemeClr val="tx1"/>
                </a:solidFill>
                <a:latin typeface="Arial" pitchFamily="34" charset="0"/>
                <a:cs typeface="Arial" pitchFamily="34" charset="0"/>
              </a:rPr>
              <a:t>Profesor(a): Araceli Lozano Rodríguez</a:t>
            </a:r>
          </a:p>
          <a:p>
            <a:pPr algn="l"/>
            <a:endParaRPr lang="es-MX" sz="2000" b="1" dirty="0">
              <a:solidFill>
                <a:schemeClr val="tx1"/>
              </a:solidFill>
              <a:latin typeface="Arial" pitchFamily="34" charset="0"/>
              <a:cs typeface="Arial" pitchFamily="34" charset="0"/>
            </a:endParaRPr>
          </a:p>
          <a:p>
            <a:pPr algn="l"/>
            <a:r>
              <a:rPr lang="es-MX" sz="2000" b="1" dirty="0">
                <a:solidFill>
                  <a:schemeClr val="tx1"/>
                </a:solidFill>
                <a:latin typeface="Arial" pitchFamily="34" charset="0"/>
                <a:cs typeface="Arial" pitchFamily="34" charset="0"/>
              </a:rPr>
              <a:t>Programa:  Licenciatura en Ingeniería Mecánica </a:t>
            </a:r>
          </a:p>
          <a:p>
            <a:pPr algn="l"/>
            <a:endParaRPr lang="es-MX" sz="2000" b="1" dirty="0">
              <a:solidFill>
                <a:schemeClr val="tx1"/>
              </a:solidFill>
              <a:latin typeface="Arial" pitchFamily="34" charset="0"/>
              <a:cs typeface="Arial" pitchFamily="34" charset="0"/>
            </a:endParaRPr>
          </a:p>
          <a:p>
            <a:pPr algn="l"/>
            <a:r>
              <a:rPr lang="es-MX" sz="2000" b="1" dirty="0">
                <a:solidFill>
                  <a:schemeClr val="tx1"/>
                </a:solidFill>
                <a:latin typeface="Arial" pitchFamily="34" charset="0"/>
                <a:cs typeface="Arial" pitchFamily="34" charset="0"/>
              </a:rPr>
              <a:t>Periodo: Enero – Julio 2017 </a:t>
            </a:r>
          </a:p>
        </p:txBody>
      </p:sp>
    </p:spTree>
    <p:extLst>
      <p:ext uri="{BB962C8B-B14F-4D97-AF65-F5344CB8AC3E}">
        <p14:creationId xmlns:p14="http://schemas.microsoft.com/office/powerpoint/2010/main" val="102992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8697" y="1052736"/>
            <a:ext cx="4104456" cy="1162050"/>
          </a:xfrm>
        </p:spPr>
        <p:txBody>
          <a:bodyPr/>
          <a:lstStyle/>
          <a:p>
            <a:r>
              <a:rPr lang="es-MX" dirty="0"/>
              <a:t>Renacimiento Italiano 1400 – 1700</a:t>
            </a:r>
          </a:p>
        </p:txBody>
      </p:sp>
      <p:sp>
        <p:nvSpPr>
          <p:cNvPr id="3" name="Marcador de contenido 2"/>
          <p:cNvSpPr>
            <a:spLocks noGrp="1"/>
          </p:cNvSpPr>
          <p:nvPr>
            <p:ph idx="1"/>
          </p:nvPr>
        </p:nvSpPr>
        <p:spPr>
          <a:xfrm>
            <a:off x="3707904" y="2348879"/>
            <a:ext cx="5111750" cy="3777283"/>
          </a:xfrm>
        </p:spPr>
        <p:txBody>
          <a:bodyPr>
            <a:normAutofit fontScale="70000" lnSpcReduction="20000"/>
          </a:bodyPr>
          <a:lstStyle/>
          <a:p>
            <a:pPr algn="just"/>
            <a:r>
              <a:rPr lang="es-MX" dirty="0"/>
              <a:t>El Renacimiento tiene un canon de belleza semejante al del mundo clásico, su ideal era un poco más exagerado en términos de contextura, puesto que se alababan las curvas y los estómagos redondeados.</a:t>
            </a:r>
          </a:p>
          <a:p>
            <a:endParaRPr lang="es-MX" dirty="0"/>
          </a:p>
          <a:p>
            <a:r>
              <a:rPr lang="es-MX" dirty="0"/>
              <a:t>Pecho amplio</a:t>
            </a:r>
          </a:p>
          <a:p>
            <a:r>
              <a:rPr lang="es-MX" dirty="0"/>
              <a:t>Piel blanca</a:t>
            </a:r>
          </a:p>
          <a:p>
            <a:r>
              <a:rPr lang="es-MX" dirty="0"/>
              <a:t>Contextura gruesa</a:t>
            </a:r>
          </a:p>
          <a:p>
            <a:r>
              <a:rPr lang="es-MX" dirty="0"/>
              <a:t>Caderas grandes</a:t>
            </a:r>
          </a:p>
        </p:txBody>
      </p:sp>
      <p:pic>
        <p:nvPicPr>
          <p:cNvPr id="5" name="Imagen 4"/>
          <p:cNvPicPr>
            <a:picLocks noChangeAspect="1"/>
          </p:cNvPicPr>
          <p:nvPr/>
        </p:nvPicPr>
        <p:blipFill>
          <a:blip r:embed="rId2"/>
          <a:stretch>
            <a:fillRect/>
          </a:stretch>
        </p:blipFill>
        <p:spPr>
          <a:xfrm>
            <a:off x="1" y="1745146"/>
            <a:ext cx="3575049" cy="4984750"/>
          </a:xfrm>
          <a:prstGeom prst="rect">
            <a:avLst/>
          </a:prstGeom>
        </p:spPr>
      </p:pic>
    </p:spTree>
    <p:extLst>
      <p:ext uri="{BB962C8B-B14F-4D97-AF65-F5344CB8AC3E}">
        <p14:creationId xmlns:p14="http://schemas.microsoft.com/office/powerpoint/2010/main" val="52417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5936" y="1268760"/>
            <a:ext cx="4690864" cy="1162050"/>
          </a:xfrm>
        </p:spPr>
        <p:txBody>
          <a:bodyPr>
            <a:normAutofit/>
          </a:bodyPr>
          <a:lstStyle/>
          <a:p>
            <a:r>
              <a:rPr lang="pt-BR" dirty="0"/>
              <a:t>Época </a:t>
            </a:r>
            <a:r>
              <a:rPr lang="pt-BR" dirty="0" err="1"/>
              <a:t>victoriana</a:t>
            </a:r>
            <a:r>
              <a:rPr lang="pt-BR" dirty="0"/>
              <a:t> (Inglaterra) 1837 – 1901</a:t>
            </a:r>
            <a:endParaRPr lang="es-MX" dirty="0"/>
          </a:p>
        </p:txBody>
      </p:sp>
      <p:sp>
        <p:nvSpPr>
          <p:cNvPr id="3" name="Marcador de contenido 2"/>
          <p:cNvSpPr>
            <a:spLocks noGrp="1"/>
          </p:cNvSpPr>
          <p:nvPr>
            <p:ph idx="1"/>
          </p:nvPr>
        </p:nvSpPr>
        <p:spPr>
          <a:xfrm>
            <a:off x="3575050" y="2564904"/>
            <a:ext cx="5111750" cy="3561259"/>
          </a:xfrm>
        </p:spPr>
        <p:txBody>
          <a:bodyPr>
            <a:normAutofit fontScale="55000" lnSpcReduction="20000"/>
          </a:bodyPr>
          <a:lstStyle/>
          <a:p>
            <a:pPr algn="just"/>
            <a:r>
              <a:rPr lang="es-MX" dirty="0"/>
              <a:t>Se puede clasificar este periodo  como la época de la coquetería y la pomposidad. Las mujeres cuidaban su apariencia y eran muy propensas al uso de joyas, pelucas y maquillaje. Este es un ideal más artificial, en el sentido de que no se aspiraba a la belleza natural; se aceptaban ciertos trucos para conseguir la apariencia perfecta. El ideal no era esbelto, sino más bien ancho, pero con sensualidad.</a:t>
            </a:r>
          </a:p>
          <a:p>
            <a:endParaRPr lang="es-MX" dirty="0"/>
          </a:p>
          <a:p>
            <a:r>
              <a:rPr lang="es-MX" dirty="0"/>
              <a:t>Cintura pequeña (con la ayuda de un corsé)</a:t>
            </a:r>
          </a:p>
          <a:p>
            <a:r>
              <a:rPr lang="es-MX" dirty="0"/>
              <a:t>Contextura robusta</a:t>
            </a:r>
          </a:p>
          <a:p>
            <a:r>
              <a:rPr lang="es-MX" dirty="0"/>
              <a:t>Pecho voluptuoso</a:t>
            </a:r>
          </a:p>
        </p:txBody>
      </p:sp>
      <p:pic>
        <p:nvPicPr>
          <p:cNvPr id="5" name="Imagen 4"/>
          <p:cNvPicPr>
            <a:picLocks noChangeAspect="1"/>
          </p:cNvPicPr>
          <p:nvPr/>
        </p:nvPicPr>
        <p:blipFill>
          <a:blip r:embed="rId2"/>
          <a:stretch>
            <a:fillRect/>
          </a:stretch>
        </p:blipFill>
        <p:spPr>
          <a:xfrm>
            <a:off x="125561" y="2000299"/>
            <a:ext cx="3465513" cy="4690467"/>
          </a:xfrm>
          <a:prstGeom prst="rect">
            <a:avLst/>
          </a:prstGeom>
        </p:spPr>
      </p:pic>
    </p:spTree>
    <p:extLst>
      <p:ext uri="{BB962C8B-B14F-4D97-AF65-F5344CB8AC3E}">
        <p14:creationId xmlns:p14="http://schemas.microsoft.com/office/powerpoint/2010/main" val="67794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5936" y="854075"/>
            <a:ext cx="3008313" cy="1162050"/>
          </a:xfrm>
        </p:spPr>
        <p:txBody>
          <a:bodyPr/>
          <a:lstStyle/>
          <a:p>
            <a:r>
              <a:rPr lang="es-MX" dirty="0"/>
              <a:t>Años 20’s</a:t>
            </a:r>
          </a:p>
        </p:txBody>
      </p:sp>
      <p:sp>
        <p:nvSpPr>
          <p:cNvPr id="3" name="Marcador de contenido 2"/>
          <p:cNvSpPr>
            <a:spLocks noGrp="1"/>
          </p:cNvSpPr>
          <p:nvPr>
            <p:ph idx="1"/>
          </p:nvPr>
        </p:nvSpPr>
        <p:spPr>
          <a:xfrm>
            <a:off x="3575050" y="2132856"/>
            <a:ext cx="5111750" cy="3993307"/>
          </a:xfrm>
        </p:spPr>
        <p:txBody>
          <a:bodyPr>
            <a:normAutofit fontScale="70000" lnSpcReduction="20000"/>
          </a:bodyPr>
          <a:lstStyle/>
          <a:p>
            <a:pPr algn="just"/>
            <a:r>
              <a:rPr lang="es-MX" dirty="0"/>
              <a:t>Aquí se presentan los primeros indicios de liberación femenina, por lo que el ideal cambia drásticamente. Si bien la coquetería se mantiene en la vestimenta, en el uso de accesorios y en el maquillaje, lo artificial pasa a segundo plano. La silueta femenina se estiliza y se muestra al natural.</a:t>
            </a:r>
          </a:p>
          <a:p>
            <a:endParaRPr lang="es-MX" dirty="0"/>
          </a:p>
          <a:p>
            <a:r>
              <a:rPr lang="es-MX" dirty="0"/>
              <a:t>Pechos pequeños</a:t>
            </a:r>
          </a:p>
          <a:p>
            <a:r>
              <a:rPr lang="es-MX" dirty="0"/>
              <a:t>Cintura muy fina</a:t>
            </a:r>
          </a:p>
          <a:p>
            <a:r>
              <a:rPr lang="es-MX" dirty="0"/>
              <a:t>Pelo corto</a:t>
            </a:r>
          </a:p>
          <a:p>
            <a:r>
              <a:rPr lang="es-MX" dirty="0"/>
              <a:t>Figura de “niño”</a:t>
            </a:r>
          </a:p>
        </p:txBody>
      </p:sp>
      <p:pic>
        <p:nvPicPr>
          <p:cNvPr id="5" name="Imagen 4"/>
          <p:cNvPicPr>
            <a:picLocks noChangeAspect="1"/>
          </p:cNvPicPr>
          <p:nvPr/>
        </p:nvPicPr>
        <p:blipFill>
          <a:blip r:embed="rId2"/>
          <a:stretch>
            <a:fillRect/>
          </a:stretch>
        </p:blipFill>
        <p:spPr>
          <a:xfrm>
            <a:off x="107504" y="1844824"/>
            <a:ext cx="3527550" cy="4824536"/>
          </a:xfrm>
          <a:prstGeom prst="rect">
            <a:avLst/>
          </a:prstGeom>
        </p:spPr>
      </p:pic>
    </p:spTree>
    <p:extLst>
      <p:ext uri="{BB962C8B-B14F-4D97-AF65-F5344CB8AC3E}">
        <p14:creationId xmlns:p14="http://schemas.microsoft.com/office/powerpoint/2010/main" val="338816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912" y="980728"/>
            <a:ext cx="4978896" cy="1162050"/>
          </a:xfrm>
        </p:spPr>
        <p:txBody>
          <a:bodyPr>
            <a:normAutofit/>
          </a:bodyPr>
          <a:lstStyle/>
          <a:p>
            <a:r>
              <a:rPr lang="pt-BR" dirty="0"/>
              <a:t>Época </a:t>
            </a:r>
            <a:r>
              <a:rPr lang="pt-BR" dirty="0" err="1"/>
              <a:t>dorada</a:t>
            </a:r>
            <a:r>
              <a:rPr lang="pt-BR" dirty="0"/>
              <a:t> de Hollywood 1930 – 1950</a:t>
            </a:r>
            <a:endParaRPr lang="es-MX" dirty="0"/>
          </a:p>
        </p:txBody>
      </p:sp>
      <p:sp>
        <p:nvSpPr>
          <p:cNvPr id="3" name="Marcador de contenido 2"/>
          <p:cNvSpPr>
            <a:spLocks noGrp="1"/>
          </p:cNvSpPr>
          <p:nvPr>
            <p:ph idx="1"/>
          </p:nvPr>
        </p:nvSpPr>
        <p:spPr>
          <a:xfrm>
            <a:off x="3795896" y="2348878"/>
            <a:ext cx="5111750" cy="3777283"/>
          </a:xfrm>
        </p:spPr>
        <p:txBody>
          <a:bodyPr>
            <a:normAutofit fontScale="85000" lnSpcReduction="20000"/>
          </a:bodyPr>
          <a:lstStyle/>
          <a:p>
            <a:pPr marL="0" indent="0" algn="just">
              <a:buNone/>
            </a:pPr>
            <a:r>
              <a:rPr lang="es-MX" dirty="0"/>
              <a:t>En Hollywood se perseguía la sensualidad y la contextura de “Reloj de Arena”. La mujer ideal era ancha, pero con curvas. Se busca elegancia, sofisticación y una apariencia misteriosa.</a:t>
            </a:r>
          </a:p>
          <a:p>
            <a:pPr marL="0" indent="0">
              <a:buNone/>
            </a:pPr>
            <a:endParaRPr lang="es-MX" dirty="0"/>
          </a:p>
          <a:p>
            <a:pPr marL="0" indent="0">
              <a:buNone/>
            </a:pPr>
            <a:r>
              <a:rPr lang="es-MX" dirty="0"/>
              <a:t>Curvilínea</a:t>
            </a:r>
          </a:p>
          <a:p>
            <a:pPr marL="0" indent="0">
              <a:buNone/>
            </a:pPr>
            <a:r>
              <a:rPr lang="es-MX" dirty="0"/>
              <a:t>Cintura delgada</a:t>
            </a:r>
          </a:p>
          <a:p>
            <a:pPr marL="0" indent="0">
              <a:buNone/>
            </a:pPr>
            <a:r>
              <a:rPr lang="es-MX" dirty="0"/>
              <a:t>Pechos grandes</a:t>
            </a:r>
          </a:p>
        </p:txBody>
      </p:sp>
      <p:pic>
        <p:nvPicPr>
          <p:cNvPr id="5" name="Imagen 4"/>
          <p:cNvPicPr>
            <a:picLocks noChangeAspect="1"/>
          </p:cNvPicPr>
          <p:nvPr/>
        </p:nvPicPr>
        <p:blipFill>
          <a:blip r:embed="rId2"/>
          <a:stretch>
            <a:fillRect/>
          </a:stretch>
        </p:blipFill>
        <p:spPr>
          <a:xfrm>
            <a:off x="109538" y="1930387"/>
            <a:ext cx="3465512" cy="4614267"/>
          </a:xfrm>
          <a:prstGeom prst="rect">
            <a:avLst/>
          </a:prstGeom>
        </p:spPr>
      </p:pic>
    </p:spTree>
    <p:extLst>
      <p:ext uri="{BB962C8B-B14F-4D97-AF65-F5344CB8AC3E}">
        <p14:creationId xmlns:p14="http://schemas.microsoft.com/office/powerpoint/2010/main" val="307123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928" y="854075"/>
            <a:ext cx="3008313" cy="1162050"/>
          </a:xfrm>
        </p:spPr>
        <p:txBody>
          <a:bodyPr/>
          <a:lstStyle/>
          <a:p>
            <a:r>
              <a:rPr lang="es-MX" dirty="0"/>
              <a:t>Años 60’s</a:t>
            </a:r>
          </a:p>
        </p:txBody>
      </p:sp>
      <p:sp>
        <p:nvSpPr>
          <p:cNvPr id="3" name="Marcador de contenido 2"/>
          <p:cNvSpPr>
            <a:spLocks noGrp="1"/>
          </p:cNvSpPr>
          <p:nvPr>
            <p:ph idx="1"/>
          </p:nvPr>
        </p:nvSpPr>
        <p:spPr>
          <a:xfrm>
            <a:off x="3575050" y="2348880"/>
            <a:ext cx="5111750" cy="3777283"/>
          </a:xfrm>
        </p:spPr>
        <p:txBody>
          <a:bodyPr>
            <a:normAutofit fontScale="70000" lnSpcReduction="20000"/>
          </a:bodyPr>
          <a:lstStyle/>
          <a:p>
            <a:r>
              <a:rPr lang="es-MX" dirty="0"/>
              <a:t>La década de los sesenta supuso un boom para la industria de la belleza; las mujeres se habían empoderado, estaban dispuestas a gastar dinero en vestuario, accesorios y maquillaje. Con un look muy poco clásico, celebraban su deseo de independencia. Eran coquetas y atrevidas.</a:t>
            </a:r>
          </a:p>
          <a:p>
            <a:endParaRPr lang="es-MX" dirty="0"/>
          </a:p>
          <a:p>
            <a:r>
              <a:rPr lang="es-MX" dirty="0"/>
              <a:t>Extremadamente delgadas</a:t>
            </a:r>
          </a:p>
          <a:p>
            <a:r>
              <a:rPr lang="es-MX" dirty="0"/>
              <a:t>Piernas largas</a:t>
            </a:r>
          </a:p>
          <a:p>
            <a:r>
              <a:rPr lang="es-MX" dirty="0"/>
              <a:t>Estilo más andrógeno</a:t>
            </a:r>
          </a:p>
        </p:txBody>
      </p:sp>
      <p:pic>
        <p:nvPicPr>
          <p:cNvPr id="5" name="Imagen 4"/>
          <p:cNvPicPr>
            <a:picLocks noChangeAspect="1"/>
          </p:cNvPicPr>
          <p:nvPr/>
        </p:nvPicPr>
        <p:blipFill>
          <a:blip r:embed="rId2"/>
          <a:stretch>
            <a:fillRect/>
          </a:stretch>
        </p:blipFill>
        <p:spPr>
          <a:xfrm>
            <a:off x="107504" y="1932368"/>
            <a:ext cx="3240360" cy="4843588"/>
          </a:xfrm>
          <a:prstGeom prst="rect">
            <a:avLst/>
          </a:prstGeom>
        </p:spPr>
      </p:pic>
    </p:spTree>
    <p:extLst>
      <p:ext uri="{BB962C8B-B14F-4D97-AF65-F5344CB8AC3E}">
        <p14:creationId xmlns:p14="http://schemas.microsoft.com/office/powerpoint/2010/main" val="115552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5976" y="854075"/>
            <a:ext cx="3816424" cy="1162050"/>
          </a:xfrm>
        </p:spPr>
        <p:txBody>
          <a:bodyPr/>
          <a:lstStyle/>
          <a:p>
            <a:r>
              <a:rPr lang="es-MX" dirty="0"/>
              <a:t>Supermodelos de los años 80’s</a:t>
            </a:r>
          </a:p>
        </p:txBody>
      </p:sp>
      <p:sp>
        <p:nvSpPr>
          <p:cNvPr id="3" name="Marcador de contenido 2"/>
          <p:cNvSpPr>
            <a:spLocks noGrp="1"/>
          </p:cNvSpPr>
          <p:nvPr>
            <p:ph idx="1"/>
          </p:nvPr>
        </p:nvSpPr>
        <p:spPr>
          <a:xfrm>
            <a:off x="3575050" y="2276872"/>
            <a:ext cx="5111750" cy="3849291"/>
          </a:xfrm>
        </p:spPr>
        <p:txBody>
          <a:bodyPr>
            <a:normAutofit fontScale="62500" lnSpcReduction="20000"/>
          </a:bodyPr>
          <a:lstStyle/>
          <a:p>
            <a:pPr algn="just"/>
            <a:r>
              <a:rPr lang="es-MX" dirty="0"/>
              <a:t>Los años 80 fueron símbolo de excentricidad y excesos. Las mujeres adquirieron progresivamente cierta ambición y desplante, y no dudaban en perseguir los mismos derechos y deberes que los hombres. La mujer quería ser sexy, fuerte, con personalidad y desplante.</a:t>
            </a:r>
          </a:p>
          <a:p>
            <a:endParaRPr lang="es-MX" dirty="0"/>
          </a:p>
          <a:p>
            <a:r>
              <a:rPr lang="es-MX" dirty="0"/>
              <a:t>Atléticas</a:t>
            </a:r>
          </a:p>
          <a:p>
            <a:r>
              <a:rPr lang="es-MX" dirty="0"/>
              <a:t>Esbelta pero con curvas</a:t>
            </a:r>
          </a:p>
          <a:p>
            <a:r>
              <a:rPr lang="es-MX" dirty="0"/>
              <a:t>Altas</a:t>
            </a:r>
          </a:p>
          <a:p>
            <a:r>
              <a:rPr lang="es-MX" dirty="0"/>
              <a:t>Brazos tonificado</a:t>
            </a:r>
          </a:p>
        </p:txBody>
      </p:sp>
      <p:pic>
        <p:nvPicPr>
          <p:cNvPr id="5" name="Imagen 4"/>
          <p:cNvPicPr>
            <a:picLocks noChangeAspect="1"/>
          </p:cNvPicPr>
          <p:nvPr/>
        </p:nvPicPr>
        <p:blipFill>
          <a:blip r:embed="rId2"/>
          <a:stretch>
            <a:fillRect/>
          </a:stretch>
        </p:blipFill>
        <p:spPr>
          <a:xfrm>
            <a:off x="0" y="2041277"/>
            <a:ext cx="3575050" cy="4546451"/>
          </a:xfrm>
          <a:prstGeom prst="rect">
            <a:avLst/>
          </a:prstGeom>
        </p:spPr>
      </p:pic>
    </p:spTree>
    <p:extLst>
      <p:ext uri="{BB962C8B-B14F-4D97-AF65-F5344CB8AC3E}">
        <p14:creationId xmlns:p14="http://schemas.microsoft.com/office/powerpoint/2010/main" val="1042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6768" y="764704"/>
            <a:ext cx="3008313" cy="1162050"/>
          </a:xfrm>
        </p:spPr>
        <p:txBody>
          <a:bodyPr/>
          <a:lstStyle/>
          <a:p>
            <a:r>
              <a:rPr lang="es-MX" dirty="0"/>
              <a:t>Cuerpo de niña de los 90’s</a:t>
            </a:r>
          </a:p>
        </p:txBody>
      </p:sp>
      <p:sp>
        <p:nvSpPr>
          <p:cNvPr id="3" name="Marcador de contenido 2"/>
          <p:cNvSpPr>
            <a:spLocks noGrp="1"/>
          </p:cNvSpPr>
          <p:nvPr>
            <p:ph idx="1"/>
          </p:nvPr>
        </p:nvSpPr>
        <p:spPr>
          <a:xfrm>
            <a:off x="3575050" y="2060848"/>
            <a:ext cx="5111750" cy="4065315"/>
          </a:xfrm>
        </p:spPr>
        <p:txBody>
          <a:bodyPr>
            <a:normAutofit fontScale="70000" lnSpcReduction="20000"/>
          </a:bodyPr>
          <a:lstStyle/>
          <a:p>
            <a:pPr algn="just"/>
            <a:r>
              <a:rPr lang="es-MX" dirty="0"/>
              <a:t>Los años 90 marcaron la era del minimalismo. Tras los excesos de los 80, tuvo lugar un proceso de depuración máxima. El cuerpo se convirtió en un verdadero terreno de expresión con la emergencia de tatuajes y piercings. Ya no se perseguían las curvas, sino más bien una contextura fibrosa y esbelta.</a:t>
            </a:r>
          </a:p>
          <a:p>
            <a:endParaRPr lang="es-MX" dirty="0"/>
          </a:p>
          <a:p>
            <a:r>
              <a:rPr lang="es-MX" dirty="0"/>
              <a:t>Delgadez extrema</a:t>
            </a:r>
          </a:p>
          <a:p>
            <a:r>
              <a:rPr lang="es-MX" dirty="0"/>
              <a:t>Estilo andrógeno</a:t>
            </a:r>
          </a:p>
          <a:p>
            <a:r>
              <a:rPr lang="es-MX" dirty="0"/>
              <a:t>Piel pálida</a:t>
            </a:r>
          </a:p>
          <a:p>
            <a:r>
              <a:rPr lang="es-MX" dirty="0"/>
              <a:t>Piernas largas</a:t>
            </a:r>
          </a:p>
        </p:txBody>
      </p:sp>
      <p:pic>
        <p:nvPicPr>
          <p:cNvPr id="5" name="Imagen 4"/>
          <p:cNvPicPr>
            <a:picLocks noChangeAspect="1"/>
          </p:cNvPicPr>
          <p:nvPr/>
        </p:nvPicPr>
        <p:blipFill>
          <a:blip r:embed="rId2"/>
          <a:stretch>
            <a:fillRect/>
          </a:stretch>
        </p:blipFill>
        <p:spPr>
          <a:xfrm>
            <a:off x="109537" y="2277641"/>
            <a:ext cx="3465513" cy="4580359"/>
          </a:xfrm>
          <a:prstGeom prst="rect">
            <a:avLst/>
          </a:prstGeom>
        </p:spPr>
      </p:pic>
    </p:spTree>
    <p:extLst>
      <p:ext uri="{BB962C8B-B14F-4D97-AF65-F5344CB8AC3E}">
        <p14:creationId xmlns:p14="http://schemas.microsoft.com/office/powerpoint/2010/main" val="229134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MX"/>
          </a:p>
        </p:txBody>
      </p:sp>
      <p:pic>
        <p:nvPicPr>
          <p:cNvPr id="7" name="Marcador de contenido 6"/>
          <p:cNvPicPr>
            <a:picLocks noGrp="1" noChangeAspect="1"/>
          </p:cNvPicPr>
          <p:nvPr>
            <p:ph idx="1"/>
          </p:nvPr>
        </p:nvPicPr>
        <p:blipFill>
          <a:blip r:embed="rId2"/>
          <a:stretch>
            <a:fillRect/>
          </a:stretch>
        </p:blipFill>
        <p:spPr>
          <a:xfrm>
            <a:off x="592869" y="1988840"/>
            <a:ext cx="7958261" cy="4475010"/>
          </a:xfrm>
          <a:prstGeom prst="rect">
            <a:avLst/>
          </a:prstGeom>
        </p:spPr>
      </p:pic>
    </p:spTree>
    <p:extLst>
      <p:ext uri="{BB962C8B-B14F-4D97-AF65-F5344CB8AC3E}">
        <p14:creationId xmlns:p14="http://schemas.microsoft.com/office/powerpoint/2010/main" val="162728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
        <p:nvSpPr>
          <p:cNvPr id="4" name="Rectángulo 3"/>
          <p:cNvSpPr/>
          <p:nvPr/>
        </p:nvSpPr>
        <p:spPr>
          <a:xfrm>
            <a:off x="1259632" y="2062981"/>
            <a:ext cx="6624736"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t>AUTOCONCEPTO </a:t>
            </a:r>
          </a:p>
          <a:p>
            <a:pPr algn="ctr"/>
            <a:endParaRPr lang="es-MX" sz="4000" dirty="0"/>
          </a:p>
          <a:p>
            <a:pPr algn="ctr"/>
            <a:r>
              <a:rPr lang="es-MX" sz="4000" dirty="0"/>
              <a:t>AUTOESTIMA </a:t>
            </a:r>
          </a:p>
          <a:p>
            <a:pPr algn="ctr"/>
            <a:endParaRPr lang="es-MX" sz="4000" dirty="0"/>
          </a:p>
          <a:p>
            <a:pPr algn="ctr"/>
            <a:r>
              <a:rPr lang="es-MX" sz="4000"/>
              <a:t>AUTOACEPTACIÓN  </a:t>
            </a:r>
            <a:endParaRPr lang="es-MX" sz="4000" dirty="0"/>
          </a:p>
        </p:txBody>
      </p:sp>
    </p:spTree>
    <p:extLst>
      <p:ext uri="{BB962C8B-B14F-4D97-AF65-F5344CB8AC3E}">
        <p14:creationId xmlns:p14="http://schemas.microsoft.com/office/powerpoint/2010/main" val="76786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00200"/>
            <a:ext cx="8229600" cy="1143000"/>
          </a:xfrm>
        </p:spPr>
        <p:txBody>
          <a:bodyPr/>
          <a:lstStyle/>
          <a:p>
            <a:r>
              <a:rPr lang="es-MX" dirty="0"/>
              <a:t>Conclusiones </a:t>
            </a:r>
          </a:p>
        </p:txBody>
      </p:sp>
      <p:sp>
        <p:nvSpPr>
          <p:cNvPr id="4" name="Rectángulo 3"/>
          <p:cNvSpPr/>
          <p:nvPr/>
        </p:nvSpPr>
        <p:spPr>
          <a:xfrm>
            <a:off x="1403648" y="2743200"/>
            <a:ext cx="6552728" cy="3206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a:p>
            <a:pPr algn="ctr"/>
            <a:endParaRPr lang="es-MX" dirty="0"/>
          </a:p>
        </p:txBody>
      </p:sp>
    </p:spTree>
    <p:extLst>
      <p:ext uri="{BB962C8B-B14F-4D97-AF65-F5344CB8AC3E}">
        <p14:creationId xmlns:p14="http://schemas.microsoft.com/office/powerpoint/2010/main" val="32681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499727"/>
            <a:ext cx="8229600" cy="1143000"/>
          </a:xfrm>
        </p:spPr>
        <p:txBody>
          <a:bodyPr/>
          <a:lstStyle/>
          <a:p>
            <a:r>
              <a:rPr lang="es-MX" dirty="0">
                <a:latin typeface="Arial" panose="020B0604020202020204" pitchFamily="34" charset="0"/>
                <a:cs typeface="Arial" panose="020B0604020202020204" pitchFamily="34" charset="0"/>
              </a:rPr>
              <a:t> Alimentación Saludable</a:t>
            </a:r>
          </a:p>
        </p:txBody>
      </p:sp>
      <p:sp>
        <p:nvSpPr>
          <p:cNvPr id="3" name="2 Marcador de contenido"/>
          <p:cNvSpPr>
            <a:spLocks noGrp="1"/>
          </p:cNvSpPr>
          <p:nvPr>
            <p:ph idx="1"/>
          </p:nvPr>
        </p:nvSpPr>
        <p:spPr>
          <a:xfrm>
            <a:off x="683568" y="2636912"/>
            <a:ext cx="8229600" cy="4497363"/>
          </a:xfrm>
        </p:spPr>
        <p:txBody>
          <a:bodyPr>
            <a:normAutofit fontScale="47500" lnSpcReduction="20000"/>
          </a:bodyPr>
          <a:lstStyle/>
          <a:p>
            <a:pPr marL="0" indent="0" algn="ctr">
              <a:buNone/>
            </a:pPr>
            <a:r>
              <a:rPr lang="es-MX" sz="5800" b="1" dirty="0">
                <a:latin typeface="Arial" pitchFamily="34" charset="0"/>
                <a:cs typeface="Arial" pitchFamily="34" charset="0"/>
              </a:rPr>
              <a:t>Resumen</a:t>
            </a:r>
          </a:p>
          <a:p>
            <a:pPr marL="0" indent="0" algn="ctr">
              <a:buNone/>
            </a:pPr>
            <a:endParaRPr lang="es-MX" sz="5800" b="1" dirty="0">
              <a:latin typeface="Arial" pitchFamily="34" charset="0"/>
              <a:cs typeface="Arial" pitchFamily="34" charset="0"/>
            </a:endParaRPr>
          </a:p>
          <a:p>
            <a:pPr marL="0" indent="0" algn="just">
              <a:buNone/>
            </a:pPr>
            <a:r>
              <a:rPr lang="es-MX" sz="5800" b="1" dirty="0">
                <a:latin typeface="Arial" pitchFamily="34" charset="0"/>
                <a:cs typeface="Arial" pitchFamily="34" charset="0"/>
              </a:rPr>
              <a:t>La salud es primordial para el alcance de nuestras metas, por ello es importante concientizar el concepto de salud, partiendo de ello para formar un panorama de identificación de hábitos saludables que tenemos en nuestra vida, considerando alcanzar una mejor calidad de vida. </a:t>
            </a:r>
          </a:p>
          <a:p>
            <a:pPr marL="0" indent="0" algn="just">
              <a:buNone/>
            </a:pPr>
            <a:r>
              <a:rPr lang="es-MX" b="1" dirty="0">
                <a:latin typeface="Arial" pitchFamily="34" charset="0"/>
                <a:cs typeface="Arial" pitchFamily="34" charset="0"/>
              </a:rPr>
              <a:t>Palabras clave: Salud, identificación de hábitos de saludables, calidad de vida. </a:t>
            </a:r>
          </a:p>
          <a:p>
            <a:pPr marL="0" indent="0" algn="just">
              <a:buNone/>
            </a:pPr>
            <a:endParaRPr lang="es-MX" sz="5800"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Tree>
    <p:extLst>
      <p:ext uri="{BB962C8B-B14F-4D97-AF65-F5344CB8AC3E}">
        <p14:creationId xmlns:p14="http://schemas.microsoft.com/office/powerpoint/2010/main" val="397515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a:xfrm>
            <a:off x="457200" y="1600201"/>
            <a:ext cx="8579296" cy="3484984"/>
          </a:xfrm>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
        <p:nvSpPr>
          <p:cNvPr id="4" name="Rectángulo 3"/>
          <p:cNvSpPr/>
          <p:nvPr/>
        </p:nvSpPr>
        <p:spPr>
          <a:xfrm>
            <a:off x="611560" y="2327030"/>
            <a:ext cx="8424936" cy="1862048"/>
          </a:xfrm>
          <a:prstGeom prst="rect">
            <a:avLst/>
          </a:prstGeom>
        </p:spPr>
        <p:txBody>
          <a:bodyPr wrap="square">
            <a:spAutoFit/>
          </a:bodyPr>
          <a:lstStyle/>
          <a:p>
            <a:pPr algn="just"/>
            <a:endParaRPr lang="es-MX" sz="2300" dirty="0"/>
          </a:p>
          <a:p>
            <a:pPr marL="342900" indent="-342900" algn="just">
              <a:buFont typeface="Arial" panose="020B0604020202020204" pitchFamily="34" charset="0"/>
              <a:buChar char="•"/>
            </a:pPr>
            <a:r>
              <a:rPr lang="es-MX" sz="2300" dirty="0"/>
              <a:t>Oblitas L. </a:t>
            </a:r>
            <a:r>
              <a:rPr lang="es-MX" sz="2300" i="1" dirty="0"/>
              <a:t>Psicología de la salud y calidad de vida</a:t>
            </a:r>
            <a:r>
              <a:rPr lang="es-MX" sz="2300" dirty="0"/>
              <a:t>. México, 2008.</a:t>
            </a:r>
          </a:p>
          <a:p>
            <a:pPr marL="342900" indent="-342900" algn="just">
              <a:buFont typeface="Arial" panose="020B0604020202020204" pitchFamily="34" charset="0"/>
              <a:buChar char="•"/>
            </a:pPr>
            <a:r>
              <a:rPr lang="es-MX" sz="2300" dirty="0"/>
              <a:t>http://www.inegi.org.mx/saladeprensa/boletines/2015/especiales/especiales2015_07_6.pdf </a:t>
            </a:r>
          </a:p>
          <a:p>
            <a:pPr algn="just"/>
            <a:endParaRPr lang="es-MX" sz="2300" dirty="0"/>
          </a:p>
        </p:txBody>
      </p:sp>
    </p:spTree>
    <p:extLst>
      <p:ext uri="{BB962C8B-B14F-4D97-AF65-F5344CB8AC3E}">
        <p14:creationId xmlns:p14="http://schemas.microsoft.com/office/powerpoint/2010/main" val="359155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2420888"/>
            <a:ext cx="8229600" cy="2337123"/>
          </a:xfrm>
        </p:spPr>
        <p:txBody>
          <a:bodyPr/>
          <a:lstStyle/>
          <a:p>
            <a:pPr marL="0" indent="0" algn="just">
              <a:buNone/>
            </a:pPr>
            <a:r>
              <a:rPr lang="es-MX" u="sng" dirty="0"/>
              <a:t>Trabajo extra clase</a:t>
            </a:r>
          </a:p>
          <a:p>
            <a:pPr marL="0" indent="0" algn="just">
              <a:buNone/>
            </a:pPr>
            <a:endParaRPr lang="es-MX" u="sng" dirty="0">
              <a:solidFill>
                <a:schemeClr val="tx2">
                  <a:lumMod val="60000"/>
                  <a:lumOff val="40000"/>
                </a:schemeClr>
              </a:solidFill>
            </a:endParaRPr>
          </a:p>
          <a:p>
            <a:pPr marL="0" indent="0" algn="just">
              <a:buNone/>
            </a:pPr>
            <a:r>
              <a:rPr lang="es-MX" dirty="0">
                <a:solidFill>
                  <a:schemeClr val="tx2">
                    <a:lumMod val="60000"/>
                    <a:lumOff val="40000"/>
                  </a:schemeClr>
                </a:solidFill>
              </a:rPr>
              <a:t>Enlistar los nutrientes que caracterizan una buena alimentación. </a:t>
            </a:r>
          </a:p>
        </p:txBody>
      </p:sp>
    </p:spTree>
    <p:extLst>
      <p:ext uri="{BB962C8B-B14F-4D97-AF65-F5344CB8AC3E}">
        <p14:creationId xmlns:p14="http://schemas.microsoft.com/office/powerpoint/2010/main" val="228038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tretch>
            <a:fillRect/>
          </a:stretch>
        </p:blipFill>
        <p:spPr>
          <a:xfrm>
            <a:off x="1200620" y="2515848"/>
            <a:ext cx="6742760" cy="2694666"/>
          </a:xfrm>
          <a:prstGeom prst="rect">
            <a:avLst/>
          </a:prstGeom>
        </p:spPr>
      </p:pic>
    </p:spTree>
    <p:extLst>
      <p:ext uri="{BB962C8B-B14F-4D97-AF65-F5344CB8AC3E}">
        <p14:creationId xmlns:p14="http://schemas.microsoft.com/office/powerpoint/2010/main" val="162844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734" y="1340768"/>
            <a:ext cx="8229600" cy="1143000"/>
          </a:xfrm>
        </p:spPr>
        <p:txBody>
          <a:bodyPr/>
          <a:lstStyle/>
          <a:p>
            <a:r>
              <a:rPr lang="es-MX" b="1" dirty="0">
                <a:latin typeface="Arial" pitchFamily="34" charset="0"/>
                <a:cs typeface="Arial" pitchFamily="34" charset="0"/>
              </a:rPr>
              <a:t>Abstract</a:t>
            </a:r>
            <a:endParaRPr lang="es-MX" dirty="0"/>
          </a:p>
        </p:txBody>
      </p:sp>
      <p:sp>
        <p:nvSpPr>
          <p:cNvPr id="3" name="Marcador de contenido 2"/>
          <p:cNvSpPr>
            <a:spLocks noGrp="1"/>
          </p:cNvSpPr>
          <p:nvPr>
            <p:ph idx="1"/>
          </p:nvPr>
        </p:nvSpPr>
        <p:spPr>
          <a:xfrm>
            <a:off x="429610" y="1988840"/>
            <a:ext cx="8229600" cy="4049291"/>
          </a:xfrm>
        </p:spPr>
        <p:txBody>
          <a:bodyPr>
            <a:normAutofit lnSpcReduction="10000"/>
          </a:bodyPr>
          <a:lstStyle/>
          <a:p>
            <a:pPr marL="0" indent="0" algn="ctr">
              <a:buNone/>
            </a:pPr>
            <a:r>
              <a:rPr lang="es-MX" b="1" dirty="0">
                <a:latin typeface="Arial" pitchFamily="34" charset="0"/>
                <a:cs typeface="Arial" pitchFamily="34" charset="0"/>
              </a:rPr>
              <a:t> </a:t>
            </a:r>
          </a:p>
          <a:p>
            <a:pPr marL="0" indent="0" algn="just">
              <a:buNone/>
            </a:pPr>
            <a:r>
              <a:rPr lang="en-US" sz="2700" dirty="0">
                <a:latin typeface="Arial" pitchFamily="34" charset="0"/>
                <a:cs typeface="Arial" pitchFamily="34" charset="0"/>
              </a:rPr>
              <a:t>The health is basic for the scope of our goals, for it </a:t>
            </a:r>
            <a:r>
              <a:rPr lang="en-US" sz="2700" dirty="0" err="1">
                <a:latin typeface="Arial" pitchFamily="34" charset="0"/>
                <a:cs typeface="Arial" pitchFamily="34" charset="0"/>
              </a:rPr>
              <a:t>it</a:t>
            </a:r>
            <a:r>
              <a:rPr lang="en-US" sz="2700" dirty="0">
                <a:latin typeface="Arial" pitchFamily="34" charset="0"/>
                <a:cs typeface="Arial" pitchFamily="34" charset="0"/>
              </a:rPr>
              <a:t> is an important </a:t>
            </a:r>
            <a:r>
              <a:rPr lang="en-US" sz="2700" dirty="0" err="1">
                <a:latin typeface="Arial" pitchFamily="34" charset="0"/>
                <a:cs typeface="Arial" pitchFamily="34" charset="0"/>
              </a:rPr>
              <a:t>concientizar</a:t>
            </a:r>
            <a:r>
              <a:rPr lang="en-US" sz="2700" dirty="0">
                <a:latin typeface="Arial" pitchFamily="34" charset="0"/>
                <a:cs typeface="Arial" pitchFamily="34" charset="0"/>
              </a:rPr>
              <a:t> the concept of health, departing from it to form a panorama of identification of healthy habits that we have in our life, considering to reach a better quality of life</a:t>
            </a:r>
          </a:p>
          <a:p>
            <a:pPr marL="0" indent="0" algn="just">
              <a:buNone/>
            </a:pPr>
            <a:endParaRPr lang="en-US" sz="2700" dirty="0">
              <a:latin typeface="Arial" pitchFamily="34" charset="0"/>
              <a:cs typeface="Arial" pitchFamily="34" charset="0"/>
            </a:endParaRPr>
          </a:p>
          <a:p>
            <a:pPr marL="0" indent="0" algn="just">
              <a:buNone/>
            </a:pPr>
            <a:r>
              <a:rPr lang="en-US" sz="2700" b="1" dirty="0">
                <a:latin typeface="Arial" pitchFamily="34" charset="0"/>
                <a:cs typeface="Arial" pitchFamily="34" charset="0"/>
              </a:rPr>
              <a:t>Keywords: </a:t>
            </a:r>
            <a:r>
              <a:rPr lang="en-US" sz="2700" dirty="0">
                <a:latin typeface="Arial" pitchFamily="34" charset="0"/>
                <a:cs typeface="Arial" pitchFamily="34" charset="0"/>
              </a:rPr>
              <a:t>Health, identification of habits of healthy, quality of life</a:t>
            </a:r>
          </a:p>
          <a:p>
            <a:pPr marL="0" indent="0" algn="just">
              <a:buNone/>
            </a:pPr>
            <a:endParaRPr lang="es-MX" b="1" dirty="0">
              <a:latin typeface="Arial" pitchFamily="34" charset="0"/>
              <a:cs typeface="Arial" pitchFamily="34" charset="0"/>
            </a:endParaRPr>
          </a:p>
          <a:p>
            <a:endParaRPr lang="es-MX" b="1" dirty="0">
              <a:latin typeface="Arial" pitchFamily="34" charset="0"/>
              <a:cs typeface="Arial" pitchFamily="34" charset="0"/>
            </a:endParaRPr>
          </a:p>
          <a:p>
            <a:pPr marL="0" indent="0">
              <a:buNone/>
            </a:pPr>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368807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348880"/>
            <a:ext cx="8229600" cy="1143000"/>
          </a:xfrm>
        </p:spPr>
        <p:txBody>
          <a:bodyPr>
            <a:normAutofit fontScale="90000"/>
          </a:bodyPr>
          <a:lstStyle/>
          <a:p>
            <a:r>
              <a:rPr lang="es-MX" dirty="0"/>
              <a:t>ALIMENTACIÓN SALUDABLE PARA TODA LA VIDA </a:t>
            </a:r>
          </a:p>
        </p:txBody>
      </p:sp>
      <p:sp>
        <p:nvSpPr>
          <p:cNvPr id="3" name="Marcador de contenido 2"/>
          <p:cNvSpPr>
            <a:spLocks noGrp="1"/>
          </p:cNvSpPr>
          <p:nvPr>
            <p:ph idx="1"/>
          </p:nvPr>
        </p:nvSpPr>
        <p:spPr>
          <a:xfrm>
            <a:off x="457200" y="4365104"/>
            <a:ext cx="8229600" cy="1761059"/>
          </a:xfrm>
        </p:spPr>
        <p:txBody>
          <a:bodyPr/>
          <a:lstStyle/>
          <a:p>
            <a:pPr marL="0" indent="0">
              <a:buNone/>
            </a:pPr>
            <a:r>
              <a:rPr lang="es-MX" i="1" dirty="0">
                <a:solidFill>
                  <a:schemeClr val="tx2">
                    <a:lumMod val="60000"/>
                    <a:lumOff val="40000"/>
                  </a:schemeClr>
                </a:solidFill>
              </a:rPr>
              <a:t>Analizar las implicaciones de la alimentación con relación a los estereotipos sociales de belleza. </a:t>
            </a:r>
          </a:p>
        </p:txBody>
      </p:sp>
    </p:spTree>
    <p:extLst>
      <p:ext uri="{BB962C8B-B14F-4D97-AF65-F5344CB8AC3E}">
        <p14:creationId xmlns:p14="http://schemas.microsoft.com/office/powerpoint/2010/main" val="378271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429" y="1322677"/>
            <a:ext cx="8229600" cy="1143000"/>
          </a:xfrm>
        </p:spPr>
        <p:txBody>
          <a:bodyPr/>
          <a:lstStyle/>
          <a:p>
            <a:r>
              <a:rPr lang="es-MX" dirty="0">
                <a:solidFill>
                  <a:srgbClr val="FF0000"/>
                </a:solidFill>
              </a:rPr>
              <a:t>Aprendizajes esperados </a:t>
            </a:r>
          </a:p>
        </p:txBody>
      </p:sp>
      <p:sp>
        <p:nvSpPr>
          <p:cNvPr id="3" name="Marcador de contenido 2"/>
          <p:cNvSpPr>
            <a:spLocks noGrp="1"/>
          </p:cNvSpPr>
          <p:nvPr>
            <p:ph idx="1"/>
          </p:nvPr>
        </p:nvSpPr>
        <p:spPr>
          <a:xfrm>
            <a:off x="457200" y="2492896"/>
            <a:ext cx="8229600" cy="3633267"/>
          </a:xfrm>
        </p:spPr>
        <p:txBody>
          <a:bodyPr>
            <a:normAutofit fontScale="92500" lnSpcReduction="10000"/>
          </a:bodyPr>
          <a:lstStyle/>
          <a:p>
            <a:pPr marL="0" indent="0" algn="just">
              <a:buNone/>
            </a:pPr>
            <a:r>
              <a:rPr lang="es-MX" dirty="0">
                <a:solidFill>
                  <a:srgbClr val="FF0000"/>
                </a:solidFill>
              </a:rPr>
              <a:t>Saber : </a:t>
            </a:r>
            <a:r>
              <a:rPr lang="es-MX" dirty="0"/>
              <a:t>Conozcan los estereotipos sociales de estética corporal y lo que es una alimentación saludable.</a:t>
            </a:r>
          </a:p>
          <a:p>
            <a:pPr marL="0" indent="0" algn="just">
              <a:buNone/>
            </a:pPr>
            <a:r>
              <a:rPr lang="es-MX" dirty="0">
                <a:solidFill>
                  <a:srgbClr val="FF0000"/>
                </a:solidFill>
              </a:rPr>
              <a:t>Saber hacer : </a:t>
            </a:r>
            <a:r>
              <a:rPr lang="es-MX" dirty="0"/>
              <a:t>Analizar los estereotipos sociales de estética corporal; caracterizar una buena alimentación.</a:t>
            </a:r>
          </a:p>
          <a:p>
            <a:pPr marL="0" indent="0" algn="just">
              <a:buNone/>
            </a:pPr>
            <a:r>
              <a:rPr lang="es-MX" dirty="0">
                <a:solidFill>
                  <a:srgbClr val="FF0000"/>
                </a:solidFill>
              </a:rPr>
              <a:t>Saber Ser : </a:t>
            </a:r>
            <a:r>
              <a:rPr lang="es-MX" dirty="0"/>
              <a:t>Responsabilidad, respeto, trabajo en equipo. </a:t>
            </a:r>
          </a:p>
        </p:txBody>
      </p:sp>
    </p:spTree>
    <p:extLst>
      <p:ext uri="{BB962C8B-B14F-4D97-AF65-F5344CB8AC3E}">
        <p14:creationId xmlns:p14="http://schemas.microsoft.com/office/powerpoint/2010/main" val="414647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 y="5701328"/>
            <a:ext cx="8229600" cy="1143000"/>
          </a:xfrm>
        </p:spPr>
        <p:txBody>
          <a:bodyPr>
            <a:normAutofit fontScale="90000"/>
          </a:bodyPr>
          <a:lstStyle/>
          <a:p>
            <a:r>
              <a:rPr lang="es-MX" sz="3100" dirty="0"/>
              <a:t>Por equipos, realizar un listado análisis sobre los estereotipos sociales respecto a la belleza y la esbeltez. </a:t>
            </a:r>
            <a:br>
              <a:rPr lang="es-MX" dirty="0"/>
            </a:br>
            <a:endParaRPr lang="es-MX" dirty="0"/>
          </a:p>
        </p:txBody>
      </p:sp>
      <p:pic>
        <p:nvPicPr>
          <p:cNvPr id="4" name="Marcador de contenido 3"/>
          <p:cNvPicPr>
            <a:picLocks noGrp="1" noChangeAspect="1"/>
          </p:cNvPicPr>
          <p:nvPr>
            <p:ph idx="1"/>
          </p:nvPr>
        </p:nvPicPr>
        <p:blipFill>
          <a:blip r:embed="rId2"/>
          <a:stretch>
            <a:fillRect/>
          </a:stretch>
        </p:blipFill>
        <p:spPr>
          <a:xfrm>
            <a:off x="2267744" y="1700808"/>
            <a:ext cx="4752528" cy="3672408"/>
          </a:xfrm>
          <a:prstGeom prst="rect">
            <a:avLst/>
          </a:prstGeom>
        </p:spPr>
      </p:pic>
    </p:spTree>
    <p:extLst>
      <p:ext uri="{BB962C8B-B14F-4D97-AF65-F5344CB8AC3E}">
        <p14:creationId xmlns:p14="http://schemas.microsoft.com/office/powerpoint/2010/main" val="318369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7984" y="873956"/>
            <a:ext cx="3743598" cy="1162050"/>
          </a:xfrm>
        </p:spPr>
        <p:txBody>
          <a:bodyPr/>
          <a:lstStyle/>
          <a:p>
            <a:r>
              <a:rPr lang="es-MX" dirty="0"/>
              <a:t>Egipto antiguo 1292 – 1069 A.C.</a:t>
            </a:r>
          </a:p>
        </p:txBody>
      </p:sp>
      <p:sp>
        <p:nvSpPr>
          <p:cNvPr id="3" name="Marcador de contenido 2"/>
          <p:cNvSpPr>
            <a:spLocks noGrp="1"/>
          </p:cNvSpPr>
          <p:nvPr>
            <p:ph idx="1"/>
          </p:nvPr>
        </p:nvSpPr>
        <p:spPr>
          <a:xfrm>
            <a:off x="3575050" y="2299195"/>
            <a:ext cx="5111750" cy="3826968"/>
          </a:xfrm>
        </p:spPr>
        <p:txBody>
          <a:bodyPr>
            <a:normAutofit fontScale="70000" lnSpcReduction="20000"/>
          </a:bodyPr>
          <a:lstStyle/>
          <a:p>
            <a:pPr marL="0" indent="0" algn="just">
              <a:buNone/>
            </a:pPr>
            <a:r>
              <a:rPr lang="es-MX" dirty="0"/>
              <a:t>En Egipto el cuidado personal era fundamental, y tenían amplios conocimientos de cosmética, higiene y estética. Si pensamos en la cantidad de años que nos separan de los egipcios, no deja de sorprender que sus ideales fueran los siguientes:</a:t>
            </a:r>
          </a:p>
          <a:p>
            <a:endParaRPr lang="es-MX" dirty="0"/>
          </a:p>
          <a:p>
            <a:r>
              <a:rPr lang="es-MX" dirty="0"/>
              <a:t>Cuerpo esbelto</a:t>
            </a:r>
          </a:p>
          <a:p>
            <a:r>
              <a:rPr lang="es-MX" dirty="0"/>
              <a:t>Hombros estrechos</a:t>
            </a:r>
          </a:p>
          <a:p>
            <a:r>
              <a:rPr lang="es-MX" dirty="0"/>
              <a:t>Cintura fina</a:t>
            </a:r>
          </a:p>
          <a:p>
            <a:r>
              <a:rPr lang="es-MX" dirty="0"/>
              <a:t>Cara simétrica</a:t>
            </a:r>
          </a:p>
        </p:txBody>
      </p:sp>
      <p:pic>
        <p:nvPicPr>
          <p:cNvPr id="5" name="Imagen 4"/>
          <p:cNvPicPr>
            <a:picLocks noChangeAspect="1"/>
          </p:cNvPicPr>
          <p:nvPr/>
        </p:nvPicPr>
        <p:blipFill>
          <a:blip r:embed="rId2"/>
          <a:stretch>
            <a:fillRect/>
          </a:stretch>
        </p:blipFill>
        <p:spPr>
          <a:xfrm>
            <a:off x="179513" y="1772816"/>
            <a:ext cx="3395538" cy="3024336"/>
          </a:xfrm>
          <a:prstGeom prst="rect">
            <a:avLst/>
          </a:prstGeom>
        </p:spPr>
      </p:pic>
      <p:pic>
        <p:nvPicPr>
          <p:cNvPr id="6" name="Imagen 5"/>
          <p:cNvPicPr>
            <a:picLocks noChangeAspect="1"/>
          </p:cNvPicPr>
          <p:nvPr/>
        </p:nvPicPr>
        <p:blipFill>
          <a:blip r:embed="rId3"/>
          <a:stretch>
            <a:fillRect/>
          </a:stretch>
        </p:blipFill>
        <p:spPr>
          <a:xfrm>
            <a:off x="179513" y="4797152"/>
            <a:ext cx="3505075" cy="1828800"/>
          </a:xfrm>
          <a:prstGeom prst="rect">
            <a:avLst/>
          </a:prstGeom>
        </p:spPr>
      </p:pic>
    </p:spTree>
    <p:extLst>
      <p:ext uri="{BB962C8B-B14F-4D97-AF65-F5344CB8AC3E}">
        <p14:creationId xmlns:p14="http://schemas.microsoft.com/office/powerpoint/2010/main" val="231836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4721" y="854075"/>
            <a:ext cx="3672408" cy="1162050"/>
          </a:xfrm>
        </p:spPr>
        <p:txBody>
          <a:bodyPr/>
          <a:lstStyle/>
          <a:p>
            <a:r>
              <a:rPr lang="es-MX" dirty="0"/>
              <a:t>Grecia antigua 500 – 300 A.C</a:t>
            </a:r>
          </a:p>
        </p:txBody>
      </p:sp>
      <p:sp>
        <p:nvSpPr>
          <p:cNvPr id="3" name="Marcador de contenido 2"/>
          <p:cNvSpPr>
            <a:spLocks noGrp="1"/>
          </p:cNvSpPr>
          <p:nvPr>
            <p:ph idx="1"/>
          </p:nvPr>
        </p:nvSpPr>
        <p:spPr>
          <a:xfrm>
            <a:off x="3707904" y="2204864"/>
            <a:ext cx="5111750" cy="4110038"/>
          </a:xfrm>
        </p:spPr>
        <p:txBody>
          <a:bodyPr>
            <a:normAutofit fontScale="70000" lnSpcReduction="20000"/>
          </a:bodyPr>
          <a:lstStyle/>
          <a:p>
            <a:pPr marL="0" indent="0" algn="just">
              <a:buNone/>
            </a:pPr>
            <a:r>
              <a:rPr lang="es-MX" dirty="0"/>
              <a:t>Las mujeres eran consideradas una versión desfigurada del hombre, que solía cumplir más adecuadamente con las “medidas perfectas”. De todas formas, en la antigua Grecia lo que se perseguía era la armonía y la proporción de las partes, y es por esto que las mujeres bellas no eran ni extremadamente delgadas, ni extremadamente anchas.</a:t>
            </a:r>
          </a:p>
          <a:p>
            <a:pPr marL="0" indent="0">
              <a:buNone/>
            </a:pPr>
            <a:endParaRPr lang="es-MX" dirty="0"/>
          </a:p>
          <a:p>
            <a:pPr marL="0" indent="0">
              <a:buNone/>
            </a:pPr>
            <a:r>
              <a:rPr lang="es-MX" dirty="0"/>
              <a:t>Piel pálida</a:t>
            </a:r>
          </a:p>
          <a:p>
            <a:pPr marL="0" indent="0">
              <a:buNone/>
            </a:pPr>
            <a:r>
              <a:rPr lang="es-MX" dirty="0"/>
              <a:t>Contextura robusta</a:t>
            </a:r>
          </a:p>
          <a:p>
            <a:pPr marL="0" indent="0">
              <a:buNone/>
            </a:pPr>
            <a:r>
              <a:rPr lang="es-MX" dirty="0"/>
              <a:t>Pómulos redondeados</a:t>
            </a:r>
          </a:p>
        </p:txBody>
      </p:sp>
      <p:pic>
        <p:nvPicPr>
          <p:cNvPr id="5" name="Imagen 4"/>
          <p:cNvPicPr>
            <a:picLocks noChangeAspect="1"/>
          </p:cNvPicPr>
          <p:nvPr/>
        </p:nvPicPr>
        <p:blipFill>
          <a:blip r:embed="rId2"/>
          <a:stretch>
            <a:fillRect/>
          </a:stretch>
        </p:blipFill>
        <p:spPr>
          <a:xfrm>
            <a:off x="552028" y="1628801"/>
            <a:ext cx="2810704" cy="2448272"/>
          </a:xfrm>
          <a:prstGeom prst="rect">
            <a:avLst/>
          </a:prstGeom>
        </p:spPr>
      </p:pic>
      <p:pic>
        <p:nvPicPr>
          <p:cNvPr id="6" name="Imagen 5"/>
          <p:cNvPicPr>
            <a:picLocks noChangeAspect="1"/>
          </p:cNvPicPr>
          <p:nvPr/>
        </p:nvPicPr>
        <p:blipFill>
          <a:blip r:embed="rId3"/>
          <a:stretch>
            <a:fillRect/>
          </a:stretch>
        </p:blipFill>
        <p:spPr>
          <a:xfrm>
            <a:off x="550148" y="4041617"/>
            <a:ext cx="2810704" cy="2759968"/>
          </a:xfrm>
          <a:prstGeom prst="rect">
            <a:avLst/>
          </a:prstGeom>
        </p:spPr>
      </p:pic>
    </p:spTree>
    <p:extLst>
      <p:ext uri="{BB962C8B-B14F-4D97-AF65-F5344CB8AC3E}">
        <p14:creationId xmlns:p14="http://schemas.microsoft.com/office/powerpoint/2010/main" val="265323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7944" y="854075"/>
            <a:ext cx="4440361" cy="1162050"/>
          </a:xfrm>
        </p:spPr>
        <p:txBody>
          <a:bodyPr>
            <a:normAutofit/>
          </a:bodyPr>
          <a:lstStyle/>
          <a:p>
            <a:r>
              <a:rPr lang="es-MX" dirty="0"/>
              <a:t>Dinastía Han (China) 206 A.C. – 220 D.C.</a:t>
            </a:r>
          </a:p>
        </p:txBody>
      </p:sp>
      <p:sp>
        <p:nvSpPr>
          <p:cNvPr id="3" name="Marcador de contenido 2"/>
          <p:cNvSpPr>
            <a:spLocks noGrp="1"/>
          </p:cNvSpPr>
          <p:nvPr>
            <p:ph idx="1"/>
          </p:nvPr>
        </p:nvSpPr>
        <p:spPr>
          <a:xfrm>
            <a:off x="3575050" y="2420888"/>
            <a:ext cx="5111750" cy="3705275"/>
          </a:xfrm>
        </p:spPr>
        <p:txBody>
          <a:bodyPr>
            <a:normAutofit fontScale="70000" lnSpcReduction="20000"/>
          </a:bodyPr>
          <a:lstStyle/>
          <a:p>
            <a:pPr marL="0" indent="0" algn="just">
              <a:buNone/>
            </a:pPr>
            <a:r>
              <a:rPr lang="es-MX" dirty="0"/>
              <a:t>Que la mujer fuese menuda era señal de elegancia y gracia, y el hecho de que su contextura fuera pequeña y fuerte era señal de buena salud. Se buscaba, ante todo, una sensación de fragilidad y suavidad.</a:t>
            </a:r>
          </a:p>
          <a:p>
            <a:pPr marL="0" indent="0">
              <a:buNone/>
            </a:pPr>
            <a:endParaRPr lang="es-MX" dirty="0"/>
          </a:p>
          <a:p>
            <a:pPr marL="0" indent="0">
              <a:buNone/>
            </a:pPr>
            <a:r>
              <a:rPr lang="es-MX" dirty="0"/>
              <a:t>Cintura delgada</a:t>
            </a:r>
          </a:p>
          <a:p>
            <a:pPr marL="0" indent="0">
              <a:buNone/>
            </a:pPr>
            <a:r>
              <a:rPr lang="es-MX" dirty="0"/>
              <a:t>Piel pálida</a:t>
            </a:r>
          </a:p>
          <a:p>
            <a:pPr marL="0" indent="0">
              <a:buNone/>
            </a:pPr>
            <a:r>
              <a:rPr lang="es-MX" dirty="0"/>
              <a:t>Ojos grandes</a:t>
            </a:r>
          </a:p>
          <a:p>
            <a:pPr marL="0" indent="0">
              <a:buNone/>
            </a:pPr>
            <a:r>
              <a:rPr lang="es-MX" dirty="0"/>
              <a:t>Pies pequeños</a:t>
            </a:r>
          </a:p>
          <a:p>
            <a:pPr marL="0" indent="0">
              <a:buNone/>
            </a:pPr>
            <a:endParaRPr lang="es-MX" dirty="0"/>
          </a:p>
        </p:txBody>
      </p:sp>
      <p:pic>
        <p:nvPicPr>
          <p:cNvPr id="5" name="Imagen 4"/>
          <p:cNvPicPr>
            <a:picLocks noChangeAspect="1"/>
          </p:cNvPicPr>
          <p:nvPr/>
        </p:nvPicPr>
        <p:blipFill>
          <a:blip r:embed="rId2"/>
          <a:stretch>
            <a:fillRect/>
          </a:stretch>
        </p:blipFill>
        <p:spPr>
          <a:xfrm>
            <a:off x="138489" y="1969269"/>
            <a:ext cx="3461361" cy="4608512"/>
          </a:xfrm>
          <a:prstGeom prst="rect">
            <a:avLst/>
          </a:prstGeom>
        </p:spPr>
      </p:pic>
    </p:spTree>
    <p:extLst>
      <p:ext uri="{BB962C8B-B14F-4D97-AF65-F5344CB8AC3E}">
        <p14:creationId xmlns:p14="http://schemas.microsoft.com/office/powerpoint/2010/main" val="31829703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17877</TotalTime>
  <Words>949</Words>
  <Application>Microsoft Office PowerPoint</Application>
  <PresentationFormat>Presentación en pantalla (4:3)</PresentationFormat>
  <Paragraphs>108</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22</vt:i4>
      </vt:variant>
    </vt:vector>
  </HeadingPairs>
  <TitlesOfParts>
    <vt:vector size="26" baseType="lpstr">
      <vt:lpstr>Arial</vt:lpstr>
      <vt:lpstr>Calibri</vt:lpstr>
      <vt:lpstr>Tema de Office</vt:lpstr>
      <vt:lpstr>1_Tema de Office</vt:lpstr>
      <vt:lpstr> Tema: ALIMENTACION SALUDABLE</vt:lpstr>
      <vt:lpstr> Alimentación Saludable</vt:lpstr>
      <vt:lpstr>Abstract</vt:lpstr>
      <vt:lpstr>ALIMENTACIÓN SALUDABLE PARA TODA LA VIDA </vt:lpstr>
      <vt:lpstr>Aprendizajes esperados </vt:lpstr>
      <vt:lpstr>Por equipos, realizar un listado análisis sobre los estereotipos sociales respecto a la belleza y la esbeltez.  </vt:lpstr>
      <vt:lpstr>Egipto antiguo 1292 – 1069 A.C.</vt:lpstr>
      <vt:lpstr>Grecia antigua 500 – 300 A.C</vt:lpstr>
      <vt:lpstr>Dinastía Han (China) 206 A.C. – 220 D.C.</vt:lpstr>
      <vt:lpstr>Renacimiento Italiano 1400 – 1700</vt:lpstr>
      <vt:lpstr>Época victoriana (Inglaterra) 1837 – 1901</vt:lpstr>
      <vt:lpstr>Años 20’s</vt:lpstr>
      <vt:lpstr>Época dorada de Hollywood 1930 – 1950</vt:lpstr>
      <vt:lpstr>Años 60’s</vt:lpstr>
      <vt:lpstr>Supermodelos de los años 80’s</vt:lpstr>
      <vt:lpstr>Cuerpo de niña de los 90’s</vt:lpstr>
      <vt:lpstr>Presentación de PowerPoint</vt:lpstr>
      <vt:lpstr>Presentación de PowerPoint</vt:lpstr>
      <vt:lpstr>Conclusiones </vt:lpstr>
      <vt:lpstr>Referencias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Araceli</cp:lastModifiedBy>
  <cp:revision>156</cp:revision>
  <dcterms:created xsi:type="dcterms:W3CDTF">2012-12-04T21:22:09Z</dcterms:created>
  <dcterms:modified xsi:type="dcterms:W3CDTF">2017-03-30T22:36:47Z</dcterms:modified>
</cp:coreProperties>
</file>