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92" r:id="rId5"/>
    <p:sldId id="293" r:id="rId6"/>
    <p:sldId id="294" r:id="rId7"/>
    <p:sldId id="265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9893" autoAdjust="0"/>
    <p:restoredTop sz="90323" autoAdjust="0"/>
  </p:normalViewPr>
  <p:slideViewPr>
    <p:cSldViewPr>
      <p:cViewPr>
        <p:scale>
          <a:sx n="60" d="100"/>
          <a:sy n="60" d="100"/>
        </p:scale>
        <p:origin x="-32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04D99-8A6F-4A57-8208-2601F699214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1EBB664-7B25-480E-B3C3-1D54674B8347}">
      <dgm:prSet phldrT="[Texto]" custT="1"/>
      <dgm:spPr/>
      <dgm:t>
        <a:bodyPr/>
        <a:lstStyle/>
        <a:p>
          <a:pPr algn="ctr"/>
          <a:r>
            <a:rPr lang="es-MX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Esfuerzos ciudadanos y sistemas escolares para alertar a la población del deterioro del medio ambiente. </a:t>
          </a:r>
          <a:endParaRPr lang="es-MX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B3BDEF-B02F-421E-8644-7299EE912008}" type="parTrans" cxnId="{1C0238D2-3778-407E-A8E6-82F2B8F13CA0}">
      <dgm:prSet/>
      <dgm:spPr/>
      <dgm:t>
        <a:bodyPr/>
        <a:lstStyle/>
        <a:p>
          <a:endParaRPr lang="es-MX"/>
        </a:p>
      </dgm:t>
    </dgm:pt>
    <dgm:pt modelId="{B6617AF4-3C40-40CD-AC98-35F98FC56C67}" type="sibTrans" cxnId="{1C0238D2-3778-407E-A8E6-82F2B8F13CA0}">
      <dgm:prSet/>
      <dgm:spPr/>
      <dgm:t>
        <a:bodyPr/>
        <a:lstStyle/>
        <a:p>
          <a:endParaRPr lang="es-MX"/>
        </a:p>
      </dgm:t>
    </dgm:pt>
    <dgm:pt modelId="{C2FEA86E-7CAB-4BF0-9BD7-5A0CBFBD3741}">
      <dgm:prSet phldrT="[Texto]" custT="1"/>
      <dgm:spPr/>
      <dgm:t>
        <a:bodyPr/>
        <a:lstStyle/>
        <a:p>
          <a:pPr algn="r"/>
          <a:r>
            <a:rPr lang="es-MX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Las actitudes explotadoras en aras de un supuesto desarrollo llevan a un colapso ambiental.</a:t>
          </a:r>
          <a:endParaRPr lang="es-MX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2825BF-8D1D-4B60-9518-C549779E14FE}" type="parTrans" cxnId="{36F1C98C-F61B-439E-AC6E-DB2D56B8D938}">
      <dgm:prSet/>
      <dgm:spPr/>
      <dgm:t>
        <a:bodyPr/>
        <a:lstStyle/>
        <a:p>
          <a:endParaRPr lang="es-MX"/>
        </a:p>
      </dgm:t>
    </dgm:pt>
    <dgm:pt modelId="{7342552E-0A5B-419A-8EAC-34739EFDB98D}" type="sibTrans" cxnId="{36F1C98C-F61B-439E-AC6E-DB2D56B8D938}">
      <dgm:prSet/>
      <dgm:spPr/>
      <dgm:t>
        <a:bodyPr/>
        <a:lstStyle/>
        <a:p>
          <a:endParaRPr lang="es-MX"/>
        </a:p>
      </dgm:t>
    </dgm:pt>
    <dgm:pt modelId="{1AB58C42-E32A-4482-813C-CDB009785FF7}">
      <dgm:prSet phldrT="[Texto]" custT="1"/>
      <dgm:spPr/>
      <dgm:t>
        <a:bodyPr/>
        <a:lstStyle/>
        <a:p>
          <a:pPr algn="r"/>
          <a:r>
            <a:rPr lang="es-MX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Acciones económicas que ofrecen vida lucrativa.</a:t>
          </a:r>
          <a:endParaRPr lang="es-MX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0D255C-485D-44F1-88B9-A5C589C0120A}" type="parTrans" cxnId="{73915926-2C7E-43A9-B61F-2BBC24BD83D5}">
      <dgm:prSet/>
      <dgm:spPr/>
      <dgm:t>
        <a:bodyPr/>
        <a:lstStyle/>
        <a:p>
          <a:endParaRPr lang="es-MX"/>
        </a:p>
      </dgm:t>
    </dgm:pt>
    <dgm:pt modelId="{C6E364A8-64F5-424D-BDEA-36C8AC115FCF}" type="sibTrans" cxnId="{73915926-2C7E-43A9-B61F-2BBC24BD83D5}">
      <dgm:prSet/>
      <dgm:spPr/>
      <dgm:t>
        <a:bodyPr/>
        <a:lstStyle/>
        <a:p>
          <a:endParaRPr lang="es-MX"/>
        </a:p>
      </dgm:t>
    </dgm:pt>
    <dgm:pt modelId="{A58C7DC3-36D1-4DF9-92BC-1C393930310E}" type="pres">
      <dgm:prSet presAssocID="{BD404D99-8A6F-4A57-8208-2601F699214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8273F4C-43AA-4B16-B84C-9A1DF96674CF}" type="pres">
      <dgm:prSet presAssocID="{11EBB664-7B25-480E-B3C3-1D54674B8347}" presName="comp" presStyleCnt="0"/>
      <dgm:spPr/>
    </dgm:pt>
    <dgm:pt modelId="{BDD4B87B-8CCA-466C-93A7-73E7548C0F3C}" type="pres">
      <dgm:prSet presAssocID="{11EBB664-7B25-480E-B3C3-1D54674B8347}" presName="box" presStyleLbl="node1" presStyleIdx="0" presStyleCnt="3" custLinFactNeighborX="47887" custLinFactNeighborY="-17010"/>
      <dgm:spPr/>
      <dgm:t>
        <a:bodyPr/>
        <a:lstStyle/>
        <a:p>
          <a:endParaRPr lang="es-MX"/>
        </a:p>
      </dgm:t>
    </dgm:pt>
    <dgm:pt modelId="{93A68B63-3F13-4B49-B428-E4454181B1C3}" type="pres">
      <dgm:prSet presAssocID="{11EBB664-7B25-480E-B3C3-1D54674B8347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E6ACF38-A965-4200-95F9-AF4669829610}" type="pres">
      <dgm:prSet presAssocID="{11EBB664-7B25-480E-B3C3-1D54674B834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F3EECE-91A8-4D2E-A6F9-2328E95B8D50}" type="pres">
      <dgm:prSet presAssocID="{B6617AF4-3C40-40CD-AC98-35F98FC56C67}" presName="spacer" presStyleCnt="0"/>
      <dgm:spPr/>
    </dgm:pt>
    <dgm:pt modelId="{3B73208B-C005-4921-BA74-44CA929118F8}" type="pres">
      <dgm:prSet presAssocID="{C2FEA86E-7CAB-4BF0-9BD7-5A0CBFBD3741}" presName="comp" presStyleCnt="0"/>
      <dgm:spPr/>
    </dgm:pt>
    <dgm:pt modelId="{07FD7F3B-7ACB-4B63-BF99-88AC2851308E}" type="pres">
      <dgm:prSet presAssocID="{C2FEA86E-7CAB-4BF0-9BD7-5A0CBFBD3741}" presName="box" presStyleLbl="node1" presStyleIdx="1" presStyleCnt="3"/>
      <dgm:spPr/>
      <dgm:t>
        <a:bodyPr/>
        <a:lstStyle/>
        <a:p>
          <a:endParaRPr lang="es-MX"/>
        </a:p>
      </dgm:t>
    </dgm:pt>
    <dgm:pt modelId="{6735FA6E-86D2-4BC6-BA00-09E6880E8AD4}" type="pres">
      <dgm:prSet presAssocID="{C2FEA86E-7CAB-4BF0-9BD7-5A0CBFBD3741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5E31538B-6BF9-4196-850A-A88AA4FFF33F}" type="pres">
      <dgm:prSet presAssocID="{C2FEA86E-7CAB-4BF0-9BD7-5A0CBFBD374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80D858-DAB9-455A-AB9D-C09F4BD24522}" type="pres">
      <dgm:prSet presAssocID="{7342552E-0A5B-419A-8EAC-34739EFDB98D}" presName="spacer" presStyleCnt="0"/>
      <dgm:spPr/>
    </dgm:pt>
    <dgm:pt modelId="{D9BDBF13-FC68-402D-BF35-F5182A0BE159}" type="pres">
      <dgm:prSet presAssocID="{1AB58C42-E32A-4482-813C-CDB009785FF7}" presName="comp" presStyleCnt="0"/>
      <dgm:spPr/>
    </dgm:pt>
    <dgm:pt modelId="{70898058-7A55-463A-B056-16F93949EA79}" type="pres">
      <dgm:prSet presAssocID="{1AB58C42-E32A-4482-813C-CDB009785FF7}" presName="box" presStyleLbl="node1" presStyleIdx="2" presStyleCnt="3"/>
      <dgm:spPr/>
      <dgm:t>
        <a:bodyPr/>
        <a:lstStyle/>
        <a:p>
          <a:endParaRPr lang="es-MX"/>
        </a:p>
      </dgm:t>
    </dgm:pt>
    <dgm:pt modelId="{84CB399A-81C4-47AE-A0AD-A9A664245786}" type="pres">
      <dgm:prSet presAssocID="{1AB58C42-E32A-4482-813C-CDB009785FF7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F25854D2-04FE-4BA7-9895-6C7767A9B131}" type="pres">
      <dgm:prSet presAssocID="{1AB58C42-E32A-4482-813C-CDB009785FF7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EB2BFF2-A9D0-4B01-83DD-5975E0993597}" type="presOf" srcId="{C2FEA86E-7CAB-4BF0-9BD7-5A0CBFBD3741}" destId="{5E31538B-6BF9-4196-850A-A88AA4FFF33F}" srcOrd="1" destOrd="0" presId="urn:microsoft.com/office/officeart/2005/8/layout/vList4"/>
    <dgm:cxn modelId="{1C0238D2-3778-407E-A8E6-82F2B8F13CA0}" srcId="{BD404D99-8A6F-4A57-8208-2601F6992140}" destId="{11EBB664-7B25-480E-B3C3-1D54674B8347}" srcOrd="0" destOrd="0" parTransId="{A8B3BDEF-B02F-421E-8644-7299EE912008}" sibTransId="{B6617AF4-3C40-40CD-AC98-35F98FC56C67}"/>
    <dgm:cxn modelId="{36F1C98C-F61B-439E-AC6E-DB2D56B8D938}" srcId="{BD404D99-8A6F-4A57-8208-2601F6992140}" destId="{C2FEA86E-7CAB-4BF0-9BD7-5A0CBFBD3741}" srcOrd="1" destOrd="0" parTransId="{242825BF-8D1D-4B60-9518-C549779E14FE}" sibTransId="{7342552E-0A5B-419A-8EAC-34739EFDB98D}"/>
    <dgm:cxn modelId="{39F718DF-B844-41F3-AAE5-BED8C067AA2F}" type="presOf" srcId="{1AB58C42-E32A-4482-813C-CDB009785FF7}" destId="{70898058-7A55-463A-B056-16F93949EA79}" srcOrd="0" destOrd="0" presId="urn:microsoft.com/office/officeart/2005/8/layout/vList4"/>
    <dgm:cxn modelId="{402DF728-BD8D-4DCA-A3F8-A4C80C4A5E32}" type="presOf" srcId="{1AB58C42-E32A-4482-813C-CDB009785FF7}" destId="{F25854D2-04FE-4BA7-9895-6C7767A9B131}" srcOrd="1" destOrd="0" presId="urn:microsoft.com/office/officeart/2005/8/layout/vList4"/>
    <dgm:cxn modelId="{73915926-2C7E-43A9-B61F-2BBC24BD83D5}" srcId="{BD404D99-8A6F-4A57-8208-2601F6992140}" destId="{1AB58C42-E32A-4482-813C-CDB009785FF7}" srcOrd="2" destOrd="0" parTransId="{630D255C-485D-44F1-88B9-A5C589C0120A}" sibTransId="{C6E364A8-64F5-424D-BDEA-36C8AC115FCF}"/>
    <dgm:cxn modelId="{7635078C-729C-4043-A7CC-E73A9465C627}" type="presOf" srcId="{BD404D99-8A6F-4A57-8208-2601F6992140}" destId="{A58C7DC3-36D1-4DF9-92BC-1C393930310E}" srcOrd="0" destOrd="0" presId="urn:microsoft.com/office/officeart/2005/8/layout/vList4"/>
    <dgm:cxn modelId="{56ADB766-9371-4170-8BE2-56F62EDED6E7}" type="presOf" srcId="{11EBB664-7B25-480E-B3C3-1D54674B8347}" destId="{BE6ACF38-A965-4200-95F9-AF4669829610}" srcOrd="1" destOrd="0" presId="urn:microsoft.com/office/officeart/2005/8/layout/vList4"/>
    <dgm:cxn modelId="{F2F1B75A-DCFE-4E48-A6F6-4ABDEB48BD36}" type="presOf" srcId="{C2FEA86E-7CAB-4BF0-9BD7-5A0CBFBD3741}" destId="{07FD7F3B-7ACB-4B63-BF99-88AC2851308E}" srcOrd="0" destOrd="0" presId="urn:microsoft.com/office/officeart/2005/8/layout/vList4"/>
    <dgm:cxn modelId="{3516F32F-A749-40CA-AB2F-9D1A152E4C25}" type="presOf" srcId="{11EBB664-7B25-480E-B3C3-1D54674B8347}" destId="{BDD4B87B-8CCA-466C-93A7-73E7548C0F3C}" srcOrd="0" destOrd="0" presId="urn:microsoft.com/office/officeart/2005/8/layout/vList4"/>
    <dgm:cxn modelId="{DA95BE41-D5F0-4727-B1E0-F8682B3888D2}" type="presParOf" srcId="{A58C7DC3-36D1-4DF9-92BC-1C393930310E}" destId="{88273F4C-43AA-4B16-B84C-9A1DF96674CF}" srcOrd="0" destOrd="0" presId="urn:microsoft.com/office/officeart/2005/8/layout/vList4"/>
    <dgm:cxn modelId="{DB19580A-8F4D-44E4-A4AC-E4477B6E6BFD}" type="presParOf" srcId="{88273F4C-43AA-4B16-B84C-9A1DF96674CF}" destId="{BDD4B87B-8CCA-466C-93A7-73E7548C0F3C}" srcOrd="0" destOrd="0" presId="urn:microsoft.com/office/officeart/2005/8/layout/vList4"/>
    <dgm:cxn modelId="{4EDE6464-675D-4824-8F25-BF2F21EABA85}" type="presParOf" srcId="{88273F4C-43AA-4B16-B84C-9A1DF96674CF}" destId="{93A68B63-3F13-4B49-B428-E4454181B1C3}" srcOrd="1" destOrd="0" presId="urn:microsoft.com/office/officeart/2005/8/layout/vList4"/>
    <dgm:cxn modelId="{4DFA5D30-D959-4B18-B636-05CBBF462ED6}" type="presParOf" srcId="{88273F4C-43AA-4B16-B84C-9A1DF96674CF}" destId="{BE6ACF38-A965-4200-95F9-AF4669829610}" srcOrd="2" destOrd="0" presId="urn:microsoft.com/office/officeart/2005/8/layout/vList4"/>
    <dgm:cxn modelId="{D2825B8F-9EB2-459E-9A00-455600C3E20F}" type="presParOf" srcId="{A58C7DC3-36D1-4DF9-92BC-1C393930310E}" destId="{4CF3EECE-91A8-4D2E-A6F9-2328E95B8D50}" srcOrd="1" destOrd="0" presId="urn:microsoft.com/office/officeart/2005/8/layout/vList4"/>
    <dgm:cxn modelId="{8C07A921-A805-4BF5-8299-D6CC7FCCA3F4}" type="presParOf" srcId="{A58C7DC3-36D1-4DF9-92BC-1C393930310E}" destId="{3B73208B-C005-4921-BA74-44CA929118F8}" srcOrd="2" destOrd="0" presId="urn:microsoft.com/office/officeart/2005/8/layout/vList4"/>
    <dgm:cxn modelId="{45DB4851-69C8-403D-BF1A-7D5A03A41B2C}" type="presParOf" srcId="{3B73208B-C005-4921-BA74-44CA929118F8}" destId="{07FD7F3B-7ACB-4B63-BF99-88AC2851308E}" srcOrd="0" destOrd="0" presId="urn:microsoft.com/office/officeart/2005/8/layout/vList4"/>
    <dgm:cxn modelId="{C01DCA88-33BD-4B09-B922-0B379839E52A}" type="presParOf" srcId="{3B73208B-C005-4921-BA74-44CA929118F8}" destId="{6735FA6E-86D2-4BC6-BA00-09E6880E8AD4}" srcOrd="1" destOrd="0" presId="urn:microsoft.com/office/officeart/2005/8/layout/vList4"/>
    <dgm:cxn modelId="{20BC24BF-4633-48A6-814B-2AEE0DE40687}" type="presParOf" srcId="{3B73208B-C005-4921-BA74-44CA929118F8}" destId="{5E31538B-6BF9-4196-850A-A88AA4FFF33F}" srcOrd="2" destOrd="0" presId="urn:microsoft.com/office/officeart/2005/8/layout/vList4"/>
    <dgm:cxn modelId="{7B558BB3-C965-4CFF-B9EA-EB3D1A38AA96}" type="presParOf" srcId="{A58C7DC3-36D1-4DF9-92BC-1C393930310E}" destId="{BD80D858-DAB9-455A-AB9D-C09F4BD24522}" srcOrd="3" destOrd="0" presId="urn:microsoft.com/office/officeart/2005/8/layout/vList4"/>
    <dgm:cxn modelId="{A0173E14-863D-47C5-BC23-9C0BB7B7B672}" type="presParOf" srcId="{A58C7DC3-36D1-4DF9-92BC-1C393930310E}" destId="{D9BDBF13-FC68-402D-BF35-F5182A0BE159}" srcOrd="4" destOrd="0" presId="urn:microsoft.com/office/officeart/2005/8/layout/vList4"/>
    <dgm:cxn modelId="{49AFAAEE-11CF-4554-8A75-717D07C784ED}" type="presParOf" srcId="{D9BDBF13-FC68-402D-BF35-F5182A0BE159}" destId="{70898058-7A55-463A-B056-16F93949EA79}" srcOrd="0" destOrd="0" presId="urn:microsoft.com/office/officeart/2005/8/layout/vList4"/>
    <dgm:cxn modelId="{279F32C2-46E4-43E3-9849-25065F8F9384}" type="presParOf" srcId="{D9BDBF13-FC68-402D-BF35-F5182A0BE159}" destId="{84CB399A-81C4-47AE-A0AD-A9A664245786}" srcOrd="1" destOrd="0" presId="urn:microsoft.com/office/officeart/2005/8/layout/vList4"/>
    <dgm:cxn modelId="{02FAE3AD-87BC-4548-923A-AFE66FBE753D}" type="presParOf" srcId="{D9BDBF13-FC68-402D-BF35-F5182A0BE159}" destId="{F25854D2-04FE-4BA7-9895-6C7767A9B13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4B87B-8CCA-466C-93A7-73E7548C0F3C}">
      <dsp:nvSpPr>
        <dsp:cNvPr id="0" name=""/>
        <dsp:cNvSpPr/>
      </dsp:nvSpPr>
      <dsp:spPr>
        <a:xfrm>
          <a:off x="0" y="0"/>
          <a:ext cx="4752528" cy="1507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Esfuerzos ciudadanos y sistemas escolares para alertar a la población del deterioro del medio ambiente. </a:t>
          </a:r>
          <a:endParaRPr lang="es-MX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1272" y="0"/>
        <a:ext cx="3651255" cy="1507667"/>
      </dsp:txXfrm>
    </dsp:sp>
    <dsp:sp modelId="{93A68B63-3F13-4B49-B428-E4454181B1C3}">
      <dsp:nvSpPr>
        <dsp:cNvPr id="0" name=""/>
        <dsp:cNvSpPr/>
      </dsp:nvSpPr>
      <dsp:spPr>
        <a:xfrm>
          <a:off x="150766" y="150766"/>
          <a:ext cx="950505" cy="120613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D7F3B-7ACB-4B63-BF99-88AC2851308E}">
      <dsp:nvSpPr>
        <dsp:cNvPr id="0" name=""/>
        <dsp:cNvSpPr/>
      </dsp:nvSpPr>
      <dsp:spPr>
        <a:xfrm>
          <a:off x="0" y="1658434"/>
          <a:ext cx="4752528" cy="1507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Las actitudes explotadoras en aras de un supuesto desarrollo llevan a un colapso ambiental.</a:t>
          </a:r>
          <a:endParaRPr lang="es-MX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1272" y="1658434"/>
        <a:ext cx="3651255" cy="1507667"/>
      </dsp:txXfrm>
    </dsp:sp>
    <dsp:sp modelId="{6735FA6E-86D2-4BC6-BA00-09E6880E8AD4}">
      <dsp:nvSpPr>
        <dsp:cNvPr id="0" name=""/>
        <dsp:cNvSpPr/>
      </dsp:nvSpPr>
      <dsp:spPr>
        <a:xfrm>
          <a:off x="150766" y="1809200"/>
          <a:ext cx="950505" cy="120613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98058-7A55-463A-B056-16F93949EA79}">
      <dsp:nvSpPr>
        <dsp:cNvPr id="0" name=""/>
        <dsp:cNvSpPr/>
      </dsp:nvSpPr>
      <dsp:spPr>
        <a:xfrm>
          <a:off x="0" y="3316868"/>
          <a:ext cx="4752528" cy="1507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Acciones económicas que ofrecen vida lucrativa.</a:t>
          </a:r>
          <a:endParaRPr lang="es-MX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01272" y="3316868"/>
        <a:ext cx="3651255" cy="1507667"/>
      </dsp:txXfrm>
    </dsp:sp>
    <dsp:sp modelId="{84CB399A-81C4-47AE-A0AD-A9A664245786}">
      <dsp:nvSpPr>
        <dsp:cNvPr id="0" name=""/>
        <dsp:cNvSpPr/>
      </dsp:nvSpPr>
      <dsp:spPr>
        <a:xfrm>
          <a:off x="150766" y="3467635"/>
          <a:ext cx="950505" cy="120613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813DB-AFE1-4482-9657-2918409DB6A8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08E85-EB56-4388-8F36-7E4F76D6B4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88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08E85-EB56-4388-8F36-7E4F76D6B49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78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Desarrollo Sustentable y Medio Ambiente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Mecánica.</a:t>
            </a:r>
          </a:p>
          <a:p>
            <a:pPr algn="l">
              <a:lnSpc>
                <a:spcPct val="150000"/>
              </a:lnSpc>
            </a:pP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Tema: Problemas Ambientales</a:t>
            </a:r>
          </a:p>
          <a:p>
            <a:pPr algn="l">
              <a:lnSpc>
                <a:spcPct val="150000"/>
              </a:lnSpc>
            </a:pP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Mtra. Leticia Villamil Navarrete.</a:t>
            </a:r>
          </a:p>
          <a:p>
            <a:pPr algn="l">
              <a:lnSpc>
                <a:spcPct val="150000"/>
              </a:lnSpc>
            </a:pP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Enero– Junio de 2017.</a:t>
            </a:r>
            <a:endParaRPr lang="es-MX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Problemas Ambientales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sz="2200" dirty="0" smtClean="0">
                <a:latin typeface="Arial" pitchFamily="34" charset="0"/>
                <a:cs typeface="Arial" pitchFamily="34" charset="0"/>
              </a:rPr>
              <a:t>En el último siglo, la población del país se ha sextuplicado, la esperanza de vida ha aumentado considerablemente y el nivel de vida y la industrialización han progresado generalmente teniendo como polo de desarrollo a las ciudades.</a:t>
            </a:r>
          </a:p>
          <a:p>
            <a:pPr marL="0" indent="0" algn="ctr">
              <a:buNone/>
            </a:pPr>
            <a:endParaRPr lang="es-MX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2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2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2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last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century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population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of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country has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increased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six-fold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expectancy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has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increased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considerably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and living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standards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and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industrialization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have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generally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progressed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as a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development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pole to </a:t>
            </a:r>
            <a:r>
              <a:rPr lang="es-MX" sz="2200" dirty="0" err="1">
                <a:latin typeface="Arial" pitchFamily="34" charset="0"/>
                <a:cs typeface="Arial" pitchFamily="34" charset="0"/>
              </a:rPr>
              <a:t>cities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s-MX" sz="2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2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Desarrollo, vida,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población,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ciudades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87798"/>
          </a:xfrm>
        </p:spPr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Genaro Correa Pérez, en su obra Condiciones ambientales de México.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028158"/>
          </a:xfrm>
        </p:spPr>
        <p:txBody>
          <a:bodyPr>
            <a:normAutofit lnSpcReduction="10000"/>
          </a:bodyPr>
          <a:lstStyle/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Señala que algunas de las principales causas del deterioro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son: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nulo respeto a la naturaleza y al propio ser humano.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actitudes explotadoras y utilitarias de los recursos.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endurecimiento de conductas antiambientales. 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Tendencias auto destructivas de los seres humanos.</a:t>
            </a:r>
          </a:p>
          <a:p>
            <a:pPr marL="0" indent="0"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Considerando además:</a:t>
            </a:r>
          </a:p>
          <a:p>
            <a:pPr algn="just"/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Desconocimiento del grado de deterioro de nuestros recursos y en general del medio ambiente cercano y lejano.</a:t>
            </a: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76872"/>
            <a:ext cx="3008313" cy="2592288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2988886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24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3" y="1916832"/>
            <a:ext cx="3008313" cy="1937655"/>
          </a:xfrm>
        </p:spPr>
        <p:txBody>
          <a:bodyPr>
            <a:noAutofit/>
          </a:bodyPr>
          <a:lstStyle/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Desconocimiento del Grado de deterioro de nuestros recursos y en general del medio ambiente cercano y lejano.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3861048"/>
            <a:ext cx="3008313" cy="226511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5" name="AutoShape 4" descr="Resultado de imagen para medio ambiente animado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47" y="3861048"/>
            <a:ext cx="3101466" cy="239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457886332"/>
              </p:ext>
            </p:extLst>
          </p:nvPr>
        </p:nvGraphicFramePr>
        <p:xfrm>
          <a:off x="4139952" y="1628800"/>
          <a:ext cx="475252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7 Conector curvado"/>
          <p:cNvCxnSpPr/>
          <p:nvPr/>
        </p:nvCxnSpPr>
        <p:spPr>
          <a:xfrm rot="5400000">
            <a:off x="3391239" y="3112333"/>
            <a:ext cx="822993" cy="674438"/>
          </a:xfrm>
          <a:prstGeom prst="curvedConnector3">
            <a:avLst>
              <a:gd name="adj1" fmla="val 50000"/>
            </a:avLst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curvado"/>
          <p:cNvCxnSpPr>
            <a:stCxn id="4" idx="3"/>
          </p:cNvCxnSpPr>
          <p:nvPr/>
        </p:nvCxnSpPr>
        <p:spPr>
          <a:xfrm flipV="1">
            <a:off x="3465513" y="4617132"/>
            <a:ext cx="674441" cy="376474"/>
          </a:xfrm>
          <a:prstGeom prst="curved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curvado"/>
          <p:cNvCxnSpPr/>
          <p:nvPr/>
        </p:nvCxnSpPr>
        <p:spPr>
          <a:xfrm flipV="1">
            <a:off x="3465513" y="5445224"/>
            <a:ext cx="674441" cy="504056"/>
          </a:xfrm>
          <a:prstGeom prst="curved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54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Los deshechos de ciudades y fábricas hacen crecer: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Destrucción de Bosques superiores a 500 mil hectáreas anuales.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Ríos, Lagos, Lagunas y Mares.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Destrucción de ecosistemas de nuestro país.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Alteración de la vegetación.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Pastoreo.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Erosión, entre otros.</a:t>
            </a:r>
          </a:p>
          <a:p>
            <a:pPr marL="0" indent="0">
              <a:buNone/>
            </a:pPr>
            <a:endParaRPr lang="es-MX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Los seres humanos no tenemos</a:t>
            </a:r>
          </a:p>
          <a:p>
            <a:pPr marL="0" indent="0">
              <a:buNone/>
            </a:pPr>
            <a:r>
              <a:rPr lang="es-MX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ningún derecho para destruir a </a:t>
            </a:r>
          </a:p>
          <a:p>
            <a:pPr marL="0" indent="0">
              <a:buNone/>
            </a:pPr>
            <a:r>
              <a:rPr lang="es-MX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naturaleza.</a:t>
            </a:r>
          </a:p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89040"/>
            <a:ext cx="4042569" cy="2292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69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Referencia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Conrado, Galindo &amp; Angulo, (2012), </a:t>
            </a:r>
            <a:r>
              <a:rPr lang="es-MX" sz="2000" i="1" dirty="0" smtClean="0">
                <a:latin typeface="Arial" pitchFamily="34" charset="0"/>
                <a:cs typeface="Arial" pitchFamily="34" charset="0"/>
              </a:rPr>
              <a:t>Ecología y educación ambiental,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Editorial: UAS-DGEP. México.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9" y="3771925"/>
            <a:ext cx="129614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2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334</Words>
  <Application>Microsoft Office PowerPoint</Application>
  <PresentationFormat>Presentación en pantalla (4:3)</PresentationFormat>
  <Paragraphs>41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1_Tema de Office</vt:lpstr>
      <vt:lpstr>Desarrollo Sustentable y Medio Ambiente</vt:lpstr>
      <vt:lpstr> Problemas Ambientales </vt:lpstr>
      <vt:lpstr>Genaro Correa Pérez, en su obra Condiciones ambientales de México.</vt:lpstr>
      <vt:lpstr>Desconocimiento del Grado de deterioro de nuestros recursos y en general del medio ambiente cercano y lejano.</vt:lpstr>
      <vt:lpstr>Presentación de PowerPoint</vt:lpstr>
      <vt:lpstr>Referencia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78</cp:revision>
  <dcterms:created xsi:type="dcterms:W3CDTF">2012-12-04T21:22:09Z</dcterms:created>
  <dcterms:modified xsi:type="dcterms:W3CDTF">2017-03-24T16:51:38Z</dcterms:modified>
</cp:coreProperties>
</file>