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9" r:id="rId6"/>
    <p:sldId id="270" r:id="rId7"/>
    <p:sldId id="271" r:id="rId8"/>
    <p:sldId id="272" r:id="rId9"/>
    <p:sldId id="266" r:id="rId10"/>
    <p:sldId id="274" r:id="rId11"/>
    <p:sldId id="278" r:id="rId12"/>
    <p:sldId id="275" r:id="rId13"/>
    <p:sldId id="279" r:id="rId14"/>
    <p:sldId id="280" r:id="rId15"/>
    <p:sldId id="284" r:id="rId16"/>
    <p:sldId id="281" r:id="rId17"/>
    <p:sldId id="282" r:id="rId18"/>
    <p:sldId id="283" r:id="rId19"/>
    <p:sldId id="285" r:id="rId20"/>
    <p:sldId id="286" r:id="rId21"/>
    <p:sldId id="273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you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I do/we do.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I don’t/we don’t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39675" custScaleY="163285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34227" custScaleY="133728" custRadScaleRad="157001" custRadScaleInc="-1499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6956" custScaleY="120451" custRadScaleRad="152093" custRadScaleInc="155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067415A-2F33-4B68-B816-DFD7D9E89C88}" type="presOf" srcId="{EEE64F71-1E25-4F97-A075-A2FC4CAB9C45}" destId="{C5560673-DB82-49B6-BABA-ED84F659B648}" srcOrd="0" destOrd="0" presId="urn:microsoft.com/office/officeart/2005/8/layout/radial4"/>
    <dgm:cxn modelId="{AE1017B7-85B9-445C-9DAE-2C709A67C043}" type="presOf" srcId="{889672AB-0648-4C28-A461-BAD4F667536E}" destId="{A8936E93-5826-4A53-BC9B-42008BD2ACC7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4FEB5F36-68D3-4519-B4DC-60E19E090B27}" type="presOf" srcId="{51FED950-6D38-497D-9420-F57AD4DF7144}" destId="{02A1B496-469A-4FDD-BC8A-3510D232072C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C9624568-48E5-4581-863E-37AE2DBE0A55}" type="presOf" srcId="{FAA8BE19-21B0-4C54-9985-D19B7F257BF3}" destId="{27437329-32F6-4DF6-BA3E-30676525DFF2}" srcOrd="0" destOrd="0" presId="urn:microsoft.com/office/officeart/2005/8/layout/radial4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8FA43A71-490B-4EFB-A8F9-9E48CFF851A7}" type="presOf" srcId="{609978B9-1739-41B5-9F82-460210DFB243}" destId="{8B92F9A8-1379-4E2A-8CA0-2C4CA8F860D3}" srcOrd="0" destOrd="0" presId="urn:microsoft.com/office/officeart/2005/8/layout/radial4"/>
    <dgm:cxn modelId="{901D9599-402F-4413-9D3C-585B7A11B01B}" type="presOf" srcId="{8E0D9D69-C194-4F4E-9E48-990ED487A6EC}" destId="{94FD183E-184E-407C-AB7A-9AFA284B8692}" srcOrd="0" destOrd="0" presId="urn:microsoft.com/office/officeart/2005/8/layout/radial4"/>
    <dgm:cxn modelId="{02367DE3-1F99-4DA6-B1B7-8618CE2B46EF}" type="presParOf" srcId="{94FD183E-184E-407C-AB7A-9AFA284B8692}" destId="{A8936E93-5826-4A53-BC9B-42008BD2ACC7}" srcOrd="0" destOrd="0" presId="urn:microsoft.com/office/officeart/2005/8/layout/radial4"/>
    <dgm:cxn modelId="{57C60288-D2F9-47FF-843C-CB65D6D0EB8F}" type="presParOf" srcId="{94FD183E-184E-407C-AB7A-9AFA284B8692}" destId="{27437329-32F6-4DF6-BA3E-30676525DFF2}" srcOrd="1" destOrd="0" presId="urn:microsoft.com/office/officeart/2005/8/layout/radial4"/>
    <dgm:cxn modelId="{A15C813D-06B2-4D0D-A8CC-562DCAA0B3BD}" type="presParOf" srcId="{94FD183E-184E-407C-AB7A-9AFA284B8692}" destId="{C5560673-DB82-49B6-BABA-ED84F659B648}" srcOrd="2" destOrd="0" presId="urn:microsoft.com/office/officeart/2005/8/layout/radial4"/>
    <dgm:cxn modelId="{F3104CBF-E8B9-41D8-AE77-B1DDB833FFDC}" type="presParOf" srcId="{94FD183E-184E-407C-AB7A-9AFA284B8692}" destId="{8B92F9A8-1379-4E2A-8CA0-2C4CA8F860D3}" srcOrd="3" destOrd="0" presId="urn:microsoft.com/office/officeart/2005/8/layout/radial4"/>
    <dgm:cxn modelId="{E013299F-9C95-4468-AC38-FB5C29192333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Does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he/she/it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he/she/it does.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he/she/it doesn’t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44764" custScaleY="163298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51935" custScaleY="158436" custRadScaleRad="170772" custRadScaleInc="-156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 custLinFactNeighborX="-3996" custLinFactNeighborY="-20634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8525" custScaleY="133221" custRadScaleRad="167890" custRadScaleInc="168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2266882-8AB0-4A00-9F4F-6F4A458BEE14}" type="presOf" srcId="{51FED950-6D38-497D-9420-F57AD4DF7144}" destId="{02A1B496-469A-4FDD-BC8A-3510D232072C}" srcOrd="0" destOrd="0" presId="urn:microsoft.com/office/officeart/2005/8/layout/radial4"/>
    <dgm:cxn modelId="{5FCCE62F-2DBF-415F-B351-CD720312C0B5}" type="presOf" srcId="{889672AB-0648-4C28-A461-BAD4F667536E}" destId="{A8936E93-5826-4A53-BC9B-42008BD2ACC7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869E1292-42E0-4452-8B9F-118A1FFF1E43}" type="presOf" srcId="{609978B9-1739-41B5-9F82-460210DFB243}" destId="{8B92F9A8-1379-4E2A-8CA0-2C4CA8F860D3}" srcOrd="0" destOrd="0" presId="urn:microsoft.com/office/officeart/2005/8/layout/radial4"/>
    <dgm:cxn modelId="{2A1E8518-64E0-488E-86C6-3D98BE6265F8}" type="presOf" srcId="{8E0D9D69-C194-4F4E-9E48-990ED487A6EC}" destId="{94FD183E-184E-407C-AB7A-9AFA284B8692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917237CD-3419-4D82-BAE3-93E6647631B4}" type="presOf" srcId="{FAA8BE19-21B0-4C54-9985-D19B7F257BF3}" destId="{27437329-32F6-4DF6-BA3E-30676525DFF2}" srcOrd="0" destOrd="0" presId="urn:microsoft.com/office/officeart/2005/8/layout/radial4"/>
    <dgm:cxn modelId="{A286A332-2F69-4575-9746-D82FA891F5B9}" type="presOf" srcId="{EEE64F71-1E25-4F97-A075-A2FC4CAB9C45}" destId="{C5560673-DB82-49B6-BABA-ED84F659B648}" srcOrd="0" destOrd="0" presId="urn:microsoft.com/office/officeart/2005/8/layout/radial4"/>
    <dgm:cxn modelId="{79E9F5F5-7A67-4965-A480-B3FBD5011E77}" type="presParOf" srcId="{94FD183E-184E-407C-AB7A-9AFA284B8692}" destId="{A8936E93-5826-4A53-BC9B-42008BD2ACC7}" srcOrd="0" destOrd="0" presId="urn:microsoft.com/office/officeart/2005/8/layout/radial4"/>
    <dgm:cxn modelId="{BC49AAEB-1AEB-4E56-A651-140B3DFF9994}" type="presParOf" srcId="{94FD183E-184E-407C-AB7A-9AFA284B8692}" destId="{27437329-32F6-4DF6-BA3E-30676525DFF2}" srcOrd="1" destOrd="0" presId="urn:microsoft.com/office/officeart/2005/8/layout/radial4"/>
    <dgm:cxn modelId="{998E70CD-C030-4D3D-A69F-F7BDCE5BBB8E}" type="presParOf" srcId="{94FD183E-184E-407C-AB7A-9AFA284B8692}" destId="{C5560673-DB82-49B6-BABA-ED84F659B648}" srcOrd="2" destOrd="0" presId="urn:microsoft.com/office/officeart/2005/8/layout/radial4"/>
    <dgm:cxn modelId="{7CA0D959-78D1-40BD-8016-5515770827DA}" type="presParOf" srcId="{94FD183E-184E-407C-AB7A-9AFA284B8692}" destId="{8B92F9A8-1379-4E2A-8CA0-2C4CA8F860D3}" srcOrd="3" destOrd="0" presId="urn:microsoft.com/office/officeart/2005/8/layout/radial4"/>
    <dgm:cxn modelId="{619C2FA8-16F8-497E-8B0F-15F4429FDB70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they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they do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they don’t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25460" custScaleY="141325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54890" custRadScaleRad="164399" custRadScaleInc="-1619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7408" custRadScaleRad="157092" custRadScaleInc="1509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C51A60-1122-42DD-8C5D-E574BDC55564}" type="presOf" srcId="{FAA8BE19-21B0-4C54-9985-D19B7F257BF3}" destId="{27437329-32F6-4DF6-BA3E-30676525DFF2}" srcOrd="0" destOrd="0" presId="urn:microsoft.com/office/officeart/2005/8/layout/radial4"/>
    <dgm:cxn modelId="{A7201306-D6BE-4D74-8297-195FA952571D}" type="presOf" srcId="{889672AB-0648-4C28-A461-BAD4F667536E}" destId="{A8936E93-5826-4A53-BC9B-42008BD2ACC7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B4CD81F2-CDFA-41F7-B0F0-21432D02FCA3}" type="presOf" srcId="{51FED950-6D38-497D-9420-F57AD4DF7144}" destId="{02A1B496-469A-4FDD-BC8A-3510D232072C}" srcOrd="0" destOrd="0" presId="urn:microsoft.com/office/officeart/2005/8/layout/radial4"/>
    <dgm:cxn modelId="{8E1E64F0-E17C-4E24-A63C-528AF59F885A}" type="presOf" srcId="{EEE64F71-1E25-4F97-A075-A2FC4CAB9C45}" destId="{C5560673-DB82-49B6-BABA-ED84F659B648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4BBE822E-D5C5-4492-8D9E-589CC2E3E446}" type="presOf" srcId="{8E0D9D69-C194-4F4E-9E48-990ED487A6EC}" destId="{94FD183E-184E-407C-AB7A-9AFA284B8692}" srcOrd="0" destOrd="0" presId="urn:microsoft.com/office/officeart/2005/8/layout/radial4"/>
    <dgm:cxn modelId="{D99B6E54-A3B4-49BB-96F4-121BD500B8D7}" type="presOf" srcId="{609978B9-1739-41B5-9F82-460210DFB243}" destId="{8B92F9A8-1379-4E2A-8CA0-2C4CA8F860D3}" srcOrd="0" destOrd="0" presId="urn:microsoft.com/office/officeart/2005/8/layout/radial4"/>
    <dgm:cxn modelId="{A28707F0-6F90-4F33-827D-F73EC5828F57}" type="presParOf" srcId="{94FD183E-184E-407C-AB7A-9AFA284B8692}" destId="{A8936E93-5826-4A53-BC9B-42008BD2ACC7}" srcOrd="0" destOrd="0" presId="urn:microsoft.com/office/officeart/2005/8/layout/radial4"/>
    <dgm:cxn modelId="{FEA97F61-495F-4677-8E11-BBEAC5412A91}" type="presParOf" srcId="{94FD183E-184E-407C-AB7A-9AFA284B8692}" destId="{27437329-32F6-4DF6-BA3E-30676525DFF2}" srcOrd="1" destOrd="0" presId="urn:microsoft.com/office/officeart/2005/8/layout/radial4"/>
    <dgm:cxn modelId="{1441639E-62CE-498C-B483-0164D346B50D}" type="presParOf" srcId="{94FD183E-184E-407C-AB7A-9AFA284B8692}" destId="{C5560673-DB82-49B6-BABA-ED84F659B648}" srcOrd="2" destOrd="0" presId="urn:microsoft.com/office/officeart/2005/8/layout/radial4"/>
    <dgm:cxn modelId="{AE59669A-911D-4EA2-BF9C-AA8ACBEC2E91}" type="presParOf" srcId="{94FD183E-184E-407C-AB7A-9AFA284B8692}" destId="{8B92F9A8-1379-4E2A-8CA0-2C4CA8F860D3}" srcOrd="3" destOrd="0" presId="urn:microsoft.com/office/officeart/2005/8/layout/radial4"/>
    <dgm:cxn modelId="{09C1F505-7124-4217-B25C-8F168E19B794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13/01/2017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ucy.jackson@yahoo.co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DAILY ROUTINES</a:t>
            </a:r>
            <a:endParaRPr lang="es-MX" dirty="0"/>
          </a:p>
        </p:txBody>
      </p:sp>
      <p:sp>
        <p:nvSpPr>
          <p:cNvPr id="5" name="3 Subtítulo"/>
          <p:cNvSpPr txBox="1">
            <a:spLocks noGrp="1"/>
          </p:cNvSpPr>
          <p:nvPr>
            <p:ph type="subTitle" idx="1"/>
          </p:nvPr>
        </p:nvSpPr>
        <p:spPr>
          <a:xfrm>
            <a:off x="857224" y="3286124"/>
            <a:ext cx="777686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MA. E. GUADALUPE ISLAS LÓPEZ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                      </a:t>
            </a:r>
            <a:r>
              <a:rPr lang="es-MX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ENERO_JUNIO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319868" cy="4443976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TIME EXPRESSIONS USED WITH THE PRESENT </a:t>
            </a:r>
            <a:b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</a:t>
            </a:r>
            <a:endParaRPr lang="en-US" sz="6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28596" y="1340768"/>
            <a:ext cx="8229600" cy="38164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  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hour/ day/ week/ month/summer/ year/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usually, always, every morning, / evening / afternoon/night, in the morning/afternoon etc.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8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9024" y="1615646"/>
            <a:ext cx="878497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short answers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we only use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yes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no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the subject pronoun ( I, you, he, etc.) and the auxiliary verb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do/don’t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does/doesn’t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we do not repeat the main verb.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442888"/>
              </p:ext>
            </p:extLst>
          </p:nvPr>
        </p:nvGraphicFramePr>
        <p:xfrm>
          <a:off x="457200" y="332656"/>
          <a:ext cx="8229600" cy="1775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736113"/>
              </p:ext>
            </p:extLst>
          </p:nvPr>
        </p:nvGraphicFramePr>
        <p:xfrm>
          <a:off x="571472" y="2285992"/>
          <a:ext cx="8229600" cy="1575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978175"/>
              </p:ext>
            </p:extLst>
          </p:nvPr>
        </p:nvGraphicFramePr>
        <p:xfrm>
          <a:off x="571472" y="4005064"/>
          <a:ext cx="822960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19237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319868" cy="4443976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EXERCISES</a:t>
            </a:r>
            <a:endParaRPr lang="en-US" sz="8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9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22879" y="116632"/>
            <a:ext cx="5400600" cy="6498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the questions for the following information: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_______________________________?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My name's Lucy.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2. ______________________________?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I'm 28 years old.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3. ______________________________?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I'm from Glasgow.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4.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 live 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Stirling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588224" y="1412776"/>
            <a:ext cx="23762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How</a:t>
            </a:r>
            <a:r>
              <a:rPr lang="es-MX" sz="2400" dirty="0" smtClean="0"/>
              <a:t> </a:t>
            </a:r>
            <a:r>
              <a:rPr lang="es-MX" sz="2400" dirty="0" err="1" smtClean="0"/>
              <a:t>old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Where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from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Where</a:t>
            </a:r>
            <a:r>
              <a:rPr lang="es-MX" sz="2400" dirty="0" smtClean="0"/>
              <a:t> do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live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What´s</a:t>
            </a:r>
            <a:r>
              <a:rPr lang="es-MX" sz="2400" dirty="0" smtClean="0"/>
              <a:t>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name</a:t>
            </a:r>
            <a:r>
              <a:rPr lang="es-MX" sz="2400" dirty="0" smtClean="0"/>
              <a:t>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2180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19572" y="116632"/>
            <a:ext cx="69127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I'm a French teacher.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6.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 work near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Stirling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a High School.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7.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16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Main street number 23.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8. _____________________________?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It's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lucy.jackson@yahoo.co.uk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/>
              <a:t>  9. _____________________________?</a:t>
            </a:r>
            <a:br>
              <a:rPr lang="en-US" sz="2400" dirty="0"/>
            </a:br>
            <a:r>
              <a:rPr lang="en-US" sz="2400" dirty="0"/>
              <a:t>  It's 689 455 89 26</a:t>
            </a:r>
            <a:endParaRPr lang="es-MX" sz="2400" dirty="0"/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6084168" y="476672"/>
            <a:ext cx="23042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/>
              <a:t>What´s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e-mail </a:t>
            </a:r>
            <a:r>
              <a:rPr lang="es-MX" sz="2000" dirty="0" err="1" smtClean="0"/>
              <a:t>addreess</a:t>
            </a:r>
            <a:r>
              <a:rPr lang="es-MX" sz="2000" dirty="0" smtClean="0"/>
              <a:t>?</a:t>
            </a:r>
          </a:p>
          <a:p>
            <a:endParaRPr lang="es-MX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/>
              <a:t>W</a:t>
            </a:r>
            <a:r>
              <a:rPr lang="es-MX" sz="2000" dirty="0" err="1" smtClean="0"/>
              <a:t>hat´s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</a:t>
            </a:r>
            <a:r>
              <a:rPr lang="es-MX" sz="2000" dirty="0" err="1" smtClean="0"/>
              <a:t>telephone</a:t>
            </a:r>
            <a:r>
              <a:rPr lang="es-MX" sz="2000" dirty="0" smtClean="0"/>
              <a:t> </a:t>
            </a:r>
            <a:r>
              <a:rPr lang="es-MX" sz="2000" dirty="0" err="1" smtClean="0"/>
              <a:t>number</a:t>
            </a:r>
            <a:r>
              <a:rPr lang="es-MX" sz="2000" dirty="0" smtClean="0"/>
              <a:t>?</a:t>
            </a:r>
          </a:p>
          <a:p>
            <a:endParaRPr lang="es-MX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/>
              <a:t>What´s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</a:t>
            </a:r>
            <a:r>
              <a:rPr lang="es-MX" sz="2000" dirty="0" err="1" smtClean="0"/>
              <a:t>job</a:t>
            </a:r>
            <a:r>
              <a:rPr lang="es-MX" sz="2000" dirty="0" smtClean="0"/>
              <a:t>?</a:t>
            </a:r>
          </a:p>
          <a:p>
            <a:endParaRPr lang="es-MX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/>
              <a:t>Where</a:t>
            </a:r>
            <a:r>
              <a:rPr lang="es-MX" sz="2000" dirty="0" smtClean="0"/>
              <a:t> do </a:t>
            </a:r>
            <a:r>
              <a:rPr lang="es-MX" sz="2000" dirty="0" err="1" smtClean="0"/>
              <a:t>you</a:t>
            </a:r>
            <a:r>
              <a:rPr lang="es-MX" sz="2000" dirty="0" smtClean="0"/>
              <a:t> </a:t>
            </a:r>
            <a:r>
              <a:rPr lang="es-MX" sz="2000" dirty="0" err="1" smtClean="0"/>
              <a:t>work</a:t>
            </a:r>
            <a:r>
              <a:rPr lang="es-MX" sz="2000" dirty="0" smtClean="0"/>
              <a:t>?</a:t>
            </a:r>
          </a:p>
          <a:p>
            <a:endParaRPr lang="es-MX" sz="2000" dirty="0"/>
          </a:p>
          <a:p>
            <a:endParaRPr lang="es-MX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/>
              <a:t>What´s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</a:t>
            </a:r>
            <a:r>
              <a:rPr lang="es-MX" sz="2000" dirty="0" err="1" smtClean="0"/>
              <a:t>address</a:t>
            </a:r>
            <a:r>
              <a:rPr lang="es-MX" sz="2000" dirty="0" smtClean="0"/>
              <a:t>?</a:t>
            </a:r>
          </a:p>
          <a:p>
            <a:endParaRPr lang="es-MX" sz="2000" dirty="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56594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57200" y="390091"/>
            <a:ext cx="5664696" cy="4129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No, I'm single.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 like sports and music.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_____________________________?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am fine thank you.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_____________________________?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am an engineering student.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121896" y="836712"/>
            <a:ext cx="2338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What´s</a:t>
            </a:r>
            <a:r>
              <a:rPr lang="es-MX" sz="2400" dirty="0" smtClean="0"/>
              <a:t>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profession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your</a:t>
            </a:r>
            <a:r>
              <a:rPr lang="es-MX" sz="2400" dirty="0" smtClean="0"/>
              <a:t> hobbies?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How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Are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married</a:t>
            </a:r>
            <a:r>
              <a:rPr lang="es-MX" sz="2400" dirty="0" smtClean="0"/>
              <a:t>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2822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7000" dirty="0"/>
              <a:t>Put the verbs in the brackets into the present simple.</a:t>
            </a:r>
            <a:endParaRPr lang="es-MX" sz="7000" dirty="0"/>
          </a:p>
          <a:p>
            <a:pPr marL="0" indent="0">
              <a:buNone/>
            </a:pPr>
            <a:endParaRPr lang="es-MX" sz="3400" dirty="0"/>
          </a:p>
          <a:p>
            <a:r>
              <a:rPr lang="en-US" sz="5900" dirty="0"/>
              <a:t>1. I </a:t>
            </a:r>
            <a:r>
              <a:rPr lang="en-US" sz="5900" i="1" u="sng" dirty="0"/>
              <a:t>play</a:t>
            </a:r>
            <a:r>
              <a:rPr lang="en-US" sz="5900" dirty="0"/>
              <a:t> </a:t>
            </a:r>
            <a:r>
              <a:rPr lang="en-US" sz="5900" b="1" dirty="0"/>
              <a:t>(play)</a:t>
            </a:r>
            <a:r>
              <a:rPr lang="en-US" sz="5900" dirty="0"/>
              <a:t> tennis at  the weekends.</a:t>
            </a:r>
            <a:endParaRPr lang="es-MX" sz="5900" dirty="0"/>
          </a:p>
          <a:p>
            <a:r>
              <a:rPr lang="en-US" sz="5900" dirty="0"/>
              <a:t>2. She ________________ </a:t>
            </a:r>
            <a:r>
              <a:rPr lang="en-US" sz="5900" b="1" dirty="0"/>
              <a:t>(go)</a:t>
            </a:r>
            <a:r>
              <a:rPr lang="en-US" sz="5900" dirty="0"/>
              <a:t> to bed quite early every night.</a:t>
            </a:r>
            <a:endParaRPr lang="es-MX" sz="5900" dirty="0"/>
          </a:p>
          <a:p>
            <a:r>
              <a:rPr lang="en-US" sz="5900" dirty="0"/>
              <a:t>3.  Gary _________________ </a:t>
            </a:r>
            <a:r>
              <a:rPr lang="en-US" sz="5900" b="1" dirty="0"/>
              <a:t>(like) </a:t>
            </a:r>
            <a:r>
              <a:rPr lang="en-US" sz="5900" dirty="0"/>
              <a:t>swimming.</a:t>
            </a:r>
            <a:endParaRPr lang="es-MX" sz="5900" dirty="0"/>
          </a:p>
          <a:p>
            <a:r>
              <a:rPr lang="en-US" sz="5900" dirty="0"/>
              <a:t>4. My mum ________________ </a:t>
            </a:r>
            <a:r>
              <a:rPr lang="en-US" sz="5900" b="1" dirty="0"/>
              <a:t>(wash)</a:t>
            </a:r>
            <a:r>
              <a:rPr lang="en-US" sz="5900" dirty="0"/>
              <a:t> the dishes after every meal.</a:t>
            </a:r>
            <a:endParaRPr lang="es-MX" sz="5900" dirty="0"/>
          </a:p>
          <a:p>
            <a:r>
              <a:rPr lang="en-US" sz="5900" dirty="0"/>
              <a:t>5. I _________ </a:t>
            </a:r>
            <a:r>
              <a:rPr lang="en-US" sz="5900" b="1" dirty="0"/>
              <a:t>(watch)</a:t>
            </a:r>
            <a:r>
              <a:rPr lang="en-US" sz="5900" dirty="0"/>
              <a:t> TV in evenings.</a:t>
            </a:r>
            <a:endParaRPr lang="es-MX" sz="5900" dirty="0"/>
          </a:p>
          <a:p>
            <a:r>
              <a:rPr lang="en-US" sz="5900" dirty="0"/>
              <a:t>6. Harry ______________ </a:t>
            </a:r>
            <a:r>
              <a:rPr lang="en-US" sz="5900" b="1" dirty="0"/>
              <a:t>(study)</a:t>
            </a:r>
            <a:r>
              <a:rPr lang="en-US" sz="5900" dirty="0"/>
              <a:t> music with a great pianist.</a:t>
            </a:r>
            <a:endParaRPr lang="es-MX" sz="5900" dirty="0"/>
          </a:p>
          <a:p>
            <a:r>
              <a:rPr lang="en-US" sz="5900" dirty="0"/>
              <a:t>7. Grandma Rose _______________ </a:t>
            </a:r>
            <a:r>
              <a:rPr lang="en-US" sz="5900" b="1" dirty="0"/>
              <a:t>(read)</a:t>
            </a:r>
            <a:r>
              <a:rPr lang="en-US" sz="5900" dirty="0"/>
              <a:t>stories to her grandchildren.</a:t>
            </a:r>
            <a:endParaRPr lang="es-MX" sz="5900" dirty="0"/>
          </a:p>
          <a:p>
            <a:r>
              <a:rPr lang="en-US" sz="5900" dirty="0"/>
              <a:t>8. They ________________ </a:t>
            </a:r>
            <a:r>
              <a:rPr lang="en-US" sz="5900" b="1" dirty="0"/>
              <a:t>(have)</a:t>
            </a:r>
            <a:r>
              <a:rPr lang="en-US" sz="5900" dirty="0"/>
              <a:t> eggs in the morning.</a:t>
            </a:r>
            <a:endParaRPr lang="es-MX" sz="59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57200" y="260648"/>
            <a:ext cx="735516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the adverb of frequency in the correct place, as in the example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 drink milk in the morning.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(always)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always drink milk in the morning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Adam goes to bed late at night.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(never)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I watch TV.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(sometimes)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You can see birds in the garden.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(rarely)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Lou eats in a restaurant.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(hardly ever)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7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DAILY ROUTINES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El  presente simple y acciones rutinarias son el primer tema de la unidad III que conforma el PAI (programa académico institucional) de la materia de Conversaciones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I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ntroductorias en Lengua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xtranjera.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present simple and daily routines are the first topic in unit I in PAI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(programa académico institucional) in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Socializing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Keywords: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verbo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be,unidad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I,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conversaciones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lengua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extranjera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socializing.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1716095"/>
            <a:ext cx="568863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Evans, V.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y Dooley, J. (2003). Upstream. Beginner. Express Publishing.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4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7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514664"/>
              </p:ext>
            </p:extLst>
          </p:nvPr>
        </p:nvGraphicFramePr>
        <p:xfrm>
          <a:off x="357158" y="476673"/>
          <a:ext cx="8229600" cy="4471549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500" dist="50800" dir="5400000" sy="-100000" algn="bl" rotWithShape="0"/>
                </a:effectLst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4113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AFFIRMATIVE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INTERROGATIVE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74532"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  <a:r>
                        <a:rPr lang="en-US" sz="2000" b="1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form</a:t>
                      </a:r>
                      <a:endParaRPr lang="en-US" sz="20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Short form</a:t>
                      </a:r>
                      <a:endParaRPr lang="en-US" sz="20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I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you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lives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does not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he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lives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does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she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lives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does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it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we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you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they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23528" y="474345"/>
            <a:ext cx="86409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Affirmative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present simple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subject (noun or personal pronoun)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verb.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We usually add an –s to the third person singular in the affirmative.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Negative 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the third person singular in the negative with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does not/doesn’t + main verb.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all other persons in the negative with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 not/don’t + main verb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Interrogative.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use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 + subject + verb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 all persons except for the third person singular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use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does + subject + verb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 the third person singular.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Do you like </a:t>
            </a:r>
            <a:r>
              <a:rPr lang="en-US" dirty="0">
                <a:latin typeface="Arial" pitchFamily="34" charset="0"/>
                <a:cs typeface="Arial" pitchFamily="34" charset="0"/>
              </a:rPr>
              <a:t>Science?          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Does he like </a:t>
            </a:r>
            <a:r>
              <a:rPr lang="en-US" dirty="0">
                <a:latin typeface="Arial" pitchFamily="34" charset="0"/>
                <a:cs typeface="Arial" pitchFamily="34" charset="0"/>
              </a:rPr>
              <a:t>Geography?</a:t>
            </a:r>
          </a:p>
        </p:txBody>
      </p:sp>
    </p:spTree>
    <p:extLst>
      <p:ext uri="{BB962C8B-B14F-4D97-AF65-F5344CB8AC3E}">
        <p14:creationId xmlns:p14="http://schemas.microsoft.com/office/powerpoint/2010/main" val="30781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175852" cy="4725998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   :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SPELLING 3</a:t>
            </a:r>
            <a:r>
              <a:rPr lang="en-US" b="1" baseline="30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rd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PERSON SINGULAR AFFIRMATIVE</a:t>
            </a:r>
            <a:endParaRPr lang="en-US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4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7504" y="260649"/>
            <a:ext cx="885698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Most verbs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in the third person singular.</a:t>
            </a:r>
          </a:p>
          <a:p>
            <a:pPr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     I eat – he eat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ss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sh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-x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-o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miss – he miss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I finish – he finish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a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consonant + 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drop the –y and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ies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study – he stud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ies</a:t>
            </a: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a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vowel + 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–s.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play – he play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</a:p>
          <a:p>
            <a:pPr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9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b="1" dirty="0">
                <a:latin typeface="Arial" pitchFamily="34" charset="0"/>
                <a:cs typeface="Arial" pitchFamily="34" charset="0"/>
              </a:rPr>
              <a:t>Daily routines, repeated, actions </a:t>
            </a:r>
            <a:r>
              <a:rPr lang="en-US" dirty="0">
                <a:latin typeface="Arial" pitchFamily="34" charset="0"/>
                <a:cs typeface="Arial" pitchFamily="34" charset="0"/>
              </a:rPr>
              <a:t>or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habits.</a:t>
            </a: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I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get up </a:t>
            </a:r>
            <a:r>
              <a:rPr lang="en-US" dirty="0">
                <a:latin typeface="Arial" pitchFamily="34" charset="0"/>
                <a:cs typeface="Arial" pitchFamily="34" charset="0"/>
              </a:rPr>
              <a:t> at 7 am every day.</a:t>
            </a:r>
          </a:p>
          <a:p>
            <a:pPr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b="1" dirty="0">
                <a:latin typeface="Arial" pitchFamily="34" charset="0"/>
                <a:cs typeface="Arial" pitchFamily="34" charset="0"/>
              </a:rPr>
              <a:t>Permanent states.</a:t>
            </a: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She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works</a:t>
            </a:r>
            <a:r>
              <a:rPr lang="en-US" dirty="0">
                <a:latin typeface="Arial" pitchFamily="34" charset="0"/>
                <a:cs typeface="Arial" pitchFamily="34" charset="0"/>
              </a:rPr>
              <a:t> in a bank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47664" y="404664"/>
            <a:ext cx="6690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We use the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simple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for: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7806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28596" y="116632"/>
            <a:ext cx="8391876" cy="5112568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   :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PRONUNCIATION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(THIRD PERSON SINGULAR)</a:t>
            </a:r>
            <a:endParaRPr lang="en-US" sz="4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-S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–ES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ENDING IS PRONUNCED: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57200" y="1214422"/>
            <a:ext cx="8229600" cy="535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Blip>
                <a:blip r:embed="rId3"/>
              </a:buBlip>
            </a:pPr>
            <a:r>
              <a:rPr lang="es-ES" sz="2800" b="1" smtClean="0">
                <a:latin typeface="Arial" pitchFamily="34" charset="0"/>
                <a:cs typeface="Arial" pitchFamily="34" charset="0"/>
              </a:rPr>
              <a:t>/s/</a:t>
            </a:r>
            <a:r>
              <a:rPr lang="es-ES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with verbs ending in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/f/, /k/, /p/,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/t/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sounds.</a:t>
            </a:r>
          </a:p>
          <a:p>
            <a:pPr>
              <a:buFont typeface="Arial" pitchFamily="34" charset="0"/>
              <a:buNone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   he eats.</a:t>
            </a:r>
          </a:p>
          <a:p>
            <a:pPr>
              <a:buFont typeface="Arial" pitchFamily="34" charset="0"/>
              <a:buNone/>
            </a:pPr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Blip>
                <a:blip r:embed="rId3"/>
              </a:buBlip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/iz/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with verbs ending in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/s/, /∫/, /dz/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/z/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sounds. </a:t>
            </a:r>
          </a:p>
          <a:p>
            <a:pPr>
              <a:buFont typeface="Arial" pitchFamily="34" charset="0"/>
              <a:buNone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   he catches.</a:t>
            </a:r>
          </a:p>
          <a:p>
            <a:pPr>
              <a:buFont typeface="Arial" pitchFamily="34" charset="0"/>
              <a:buNone/>
            </a:pPr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Blip>
                <a:blip r:embed="rId3"/>
              </a:buBlip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/z/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with verbs ending in all other sounds.</a:t>
            </a:r>
          </a:p>
          <a:p>
            <a:pPr>
              <a:buFont typeface="Arial" pitchFamily="34" charset="0"/>
              <a:buNone/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he swims.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929</Words>
  <Application>Microsoft Office PowerPoint</Application>
  <PresentationFormat>Presentación en pantalla (4:3)</PresentationFormat>
  <Paragraphs>163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Tema de Office</vt:lpstr>
      <vt:lpstr>1_Tema de Office</vt:lpstr>
      <vt:lpstr>DAILY ROUTINES</vt:lpstr>
      <vt:lpstr>DAILY ROUTINES</vt:lpstr>
      <vt:lpstr>Presentación de PowerPoint</vt:lpstr>
      <vt:lpstr>Presentación de PowerPoint</vt:lpstr>
      <vt:lpstr>PRESENT  SIMPLE   : SPELLING 3rd. PERSON SINGULAR AFFIRMATIVE</vt:lpstr>
      <vt:lpstr>Presentación de PowerPoint</vt:lpstr>
      <vt:lpstr>Presentación de PowerPoint</vt:lpstr>
      <vt:lpstr>Presentación de PowerPoint</vt:lpstr>
      <vt:lpstr>-S OR –ES ENDING IS PRONUNCED:</vt:lpstr>
      <vt:lpstr>TIME EXPRESSIONS USED WITH THE PRESENT  SIMPLE</vt:lpstr>
      <vt:lpstr>Presentación de PowerPoint</vt:lpstr>
      <vt:lpstr>Presentación de PowerPoint</vt:lpstr>
      <vt:lpstr>Presentación de PowerPoint</vt:lpstr>
      <vt:lpstr>EXERCISES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LU</cp:lastModifiedBy>
  <cp:revision>51</cp:revision>
  <dcterms:created xsi:type="dcterms:W3CDTF">2012-12-04T21:22:09Z</dcterms:created>
  <dcterms:modified xsi:type="dcterms:W3CDTF">2017-01-14T03:20:31Z</dcterms:modified>
</cp:coreProperties>
</file>