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6"/>
  </p:notesMasterIdLst>
  <p:sldIdLst>
    <p:sldId id="256" r:id="rId3"/>
    <p:sldId id="259" r:id="rId4"/>
    <p:sldId id="264" r:id="rId5"/>
    <p:sldId id="271" r:id="rId6"/>
    <p:sldId id="275" r:id="rId7"/>
    <p:sldId id="276" r:id="rId8"/>
    <p:sldId id="274" r:id="rId9"/>
    <p:sldId id="280" r:id="rId10"/>
    <p:sldId id="281" r:id="rId11"/>
    <p:sldId id="283" r:id="rId12"/>
    <p:sldId id="284" r:id="rId13"/>
    <p:sldId id="285" r:id="rId14"/>
    <p:sldId id="261" r:id="rId1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066" autoAdjust="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7AC1DC-930D-4AF4-91FA-E2B75F3B85DC}" type="datetimeFigureOut">
              <a:rPr lang="es-MX" smtClean="0"/>
              <a:t>09/10/2016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B6DDB1-1774-4600-BFAD-DD8C596560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1047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B6DDB1-1774-4600-BFAD-DD8C59656049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4227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B6DDB1-1774-4600-BFAD-DD8C59656049}" type="slidenum">
              <a:rPr lang="es-MX" smtClean="0"/>
              <a:t>11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4227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B6DDB1-1774-4600-BFAD-DD8C59656049}" type="slidenum">
              <a:rPr lang="es-MX" smtClean="0"/>
              <a:t>12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4227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09/10/2016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09/10/2016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09/10/2016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09/10/2016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09/10/2016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09/10/2016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09/10/2016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09/10/2016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09/10/2016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09/10/2016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09/10/2016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09/10/2016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8600" y="2492375"/>
            <a:ext cx="8610600" cy="1470025"/>
          </a:xfrm>
        </p:spPr>
        <p:txBody>
          <a:bodyPr/>
          <a:lstStyle/>
          <a:p>
            <a:r>
              <a:rPr lang="es-MX" dirty="0" smtClean="0"/>
              <a:t>Ciclo Otto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886200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</a:t>
            </a:r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Ingeniería Mecánica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Profesor: </a:t>
            </a:r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Dr. Montiel Hernández Justo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Fabián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Julio </a:t>
            </a:r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Diciembre 2016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838200" y="1931988"/>
            <a:ext cx="7772400" cy="7350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b="1" dirty="0" smtClean="0"/>
              <a:t>Termodinámica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5 Grupo"/>
          <p:cNvGrpSpPr/>
          <p:nvPr/>
        </p:nvGrpSpPr>
        <p:grpSpPr>
          <a:xfrm>
            <a:off x="186178" y="372069"/>
            <a:ext cx="9186422" cy="5266731"/>
            <a:chOff x="1244222" y="-4465"/>
            <a:chExt cx="9186422" cy="5266731"/>
          </a:xfrm>
        </p:grpSpPr>
        <p:cxnSp>
          <p:nvCxnSpPr>
            <p:cNvPr id="3" name="2 Conector recto de flecha"/>
            <p:cNvCxnSpPr/>
            <p:nvPr/>
          </p:nvCxnSpPr>
          <p:spPr>
            <a:xfrm>
              <a:off x="1752600" y="4800600"/>
              <a:ext cx="5638800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7 Conector recto de flecha"/>
            <p:cNvCxnSpPr/>
            <p:nvPr/>
          </p:nvCxnSpPr>
          <p:spPr>
            <a:xfrm flipV="1">
              <a:off x="1752601" y="76201"/>
              <a:ext cx="0" cy="47244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9 Conector recto"/>
            <p:cNvCxnSpPr/>
            <p:nvPr/>
          </p:nvCxnSpPr>
          <p:spPr>
            <a:xfrm flipV="1">
              <a:off x="3048000" y="609600"/>
              <a:ext cx="0" cy="4191000"/>
            </a:xfrm>
            <a:prstGeom prst="line">
              <a:avLst/>
            </a:prstGeom>
            <a:ln>
              <a:prstDash val="dash"/>
              <a:headEnd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flipV="1">
              <a:off x="6248400" y="609600"/>
              <a:ext cx="0" cy="4191000"/>
            </a:xfrm>
            <a:prstGeom prst="line">
              <a:avLst/>
            </a:prstGeom>
            <a:ln>
              <a:prstDash val="dash"/>
              <a:headEnd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12 Conector recto de flecha"/>
            <p:cNvCxnSpPr/>
            <p:nvPr/>
          </p:nvCxnSpPr>
          <p:spPr>
            <a:xfrm>
              <a:off x="1752600" y="4191000"/>
              <a:ext cx="3696269" cy="0"/>
            </a:xfrm>
            <a:prstGeom prst="straightConnector1">
              <a:avLst/>
            </a:prstGeom>
            <a:ln>
              <a:solidFill>
                <a:srgbClr val="660066"/>
              </a:solidFill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 de flecha"/>
            <p:cNvCxnSpPr/>
            <p:nvPr/>
          </p:nvCxnSpPr>
          <p:spPr>
            <a:xfrm flipH="1">
              <a:off x="2133600" y="4191000"/>
              <a:ext cx="4102574" cy="0"/>
            </a:xfrm>
            <a:prstGeom prst="straightConnector1">
              <a:avLst/>
            </a:prstGeom>
            <a:ln>
              <a:solidFill>
                <a:srgbClr val="660066"/>
              </a:solidFill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21 CuadroTexto"/>
            <p:cNvSpPr txBox="1"/>
            <p:nvPr/>
          </p:nvSpPr>
          <p:spPr>
            <a:xfrm>
              <a:off x="2819400" y="4800601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400" b="1" dirty="0" smtClean="0"/>
                <a:t>V</a:t>
              </a:r>
              <a:r>
                <a:rPr lang="es-MX" sz="2400" b="1" baseline="-25000" dirty="0" smtClean="0"/>
                <a:t>2</a:t>
              </a:r>
              <a:endParaRPr lang="es-MX" sz="2400" b="1" dirty="0"/>
            </a:p>
          </p:txBody>
        </p:sp>
        <p:sp>
          <p:nvSpPr>
            <p:cNvPr id="24" name="23 CuadroTexto"/>
            <p:cNvSpPr txBox="1"/>
            <p:nvPr/>
          </p:nvSpPr>
          <p:spPr>
            <a:xfrm>
              <a:off x="6019800" y="4800600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400" b="1" dirty="0" smtClean="0"/>
                <a:t>V</a:t>
              </a:r>
              <a:r>
                <a:rPr lang="es-MX" sz="2400" b="1" baseline="-25000" dirty="0"/>
                <a:t>1</a:t>
              </a:r>
              <a:endParaRPr lang="es-MX" sz="2400" b="1" dirty="0"/>
            </a:p>
          </p:txBody>
        </p:sp>
        <p:sp>
          <p:nvSpPr>
            <p:cNvPr id="25" name="24 CuadroTexto"/>
            <p:cNvSpPr txBox="1"/>
            <p:nvPr/>
          </p:nvSpPr>
          <p:spPr>
            <a:xfrm>
              <a:off x="7391400" y="4569768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400" b="1" dirty="0" smtClean="0"/>
                <a:t>V</a:t>
              </a:r>
              <a:endParaRPr lang="es-MX" sz="2400" b="1" dirty="0"/>
            </a:p>
          </p:txBody>
        </p:sp>
        <p:sp>
          <p:nvSpPr>
            <p:cNvPr id="26" name="25 CuadroTexto"/>
            <p:cNvSpPr txBox="1"/>
            <p:nvPr/>
          </p:nvSpPr>
          <p:spPr>
            <a:xfrm>
              <a:off x="1244222" y="3657600"/>
              <a:ext cx="5083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400" b="1" dirty="0" smtClean="0"/>
                <a:t>p</a:t>
              </a:r>
              <a:r>
                <a:rPr lang="es-MX" sz="2400" b="1" baseline="-25000" dirty="0" smtClean="0"/>
                <a:t>0</a:t>
              </a:r>
              <a:endParaRPr lang="es-MX" sz="2400" b="1" dirty="0"/>
            </a:p>
          </p:txBody>
        </p:sp>
        <p:sp>
          <p:nvSpPr>
            <p:cNvPr id="27" name="26 CuadroTexto"/>
            <p:cNvSpPr txBox="1"/>
            <p:nvPr/>
          </p:nvSpPr>
          <p:spPr>
            <a:xfrm>
              <a:off x="1244222" y="-4465"/>
              <a:ext cx="5083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400" b="1" dirty="0" smtClean="0"/>
                <a:t>p</a:t>
              </a:r>
              <a:endParaRPr lang="es-MX" sz="2400" b="1" dirty="0"/>
            </a:p>
          </p:txBody>
        </p:sp>
        <p:sp>
          <p:nvSpPr>
            <p:cNvPr id="23" name="22 Arco"/>
            <p:cNvSpPr/>
            <p:nvPr/>
          </p:nvSpPr>
          <p:spPr>
            <a:xfrm rot="11499375">
              <a:off x="2718816" y="2116469"/>
              <a:ext cx="6816439" cy="2009974"/>
            </a:xfrm>
            <a:prstGeom prst="arc">
              <a:avLst>
                <a:gd name="adj1" fmla="val 15092711"/>
                <a:gd name="adj2" fmla="val 21089544"/>
              </a:avLst>
            </a:prstGeom>
            <a:ln>
              <a:solidFill>
                <a:srgbClr val="660066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2" name="31 Arco"/>
            <p:cNvSpPr/>
            <p:nvPr/>
          </p:nvSpPr>
          <p:spPr>
            <a:xfrm rot="12003990">
              <a:off x="2832106" y="1149982"/>
              <a:ext cx="7598538" cy="2009974"/>
            </a:xfrm>
            <a:prstGeom prst="arc">
              <a:avLst>
                <a:gd name="adj1" fmla="val 16235285"/>
                <a:gd name="adj2" fmla="val 21443255"/>
              </a:avLst>
            </a:prstGeom>
            <a:ln>
              <a:solidFill>
                <a:srgbClr val="660066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cxnSp>
          <p:nvCxnSpPr>
            <p:cNvPr id="34" name="33 Conector recto de flecha"/>
            <p:cNvCxnSpPr>
              <a:endCxn id="32" idx="2"/>
            </p:cNvCxnSpPr>
            <p:nvPr/>
          </p:nvCxnSpPr>
          <p:spPr>
            <a:xfrm flipV="1">
              <a:off x="3048000" y="1030826"/>
              <a:ext cx="8060" cy="1939628"/>
            </a:xfrm>
            <a:prstGeom prst="straightConnector1">
              <a:avLst/>
            </a:prstGeom>
            <a:ln>
              <a:solidFill>
                <a:srgbClr val="660066"/>
              </a:solidFill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35 Conector recto de flecha"/>
            <p:cNvCxnSpPr/>
            <p:nvPr/>
          </p:nvCxnSpPr>
          <p:spPr>
            <a:xfrm>
              <a:off x="6255224" y="3075567"/>
              <a:ext cx="0" cy="1148799"/>
            </a:xfrm>
            <a:prstGeom prst="straightConnector1">
              <a:avLst/>
            </a:prstGeom>
            <a:ln>
              <a:solidFill>
                <a:srgbClr val="660066"/>
              </a:solidFill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40 Conector recto de flecha"/>
            <p:cNvCxnSpPr/>
            <p:nvPr/>
          </p:nvCxnSpPr>
          <p:spPr>
            <a:xfrm>
              <a:off x="5182169" y="2638425"/>
              <a:ext cx="533400" cy="247650"/>
            </a:xfrm>
            <a:prstGeom prst="straightConnector1">
              <a:avLst/>
            </a:prstGeom>
            <a:ln>
              <a:solidFill>
                <a:srgbClr val="660066"/>
              </a:solidFill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46 Conector recto de flecha"/>
            <p:cNvCxnSpPr/>
            <p:nvPr/>
          </p:nvCxnSpPr>
          <p:spPr>
            <a:xfrm rot="10800000">
              <a:off x="3429000" y="3245281"/>
              <a:ext cx="533400" cy="247650"/>
            </a:xfrm>
            <a:prstGeom prst="straightConnector1">
              <a:avLst/>
            </a:prstGeom>
            <a:ln>
              <a:solidFill>
                <a:srgbClr val="660066"/>
              </a:solidFill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53 CuadroTexto"/>
            <p:cNvSpPr txBox="1"/>
            <p:nvPr/>
          </p:nvSpPr>
          <p:spPr>
            <a:xfrm>
              <a:off x="5983690" y="4114800"/>
              <a:ext cx="4171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400" b="1" dirty="0" smtClean="0"/>
                <a:t>a</a:t>
              </a:r>
              <a:endParaRPr lang="es-MX" sz="2400" b="1" dirty="0"/>
            </a:p>
          </p:txBody>
        </p:sp>
        <p:sp>
          <p:nvSpPr>
            <p:cNvPr id="55" name="54 CuadroTexto"/>
            <p:cNvSpPr txBox="1"/>
            <p:nvPr/>
          </p:nvSpPr>
          <p:spPr>
            <a:xfrm>
              <a:off x="1925045" y="4114800"/>
              <a:ext cx="4171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400" b="1" dirty="0" smtClean="0"/>
                <a:t>e</a:t>
              </a:r>
              <a:endParaRPr lang="es-MX" sz="2400" b="1" dirty="0"/>
            </a:p>
          </p:txBody>
        </p:sp>
        <p:sp>
          <p:nvSpPr>
            <p:cNvPr id="56" name="55 CuadroTexto"/>
            <p:cNvSpPr txBox="1"/>
            <p:nvPr/>
          </p:nvSpPr>
          <p:spPr>
            <a:xfrm>
              <a:off x="3011890" y="3043535"/>
              <a:ext cx="4171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400" b="1" dirty="0" smtClean="0"/>
                <a:t>b</a:t>
              </a:r>
              <a:endParaRPr lang="es-MX" sz="2400" b="1" dirty="0"/>
            </a:p>
          </p:txBody>
        </p:sp>
        <p:sp>
          <p:nvSpPr>
            <p:cNvPr id="57" name="56 CuadroTexto"/>
            <p:cNvSpPr txBox="1"/>
            <p:nvPr/>
          </p:nvSpPr>
          <p:spPr>
            <a:xfrm>
              <a:off x="3048000" y="757535"/>
              <a:ext cx="4171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400" b="1" dirty="0" smtClean="0"/>
                <a:t>c</a:t>
              </a:r>
              <a:endParaRPr lang="es-MX" sz="2400" b="1" dirty="0"/>
            </a:p>
          </p:txBody>
        </p:sp>
        <p:sp>
          <p:nvSpPr>
            <p:cNvPr id="58" name="57 CuadroTexto"/>
            <p:cNvSpPr txBox="1"/>
            <p:nvPr/>
          </p:nvSpPr>
          <p:spPr>
            <a:xfrm>
              <a:off x="5943600" y="2586335"/>
              <a:ext cx="4171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400" b="1" dirty="0" smtClean="0"/>
                <a:t>d</a:t>
              </a:r>
              <a:endParaRPr lang="es-MX" sz="2400" b="1" dirty="0"/>
            </a:p>
          </p:txBody>
        </p:sp>
        <p:cxnSp>
          <p:nvCxnSpPr>
            <p:cNvPr id="60" name="59 Conector recto de flecha"/>
            <p:cNvCxnSpPr/>
            <p:nvPr/>
          </p:nvCxnSpPr>
          <p:spPr>
            <a:xfrm>
              <a:off x="2362200" y="2154969"/>
              <a:ext cx="1293321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2" name="61 Conector recto de flecha"/>
            <p:cNvCxnSpPr/>
            <p:nvPr/>
          </p:nvCxnSpPr>
          <p:spPr>
            <a:xfrm>
              <a:off x="5793279" y="3657600"/>
              <a:ext cx="1293321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63" name="62 CuadroTexto"/>
            <p:cNvSpPr txBox="1"/>
            <p:nvPr/>
          </p:nvSpPr>
          <p:spPr>
            <a:xfrm>
              <a:off x="2514600" y="1693304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400" b="1" dirty="0" smtClean="0"/>
                <a:t>Q</a:t>
              </a:r>
              <a:r>
                <a:rPr lang="es-MX" sz="2400" b="1" baseline="-25000" dirty="0"/>
                <a:t>1</a:t>
              </a:r>
              <a:endParaRPr lang="es-MX" sz="2400" b="1" dirty="0"/>
            </a:p>
          </p:txBody>
        </p:sp>
        <p:sp>
          <p:nvSpPr>
            <p:cNvPr id="64" name="63 CuadroTexto"/>
            <p:cNvSpPr txBox="1"/>
            <p:nvPr/>
          </p:nvSpPr>
          <p:spPr>
            <a:xfrm>
              <a:off x="6324600" y="3195935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400" b="1" dirty="0" smtClean="0"/>
                <a:t>Q</a:t>
              </a:r>
              <a:r>
                <a:rPr lang="es-MX" sz="2400" b="1" baseline="-25000" dirty="0" smtClean="0"/>
                <a:t>2</a:t>
              </a:r>
              <a:endParaRPr lang="es-MX" sz="2400" b="1" dirty="0"/>
            </a:p>
          </p:txBody>
        </p:sp>
      </p:grpSp>
      <p:sp>
        <p:nvSpPr>
          <p:cNvPr id="4" name="3 Rectángulo"/>
          <p:cNvSpPr/>
          <p:nvPr/>
        </p:nvSpPr>
        <p:spPr>
          <a:xfrm>
            <a:off x="5940640" y="1450737"/>
            <a:ext cx="2971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dirty="0"/>
              <a:t>En total, el ciclo se compone de dos subidas y dos bajadas del pistón, razón por la que se le llama </a:t>
            </a:r>
            <a:r>
              <a:rPr lang="es-MX" sz="2000" i="1" u="sng" dirty="0"/>
              <a:t>motor de cuatro tiempos.</a:t>
            </a:r>
          </a:p>
        </p:txBody>
      </p:sp>
    </p:spTree>
    <p:extLst>
      <p:ext uri="{BB962C8B-B14F-4D97-AF65-F5344CB8AC3E}">
        <p14:creationId xmlns:p14="http://schemas.microsoft.com/office/powerpoint/2010/main" val="165689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24120" y="457200"/>
            <a:ext cx="846748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600" dirty="0" smtClean="0"/>
              <a:t>Mediante el análisis matemático obtenemos lo siguiente:</a:t>
            </a:r>
            <a:endParaRPr lang="es-MX" sz="2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8 CuadroTexto"/>
              <p:cNvSpPr txBox="1"/>
              <p:nvPr/>
            </p:nvSpPr>
            <p:spPr>
              <a:xfrm>
                <a:off x="1056587" y="5029200"/>
                <a:ext cx="6715813" cy="6098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s-MX" sz="28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MX" sz="2800" b="1" i="1" smtClean="0">
                            <a:latin typeface="Cambria Math"/>
                          </a:rPr>
                          <m:t>𝑻</m:t>
                        </m:r>
                      </m:e>
                      <m:sub>
                        <m:r>
                          <a:rPr lang="es-MX" sz="2800" b="1" i="1" smtClean="0">
                            <a:latin typeface="Cambria Math"/>
                          </a:rPr>
                          <m:t>𝒅</m:t>
                        </m:r>
                      </m:sub>
                    </m:sSub>
                    <m:sSubSup>
                      <m:sSubSupPr>
                        <m:ctrlPr>
                          <a:rPr lang="es-MX" sz="2800" b="1" i="1" smtClean="0">
                            <a:latin typeface="Cambria Math"/>
                          </a:rPr>
                        </m:ctrlPr>
                      </m:sSubSupPr>
                      <m:e>
                        <m:sSub>
                          <m:sSubPr>
                            <m:ctrlPr>
                              <a:rPr lang="es-MX" sz="2800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MX" sz="2800" b="1" i="1" smtClean="0">
                                <a:latin typeface="Cambria Math"/>
                              </a:rPr>
                              <m:t>𝑽</m:t>
                            </m:r>
                          </m:e>
                          <m:sub>
                            <m:r>
                              <a:rPr lang="es-MX" sz="2800" b="1" i="1" smtClean="0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e>
                      <m:sub/>
                      <m:sup>
                        <m:r>
                          <a:rPr lang="es-MX" sz="2800" b="1" i="1" smtClean="0">
                            <a:latin typeface="Cambria Math"/>
                            <a:ea typeface="Cambria Math"/>
                          </a:rPr>
                          <m:t>𝜸</m:t>
                        </m:r>
                        <m:r>
                          <a:rPr lang="es-MX" sz="2800" b="1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s-MX" sz="2800" b="1" i="1" smtClean="0">
                            <a:latin typeface="Cambria Math"/>
                            <a:ea typeface="Cambria Math"/>
                          </a:rPr>
                          <m:t>𝟏</m:t>
                        </m:r>
                      </m:sup>
                    </m:sSubSup>
                    <m:r>
                      <a:rPr lang="es-MX" sz="2800" b="1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s-MX" sz="28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s-MX" sz="2800" b="1" i="1">
                            <a:latin typeface="Cambria Math"/>
                          </a:rPr>
                          <m:t>𝑻</m:t>
                        </m:r>
                      </m:e>
                      <m:sub>
                        <m:r>
                          <a:rPr lang="es-MX" sz="2800" b="1" i="1" smtClean="0">
                            <a:latin typeface="Cambria Math"/>
                          </a:rPr>
                          <m:t>𝒄</m:t>
                        </m:r>
                      </m:sub>
                    </m:sSub>
                    <m:sSubSup>
                      <m:sSubSupPr>
                        <m:ctrlPr>
                          <a:rPr lang="es-MX" sz="2800" b="1" i="1">
                            <a:latin typeface="Cambria Math"/>
                          </a:rPr>
                        </m:ctrlPr>
                      </m:sSubSupPr>
                      <m:e>
                        <m:sSub>
                          <m:sSubPr>
                            <m:ctrlPr>
                              <a:rPr lang="es-MX" sz="28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MX" sz="2800" b="1" i="1">
                                <a:latin typeface="Cambria Math"/>
                              </a:rPr>
                              <m:t>𝑽</m:t>
                            </m:r>
                          </m:e>
                          <m:sub>
                            <m:r>
                              <a:rPr lang="es-MX" sz="2800" b="1" i="1" smtClean="0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e>
                      <m:sub/>
                      <m:sup>
                        <m:r>
                          <a:rPr lang="es-MX" sz="2800" b="1" i="1">
                            <a:latin typeface="Cambria Math"/>
                            <a:ea typeface="Cambria Math"/>
                          </a:rPr>
                          <m:t>𝜸</m:t>
                        </m:r>
                        <m:r>
                          <a:rPr lang="es-MX" sz="2800" b="1" i="1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s-MX" sz="2800" b="1" i="1">
                            <a:latin typeface="Cambria Math"/>
                            <a:ea typeface="Cambria Math"/>
                          </a:rPr>
                          <m:t>𝟏</m:t>
                        </m:r>
                      </m:sup>
                    </m:sSubSup>
                    <m:r>
                      <a:rPr lang="es-MX" sz="2800" b="1" i="0" smtClean="0">
                        <a:latin typeface="Cambria Math"/>
                        <a:ea typeface="Cambria Math"/>
                      </a:rPr>
                      <m:t>; </m:t>
                    </m:r>
                  </m:oMath>
                </a14:m>
                <a:r>
                  <a:rPr lang="es-MX" sz="2800" b="1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sz="28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s-MX" sz="2800" b="1" i="1">
                            <a:latin typeface="Cambria Math"/>
                          </a:rPr>
                          <m:t>𝑻</m:t>
                        </m:r>
                      </m:e>
                      <m:sub>
                        <m:r>
                          <a:rPr lang="es-MX" sz="2800" b="1" i="1" smtClean="0">
                            <a:latin typeface="Cambria Math"/>
                          </a:rPr>
                          <m:t>𝒂</m:t>
                        </m:r>
                      </m:sub>
                    </m:sSub>
                    <m:sSubSup>
                      <m:sSubSupPr>
                        <m:ctrlPr>
                          <a:rPr lang="es-MX" sz="2800" b="1" i="1">
                            <a:latin typeface="Cambria Math"/>
                          </a:rPr>
                        </m:ctrlPr>
                      </m:sSubSupPr>
                      <m:e>
                        <m:sSub>
                          <m:sSubPr>
                            <m:ctrlPr>
                              <a:rPr lang="es-MX" sz="28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MX" sz="2800" b="1" i="1">
                                <a:latin typeface="Cambria Math"/>
                              </a:rPr>
                              <m:t>𝑽</m:t>
                            </m:r>
                          </m:e>
                          <m:sub>
                            <m:r>
                              <a:rPr lang="es-MX" sz="2800" b="1" i="1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e>
                      <m:sub/>
                      <m:sup>
                        <m:r>
                          <a:rPr lang="es-MX" sz="2800" b="1" i="1">
                            <a:latin typeface="Cambria Math"/>
                            <a:ea typeface="Cambria Math"/>
                          </a:rPr>
                          <m:t>𝜸</m:t>
                        </m:r>
                        <m:r>
                          <a:rPr lang="es-MX" sz="2800" b="1" i="1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s-MX" sz="2800" b="1" i="1">
                            <a:latin typeface="Cambria Math"/>
                            <a:ea typeface="Cambria Math"/>
                          </a:rPr>
                          <m:t>𝟏</m:t>
                        </m:r>
                      </m:sup>
                    </m:sSubSup>
                    <m:r>
                      <a:rPr lang="es-MX" sz="2800" b="1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s-MX" sz="28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s-MX" sz="2800" b="1" i="1">
                            <a:latin typeface="Cambria Math"/>
                          </a:rPr>
                          <m:t>𝑻</m:t>
                        </m:r>
                      </m:e>
                      <m:sub>
                        <m:r>
                          <a:rPr lang="es-MX" sz="2800" b="1" i="1" smtClean="0">
                            <a:latin typeface="Cambria Math"/>
                          </a:rPr>
                          <m:t>𝒃</m:t>
                        </m:r>
                      </m:sub>
                    </m:sSub>
                    <m:sSubSup>
                      <m:sSubSupPr>
                        <m:ctrlPr>
                          <a:rPr lang="es-MX" sz="2800" b="1" i="1">
                            <a:latin typeface="Cambria Math"/>
                          </a:rPr>
                        </m:ctrlPr>
                      </m:sSubSupPr>
                      <m:e>
                        <m:sSub>
                          <m:sSubPr>
                            <m:ctrlPr>
                              <a:rPr lang="es-MX" sz="28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MX" sz="2800" b="1" i="1">
                                <a:latin typeface="Cambria Math"/>
                              </a:rPr>
                              <m:t>𝑽</m:t>
                            </m:r>
                          </m:e>
                          <m:sub>
                            <m:r>
                              <a:rPr lang="es-MX" sz="2800" b="1" i="1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e>
                      <m:sub/>
                      <m:sup>
                        <m:r>
                          <a:rPr lang="es-MX" sz="2800" b="1" i="1">
                            <a:latin typeface="Cambria Math"/>
                            <a:ea typeface="Cambria Math"/>
                          </a:rPr>
                          <m:t>𝜸</m:t>
                        </m:r>
                        <m:r>
                          <a:rPr lang="es-MX" sz="2800" b="1" i="1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s-MX" sz="2800" b="1" i="1">
                            <a:latin typeface="Cambria Math"/>
                            <a:ea typeface="Cambria Math"/>
                          </a:rPr>
                          <m:t>𝟏</m:t>
                        </m:r>
                      </m:sup>
                    </m:sSubSup>
                  </m:oMath>
                </a14:m>
                <a:endParaRPr lang="es-MX" sz="2800" b="1" dirty="0"/>
              </a:p>
            </p:txBody>
          </p:sp>
        </mc:Choice>
        <mc:Fallback xmlns="">
          <p:sp>
            <p:nvSpPr>
              <p:cNvPr id="9" name="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6587" y="5029200"/>
                <a:ext cx="6715813" cy="60984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9 CuadroTexto"/>
              <p:cNvSpPr txBox="1"/>
              <p:nvPr/>
            </p:nvSpPr>
            <p:spPr>
              <a:xfrm>
                <a:off x="2142958" y="1061732"/>
                <a:ext cx="4925003" cy="7390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s-MX" sz="28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MX" sz="2800" b="1" i="1" smtClean="0">
                            <a:latin typeface="Cambria Math"/>
                          </a:rPr>
                          <m:t>𝑸</m:t>
                        </m:r>
                      </m:e>
                      <m:sub>
                        <m:r>
                          <a:rPr lang="es-MX" sz="2800" b="1" i="1" smtClean="0"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s-MX" sz="2800" b="1" i="1" smtClean="0">
                        <a:latin typeface="Cambria Math"/>
                      </a:rPr>
                      <m:t>=</m:t>
                    </m:r>
                    <m:nary>
                      <m:naryPr>
                        <m:ctrlPr>
                          <a:rPr lang="es-MX" sz="2800" b="1" i="1" smtClean="0">
                            <a:latin typeface="Cambria Math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s-MX" sz="2800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MX" sz="2800" b="1" i="1" smtClean="0">
                                <a:latin typeface="Cambria Math"/>
                              </a:rPr>
                              <m:t>𝑻</m:t>
                            </m:r>
                          </m:e>
                          <m:sub>
                            <m:r>
                              <a:rPr lang="es-MX" sz="2800" b="1" i="1" smtClean="0">
                                <a:latin typeface="Cambria Math"/>
                              </a:rPr>
                              <m:t>𝒃</m:t>
                            </m:r>
                          </m:sub>
                        </m:sSub>
                      </m:sub>
                      <m:sup>
                        <m:sSub>
                          <m:sSubPr>
                            <m:ctrlPr>
                              <a:rPr lang="es-MX" sz="2800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MX" sz="2800" b="1" i="1" smtClean="0">
                                <a:latin typeface="Cambria Math"/>
                              </a:rPr>
                              <m:t>𝑻</m:t>
                            </m:r>
                          </m:e>
                          <m:sub>
                            <m:r>
                              <a:rPr lang="es-MX" sz="2800" b="1" i="1" smtClean="0">
                                <a:latin typeface="Cambria Math"/>
                              </a:rPr>
                              <m:t>𝒄</m:t>
                            </m:r>
                          </m:sub>
                        </m:sSub>
                      </m:sup>
                      <m:e>
                        <m:sSub>
                          <m:sSubPr>
                            <m:ctrlPr>
                              <a:rPr lang="es-MX" sz="28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MX" sz="2800" b="1" i="1" smtClean="0">
                                <a:latin typeface="Cambria Math"/>
                              </a:rPr>
                              <m:t>𝑪</m:t>
                            </m:r>
                          </m:e>
                          <m:sub>
                            <m:r>
                              <a:rPr lang="es-MX" sz="2800" b="1" i="1" smtClean="0">
                                <a:latin typeface="Cambria Math"/>
                              </a:rPr>
                              <m:t>𝑽</m:t>
                            </m:r>
                          </m:sub>
                        </m:sSub>
                      </m:e>
                    </m:nary>
                    <m:r>
                      <a:rPr lang="es-MX" sz="2800" b="1" i="1" smtClean="0">
                        <a:latin typeface="Cambria Math"/>
                      </a:rPr>
                      <m:t>𝒅𝑻</m:t>
                    </m:r>
                  </m:oMath>
                </a14:m>
                <a:r>
                  <a:rPr lang="es-MX" sz="2800" b="1" dirty="0" smtClean="0"/>
                  <a:t> 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sz="28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s-MX" sz="2800" b="1" i="1" smtClean="0">
                            <a:latin typeface="Cambria Math"/>
                          </a:rPr>
                          <m:t> </m:t>
                        </m:r>
                        <m:r>
                          <a:rPr lang="es-MX" sz="2800" b="1" i="1">
                            <a:latin typeface="Cambria Math"/>
                          </a:rPr>
                          <m:t>𝑪</m:t>
                        </m:r>
                      </m:e>
                      <m:sub>
                        <m:r>
                          <a:rPr lang="es-MX" sz="2800" b="1" i="1">
                            <a:latin typeface="Cambria Math"/>
                          </a:rPr>
                          <m:t>𝑽</m:t>
                        </m:r>
                      </m:sub>
                    </m:sSub>
                    <m:r>
                      <a:rPr lang="es-MX" sz="2800" b="1" i="1" smtClean="0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s-MX" sz="28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s-MX" sz="2800" b="1" i="1" smtClean="0">
                            <a:latin typeface="Cambria Math"/>
                          </a:rPr>
                          <m:t>𝑻</m:t>
                        </m:r>
                      </m:e>
                      <m:sub>
                        <m:r>
                          <a:rPr lang="es-MX" sz="2800" b="1" i="1" smtClean="0">
                            <a:latin typeface="Cambria Math"/>
                          </a:rPr>
                          <m:t>𝒄</m:t>
                        </m:r>
                      </m:sub>
                    </m:sSub>
                    <m:r>
                      <a:rPr lang="es-MX" sz="2800" b="1" i="0" smtClean="0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s-MX" sz="28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MX" sz="2800" b="1" i="1" smtClean="0">
                            <a:latin typeface="Cambria Math"/>
                          </a:rPr>
                          <m:t>𝑻</m:t>
                        </m:r>
                      </m:e>
                      <m:sub>
                        <m:r>
                          <a:rPr lang="es-MX" sz="2800" b="1" i="1" smtClean="0">
                            <a:latin typeface="Cambria Math"/>
                          </a:rPr>
                          <m:t>𝒃</m:t>
                        </m:r>
                      </m:sub>
                    </m:sSub>
                    <m:r>
                      <a:rPr lang="es-MX" sz="2800" b="1" i="1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s-MX" sz="2800" b="1" dirty="0"/>
              </a:p>
            </p:txBody>
          </p:sp>
        </mc:Choice>
        <mc:Fallback xmlns="">
          <p:sp>
            <p:nvSpPr>
              <p:cNvPr id="10" name="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2958" y="1061732"/>
                <a:ext cx="4925003" cy="739048"/>
              </a:xfrm>
              <a:prstGeom prst="rect">
                <a:avLst/>
              </a:prstGeom>
              <a:blipFill rotWithShape="1">
                <a:blip r:embed="rId5"/>
                <a:stretch>
                  <a:fillRect b="-8264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11 Rectángulo"/>
          <p:cNvSpPr/>
          <p:nvPr/>
        </p:nvSpPr>
        <p:spPr>
          <a:xfrm>
            <a:off x="914400" y="1828158"/>
            <a:ext cx="5410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 smtClean="0"/>
              <a:t>Siendo Q</a:t>
            </a:r>
            <a:r>
              <a:rPr lang="es-MX" sz="2000" baseline="-25000" dirty="0" smtClean="0"/>
              <a:t>2</a:t>
            </a:r>
            <a:r>
              <a:rPr lang="es-MX" sz="2000" dirty="0" smtClean="0"/>
              <a:t> el calor liberado a volumen constante:</a:t>
            </a:r>
            <a:endParaRPr lang="es-MX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12 CuadroTexto"/>
              <p:cNvSpPr txBox="1"/>
              <p:nvPr/>
            </p:nvSpPr>
            <p:spPr>
              <a:xfrm>
                <a:off x="2101669" y="2308952"/>
                <a:ext cx="5335371" cy="7390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s-MX" sz="28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MX" sz="2800" b="1" i="1" smtClean="0">
                            <a:latin typeface="Cambria Math"/>
                          </a:rPr>
                          <m:t>𝑸</m:t>
                        </m:r>
                      </m:e>
                      <m:sub>
                        <m:r>
                          <a:rPr lang="es-MX" sz="2800" b="1" i="1" smtClean="0"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es-MX" sz="2800" b="1" i="1" smtClean="0">
                        <a:latin typeface="Cambria Math"/>
                      </a:rPr>
                      <m:t>=</m:t>
                    </m:r>
                    <m:nary>
                      <m:naryPr>
                        <m:ctrlPr>
                          <a:rPr lang="es-MX" sz="2800" b="1" i="1" smtClean="0">
                            <a:latin typeface="Cambria Math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s-MX" sz="2800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MX" sz="2800" b="1" i="1" smtClean="0">
                                <a:latin typeface="Cambria Math"/>
                              </a:rPr>
                              <m:t>𝑻</m:t>
                            </m:r>
                          </m:e>
                          <m:sub>
                            <m:r>
                              <a:rPr lang="es-MX" sz="2800" b="1" i="1" smtClean="0">
                                <a:latin typeface="Cambria Math"/>
                              </a:rPr>
                              <m:t>𝒅</m:t>
                            </m:r>
                          </m:sub>
                        </m:sSub>
                      </m:sub>
                      <m:sup>
                        <m:sSub>
                          <m:sSubPr>
                            <m:ctrlPr>
                              <a:rPr lang="es-MX" sz="2800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MX" sz="2800" b="1" i="1" smtClean="0">
                                <a:latin typeface="Cambria Math"/>
                              </a:rPr>
                              <m:t>𝑻</m:t>
                            </m:r>
                          </m:e>
                          <m:sub>
                            <m:r>
                              <a:rPr lang="es-MX" sz="2800" b="1" i="1" smtClean="0">
                                <a:latin typeface="Cambria Math"/>
                              </a:rPr>
                              <m:t>𝒂</m:t>
                            </m:r>
                          </m:sub>
                        </m:sSub>
                      </m:sup>
                      <m:e>
                        <m:sSub>
                          <m:sSubPr>
                            <m:ctrlPr>
                              <a:rPr lang="es-MX" sz="28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MX" sz="2800" b="1" i="1" smtClean="0">
                                <a:latin typeface="Cambria Math"/>
                              </a:rPr>
                              <m:t>𝑪</m:t>
                            </m:r>
                          </m:e>
                          <m:sub>
                            <m:r>
                              <a:rPr lang="es-MX" sz="2800" b="1" i="1" smtClean="0">
                                <a:latin typeface="Cambria Math"/>
                              </a:rPr>
                              <m:t>𝑽</m:t>
                            </m:r>
                          </m:sub>
                        </m:sSub>
                      </m:e>
                    </m:nary>
                    <m:r>
                      <a:rPr lang="es-MX" sz="2800" b="1" i="1" smtClean="0">
                        <a:latin typeface="Cambria Math"/>
                      </a:rPr>
                      <m:t>𝒅𝑻</m:t>
                    </m:r>
                  </m:oMath>
                </a14:m>
                <a:r>
                  <a:rPr lang="es-MX" sz="2800" b="1" dirty="0" smtClean="0"/>
                  <a:t> 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sz="28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s-MX" sz="2800" b="1" i="1" smtClean="0">
                            <a:latin typeface="Cambria Math"/>
                          </a:rPr>
                          <m:t> − </m:t>
                        </m:r>
                        <m:r>
                          <a:rPr lang="es-MX" sz="2800" b="1" i="1">
                            <a:latin typeface="Cambria Math"/>
                          </a:rPr>
                          <m:t>𝑪</m:t>
                        </m:r>
                      </m:e>
                      <m:sub>
                        <m:r>
                          <a:rPr lang="es-MX" sz="2800" b="1" i="1">
                            <a:latin typeface="Cambria Math"/>
                          </a:rPr>
                          <m:t>𝑽</m:t>
                        </m:r>
                      </m:sub>
                    </m:sSub>
                    <m:r>
                      <a:rPr lang="es-MX" sz="2800" b="1" i="1" smtClean="0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s-MX" sz="28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s-MX" sz="2800" b="1" i="1" smtClean="0">
                            <a:latin typeface="Cambria Math"/>
                          </a:rPr>
                          <m:t>𝑻</m:t>
                        </m:r>
                      </m:e>
                      <m:sub>
                        <m:r>
                          <a:rPr lang="es-MX" sz="2800" b="1" i="1" smtClean="0">
                            <a:latin typeface="Cambria Math"/>
                          </a:rPr>
                          <m:t>𝒅</m:t>
                        </m:r>
                      </m:sub>
                    </m:sSub>
                    <m:r>
                      <a:rPr lang="es-MX" sz="2800" b="1" i="0" smtClean="0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s-MX" sz="28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MX" sz="2800" b="1" i="1" smtClean="0">
                            <a:latin typeface="Cambria Math"/>
                          </a:rPr>
                          <m:t>𝑻</m:t>
                        </m:r>
                      </m:e>
                      <m:sub>
                        <m:r>
                          <a:rPr lang="es-MX" sz="2800" b="1" i="1" smtClean="0">
                            <a:latin typeface="Cambria Math"/>
                          </a:rPr>
                          <m:t>𝒂</m:t>
                        </m:r>
                      </m:sub>
                    </m:sSub>
                    <m:r>
                      <a:rPr lang="es-MX" sz="2800" b="1" i="1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s-MX" sz="2800" b="1" dirty="0"/>
              </a:p>
            </p:txBody>
          </p:sp>
        </mc:Choice>
        <mc:Fallback xmlns="">
          <p:sp>
            <p:nvSpPr>
              <p:cNvPr id="13" name="1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1669" y="2308952"/>
                <a:ext cx="5335371" cy="739048"/>
              </a:xfrm>
              <a:prstGeom prst="rect">
                <a:avLst/>
              </a:prstGeom>
              <a:blipFill rotWithShape="1">
                <a:blip r:embed="rId6"/>
                <a:stretch>
                  <a:fillRect b="-8264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13 Rectángulo"/>
          <p:cNvSpPr/>
          <p:nvPr/>
        </p:nvSpPr>
        <p:spPr>
          <a:xfrm>
            <a:off x="990600" y="3200400"/>
            <a:ext cx="51712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 smtClean="0"/>
              <a:t>La eficiencia se define como:</a:t>
            </a:r>
            <a:endParaRPr lang="es-MX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14 CuadroTexto"/>
              <p:cNvSpPr txBox="1"/>
              <p:nvPr/>
            </p:nvSpPr>
            <p:spPr>
              <a:xfrm>
                <a:off x="2142958" y="3582849"/>
                <a:ext cx="4680064" cy="9894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s-MX" sz="2800" b="1" i="1" smtClean="0">
                          <a:latin typeface="Cambria Math"/>
                          <a:ea typeface="Cambria Math"/>
                        </a:rPr>
                        <m:t>𝛈</m:t>
                      </m:r>
                      <m:r>
                        <a:rPr lang="es-MX" sz="2800" b="1" i="1" smtClean="0">
                          <a:latin typeface="Cambria Math"/>
                        </a:rPr>
                        <m:t>=</m:t>
                      </m:r>
                      <m:r>
                        <a:rPr lang="es-MX" sz="2800" b="1" i="1" smtClean="0">
                          <a:latin typeface="Cambria Math"/>
                        </a:rPr>
                        <m:t>𝟏</m:t>
                      </m:r>
                      <m:r>
                        <a:rPr lang="es-MX" sz="28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s-MX" sz="2800" b="1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MX" sz="2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MX" sz="2800" b="1" i="1">
                                  <a:latin typeface="Cambria Math"/>
                                </a:rPr>
                                <m:t>𝑸</m:t>
                              </m:r>
                            </m:e>
                            <m:sub>
                              <m:r>
                                <a:rPr lang="es-MX" sz="2800" b="1" i="1"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MX" sz="2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MX" sz="2800" b="1" i="1">
                                  <a:latin typeface="Cambria Math"/>
                                </a:rPr>
                                <m:t>𝑸</m:t>
                              </m:r>
                            </m:e>
                            <m:sub>
                              <m:r>
                                <a:rPr lang="es-MX" sz="2800" b="1" i="1"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  <m:r>
                        <a:rPr lang="es-MX" sz="2800" b="1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s-MX" sz="2800" b="1" i="1" smtClean="0">
                          <a:latin typeface="Cambria Math"/>
                          <a:ea typeface="Cambria Math"/>
                        </a:rPr>
                        <m:t>𝟏</m:t>
                      </m:r>
                      <m:r>
                        <a:rPr lang="es-MX" sz="2800" b="1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s-MX" sz="2800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s-MX" sz="2800" b="1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s-MX" sz="2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MX" sz="2800" b="1" i="1">
                                  <a:latin typeface="Cambria Math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s-MX" sz="2800" b="1" i="1">
                                  <a:latin typeface="Cambria Math"/>
                                </a:rPr>
                                <m:t>𝒅</m:t>
                              </m:r>
                            </m:sub>
                          </m:sSub>
                          <m:r>
                            <a:rPr lang="es-MX" sz="2800" b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MX" sz="2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MX" sz="2800" b="1" i="1">
                                  <a:latin typeface="Cambria Math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s-MX" sz="2800" b="1" i="1">
                                  <a:latin typeface="Cambria Math"/>
                                </a:rPr>
                                <m:t>𝒂</m:t>
                              </m:r>
                            </m:sub>
                          </m:sSub>
                          <m:r>
                            <a:rPr lang="es-MX" sz="2800" b="1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sSub>
                            <m:sSubPr>
                              <m:ctrlPr>
                                <a:rPr lang="es-MX" sz="2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MX" sz="2800" b="1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s-MX" sz="2800" b="1" i="1">
                                  <a:latin typeface="Cambria Math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s-MX" sz="2800" b="1" i="1">
                                  <a:latin typeface="Cambria Math"/>
                                </a:rPr>
                                <m:t>𝒄</m:t>
                              </m:r>
                            </m:sub>
                          </m:sSub>
                          <m:r>
                            <a:rPr lang="es-MX" sz="2800" b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MX" sz="2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MX" sz="2800" b="1" i="1">
                                  <a:latin typeface="Cambria Math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s-MX" sz="2800" b="1" i="1">
                                  <a:latin typeface="Cambria Math"/>
                                </a:rPr>
                                <m:t>𝒃</m:t>
                              </m:r>
                            </m:sub>
                          </m:sSub>
                          <m:r>
                            <a:rPr lang="es-MX" sz="2800" b="1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s-MX" sz="2800" b="1" dirty="0"/>
              </a:p>
            </p:txBody>
          </p:sp>
        </mc:Choice>
        <mc:Fallback xmlns="">
          <p:sp>
            <p:nvSpPr>
              <p:cNvPr id="15" name="1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2958" y="3582849"/>
                <a:ext cx="4680064" cy="98943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15 Rectángulo"/>
          <p:cNvSpPr/>
          <p:nvPr/>
        </p:nvSpPr>
        <p:spPr>
          <a:xfrm>
            <a:off x="990600" y="4629090"/>
            <a:ext cx="51712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 smtClean="0"/>
              <a:t>Mediante los procesos adiabáticos se obtiene: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22610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8 CuadroTexto"/>
              <p:cNvSpPr txBox="1"/>
              <p:nvPr/>
            </p:nvSpPr>
            <p:spPr>
              <a:xfrm>
                <a:off x="2017403" y="741748"/>
                <a:ext cx="5297797" cy="6298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MX" sz="28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MX" sz="2800" b="1" i="1" smtClean="0">
                              <a:latin typeface="Cambria Math"/>
                            </a:rPr>
                            <m:t>(</m:t>
                          </m:r>
                          <m:r>
                            <a:rPr lang="es-MX" sz="2800" b="1" i="1" smtClean="0">
                              <a:latin typeface="Cambria Math"/>
                            </a:rPr>
                            <m:t>𝑻</m:t>
                          </m:r>
                        </m:e>
                        <m:sub>
                          <m:r>
                            <a:rPr lang="es-MX" sz="2800" b="1" i="1" smtClean="0">
                              <a:latin typeface="Cambria Math"/>
                            </a:rPr>
                            <m:t>𝒅</m:t>
                          </m:r>
                        </m:sub>
                      </m:sSub>
                      <m:r>
                        <a:rPr lang="es-MX" sz="2800" b="1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s-MX" sz="28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MX" sz="2800" b="1" i="1">
                              <a:latin typeface="Cambria Math"/>
                            </a:rPr>
                            <m:t>𝑻</m:t>
                          </m:r>
                        </m:e>
                        <m:sub>
                          <m:r>
                            <a:rPr lang="es-MX" sz="2800" b="1" i="1">
                              <a:latin typeface="Cambria Math"/>
                            </a:rPr>
                            <m:t>𝒂</m:t>
                          </m:r>
                        </m:sub>
                      </m:sSub>
                      <m:sSubSup>
                        <m:sSubSupPr>
                          <m:ctrlPr>
                            <a:rPr lang="es-MX" sz="2800" b="1" i="1" smtClean="0">
                              <a:latin typeface="Cambria Math"/>
                            </a:rPr>
                          </m:ctrlPr>
                        </m:sSubSupPr>
                        <m:e>
                          <m:sSub>
                            <m:sSubPr>
                              <m:ctrlPr>
                                <a:rPr lang="es-MX" sz="2800" b="1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MX" sz="2800" b="1" i="1" smtClean="0">
                                  <a:latin typeface="Cambria Math"/>
                                </a:rPr>
                                <m:t>)</m:t>
                              </m:r>
                              <m:r>
                                <a:rPr lang="es-MX" sz="2800" b="1" i="1" smtClean="0">
                                  <a:latin typeface="Cambria Math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s-MX" sz="2800" b="1" i="1" smtClean="0"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e>
                        <m:sub/>
                        <m:sup>
                          <m:r>
                            <a:rPr lang="es-MX" sz="2800" b="1" i="1" smtClean="0">
                              <a:latin typeface="Cambria Math"/>
                              <a:ea typeface="Cambria Math"/>
                            </a:rPr>
                            <m:t>𝜸</m:t>
                          </m:r>
                          <m:r>
                            <a:rPr lang="es-MX" sz="2800" b="1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s-MX" sz="2800" b="1" i="1" smtClean="0">
                              <a:latin typeface="Cambria Math"/>
                              <a:ea typeface="Cambria Math"/>
                            </a:rPr>
                            <m:t>𝟏</m:t>
                          </m:r>
                        </m:sup>
                      </m:sSubSup>
                      <m:r>
                        <a:rPr lang="es-MX" sz="2800" b="1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s-MX" sz="28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MX" sz="2800" b="1" i="1" smtClean="0">
                              <a:latin typeface="Cambria Math"/>
                            </a:rPr>
                            <m:t>(</m:t>
                          </m:r>
                          <m:r>
                            <a:rPr lang="es-MX" sz="2800" b="1" i="1">
                              <a:latin typeface="Cambria Math"/>
                            </a:rPr>
                            <m:t>𝑻</m:t>
                          </m:r>
                        </m:e>
                        <m:sub>
                          <m:r>
                            <a:rPr lang="es-MX" sz="2800" b="1" i="1" smtClean="0">
                              <a:latin typeface="Cambria Math"/>
                            </a:rPr>
                            <m:t>𝒄</m:t>
                          </m:r>
                        </m:sub>
                      </m:sSub>
                      <m:r>
                        <a:rPr lang="es-MX" sz="2800" b="1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s-MX" sz="28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MX" sz="2800" b="1" i="1">
                              <a:latin typeface="Cambria Math"/>
                            </a:rPr>
                            <m:t>𝑻</m:t>
                          </m:r>
                        </m:e>
                        <m:sub>
                          <m:r>
                            <a:rPr lang="es-MX" sz="2800" b="1" i="1" smtClean="0">
                              <a:latin typeface="Cambria Math"/>
                            </a:rPr>
                            <m:t>𝒃</m:t>
                          </m:r>
                        </m:sub>
                      </m:sSub>
                      <m:r>
                        <a:rPr lang="es-MX" sz="2800" b="1" i="1" smtClean="0">
                          <a:latin typeface="Cambria Math"/>
                        </a:rPr>
                        <m:t>)</m:t>
                      </m:r>
                      <m:sSubSup>
                        <m:sSubSupPr>
                          <m:ctrlPr>
                            <a:rPr lang="es-MX" sz="2800" b="1" i="1">
                              <a:latin typeface="Cambria Math"/>
                            </a:rPr>
                          </m:ctrlPr>
                        </m:sSubSupPr>
                        <m:e>
                          <m:sSub>
                            <m:sSubPr>
                              <m:ctrlPr>
                                <a:rPr lang="es-MX" sz="2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MX" sz="2800" b="1" i="1">
                                  <a:latin typeface="Cambria Math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s-MX" sz="2800" b="1" i="1" smtClean="0"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e>
                        <m:sub/>
                        <m:sup>
                          <m:r>
                            <a:rPr lang="es-MX" sz="2800" b="1" i="1">
                              <a:latin typeface="Cambria Math"/>
                              <a:ea typeface="Cambria Math"/>
                            </a:rPr>
                            <m:t>𝜸</m:t>
                          </m:r>
                          <m:r>
                            <a:rPr lang="es-MX" sz="2800" b="1" i="1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s-MX" sz="2800" b="1" i="1">
                              <a:latin typeface="Cambria Math"/>
                              <a:ea typeface="Cambria Math"/>
                            </a:rPr>
                            <m:t>𝟏</m:t>
                          </m:r>
                        </m:sup>
                      </m:sSubSup>
                    </m:oMath>
                  </m:oMathPara>
                </a14:m>
                <a:endParaRPr lang="es-MX" sz="2800" b="1" dirty="0"/>
              </a:p>
            </p:txBody>
          </p:sp>
        </mc:Choice>
        <mc:Fallback xmlns="">
          <p:sp>
            <p:nvSpPr>
              <p:cNvPr id="9" name="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7403" y="741748"/>
                <a:ext cx="5297797" cy="62985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11 Rectángulo"/>
          <p:cNvSpPr/>
          <p:nvPr/>
        </p:nvSpPr>
        <p:spPr>
          <a:xfrm>
            <a:off x="914400" y="285690"/>
            <a:ext cx="51712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 smtClean="0"/>
              <a:t>Restando</a:t>
            </a:r>
            <a:endParaRPr lang="es-MX" sz="2000" dirty="0"/>
          </a:p>
        </p:txBody>
      </p:sp>
      <p:sp>
        <p:nvSpPr>
          <p:cNvPr id="14" name="13 Rectángulo"/>
          <p:cNvSpPr/>
          <p:nvPr/>
        </p:nvSpPr>
        <p:spPr>
          <a:xfrm>
            <a:off x="914400" y="2819400"/>
            <a:ext cx="2819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/>
              <a:t>L</a:t>
            </a:r>
            <a:r>
              <a:rPr lang="es-MX" sz="2000" dirty="0" smtClean="0"/>
              <a:t>a eficiencia se reduce a:</a:t>
            </a:r>
            <a:endParaRPr lang="es-MX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14 CuadroTexto"/>
              <p:cNvSpPr txBox="1"/>
              <p:nvPr/>
            </p:nvSpPr>
            <p:spPr>
              <a:xfrm>
                <a:off x="2336266" y="1524000"/>
                <a:ext cx="3607334" cy="11565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MX" sz="2800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s-MX" sz="2800" b="1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s-MX" sz="2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MX" sz="2800" b="1" i="1">
                                  <a:latin typeface="Cambria Math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s-MX" sz="2800" b="1" i="1">
                                  <a:latin typeface="Cambria Math"/>
                                </a:rPr>
                                <m:t>𝒅</m:t>
                              </m:r>
                            </m:sub>
                          </m:sSub>
                          <m:r>
                            <a:rPr lang="es-MX" sz="2800" b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MX" sz="2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MX" sz="2800" b="1" i="1">
                                  <a:latin typeface="Cambria Math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s-MX" sz="2800" b="1" i="1">
                                  <a:latin typeface="Cambria Math"/>
                                </a:rPr>
                                <m:t>𝒂</m:t>
                              </m:r>
                            </m:sub>
                          </m:sSub>
                          <m:r>
                            <a:rPr lang="es-MX" sz="2800" b="1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sSub>
                            <m:sSubPr>
                              <m:ctrlPr>
                                <a:rPr lang="es-MX" sz="2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MX" sz="2800" b="1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s-MX" sz="2800" b="1" i="1">
                                  <a:latin typeface="Cambria Math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s-MX" sz="2800" b="1" i="1">
                                  <a:latin typeface="Cambria Math"/>
                                </a:rPr>
                                <m:t>𝒄</m:t>
                              </m:r>
                            </m:sub>
                          </m:sSub>
                          <m:r>
                            <a:rPr lang="es-MX" sz="2800" b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MX" sz="2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MX" sz="2800" b="1" i="1">
                                  <a:latin typeface="Cambria Math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s-MX" sz="2800" b="1" i="1">
                                  <a:latin typeface="Cambria Math"/>
                                </a:rPr>
                                <m:t>𝒃</m:t>
                              </m:r>
                            </m:sub>
                          </m:sSub>
                          <m:r>
                            <a:rPr lang="es-MX" sz="2800" b="1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  <m:r>
                        <a:rPr lang="es-MX" sz="2800" b="1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s-MX" sz="2800" b="1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MX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MX" sz="28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s-MX" sz="2800" b="1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MX" sz="2800" b="1" i="1">
                                          <a:latin typeface="Cambria Math"/>
                                        </a:rPr>
                                        <m:t>𝑽</m:t>
                                      </m:r>
                                    </m:e>
                                    <m:sub>
                                      <m:r>
                                        <a:rPr lang="es-MX" sz="2800" b="1" i="1">
                                          <a:latin typeface="Cambria Math"/>
                                        </a:rPr>
                                        <m:t>𝟐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s-MX" sz="2800" b="1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MX" sz="2800" b="1" i="1">
                                          <a:latin typeface="Cambria Math"/>
                                        </a:rPr>
                                        <m:t>𝑽</m:t>
                                      </m:r>
                                    </m:e>
                                    <m:sub>
                                      <m:r>
                                        <a:rPr lang="es-MX" sz="2800" b="1" i="1">
                                          <a:latin typeface="Cambria Math"/>
                                        </a:rPr>
                                        <m:t>𝟏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MX" sz="2800" b="1" i="1">
                              <a:latin typeface="Cambria Math"/>
                              <a:ea typeface="Cambria Math"/>
                            </a:rPr>
                            <m:t>𝜸</m:t>
                          </m:r>
                          <m:r>
                            <a:rPr lang="es-MX" sz="2800" b="1" i="1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s-MX" sz="2800" b="1" i="1">
                              <a:latin typeface="Cambria Math"/>
                              <a:ea typeface="Cambria Math"/>
                            </a:rPr>
                            <m:t>𝟏</m:t>
                          </m:r>
                        </m:sup>
                      </m:sSup>
                    </m:oMath>
                  </m:oMathPara>
                </a14:m>
                <a:endParaRPr lang="es-MX" sz="2800" b="1" dirty="0"/>
              </a:p>
            </p:txBody>
          </p:sp>
        </mc:Choice>
        <mc:Fallback xmlns="">
          <p:sp>
            <p:nvSpPr>
              <p:cNvPr id="15" name="1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6266" y="1524000"/>
                <a:ext cx="3607334" cy="11565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15 Rectángulo"/>
          <p:cNvSpPr/>
          <p:nvPr/>
        </p:nvSpPr>
        <p:spPr>
          <a:xfrm>
            <a:off x="990600" y="4248090"/>
            <a:ext cx="2743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 smtClean="0"/>
              <a:t>Sustituyendo r = V</a:t>
            </a:r>
            <a:r>
              <a:rPr lang="es-MX" sz="2000" baseline="-25000" dirty="0" smtClean="0"/>
              <a:t>1</a:t>
            </a:r>
            <a:r>
              <a:rPr lang="es-MX" sz="2000" dirty="0" smtClean="0"/>
              <a:t>/</a:t>
            </a:r>
            <a:r>
              <a:rPr lang="es-MX" sz="2000" dirty="0"/>
              <a:t> </a:t>
            </a:r>
            <a:r>
              <a:rPr lang="es-MX" sz="2000" dirty="0" smtClean="0"/>
              <a:t>V</a:t>
            </a:r>
            <a:r>
              <a:rPr lang="es-MX" sz="2000" baseline="-25000" dirty="0" smtClean="0"/>
              <a:t>2</a:t>
            </a:r>
            <a:endParaRPr lang="es-MX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21 CuadroTexto"/>
              <p:cNvSpPr txBox="1"/>
              <p:nvPr/>
            </p:nvSpPr>
            <p:spPr>
              <a:xfrm>
                <a:off x="2700816" y="3124200"/>
                <a:ext cx="2937984" cy="11565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s-MX" sz="2800" b="1" i="1" smtClean="0">
                          <a:latin typeface="Cambria Math"/>
                          <a:ea typeface="Cambria Math"/>
                        </a:rPr>
                        <m:t>𝛈</m:t>
                      </m:r>
                      <m:r>
                        <a:rPr lang="es-MX" sz="2800" b="1" i="1" smtClean="0">
                          <a:latin typeface="Cambria Math"/>
                        </a:rPr>
                        <m:t>=</m:t>
                      </m:r>
                      <m:r>
                        <a:rPr lang="es-MX" sz="2800" b="1" i="1" smtClean="0">
                          <a:latin typeface="Cambria Math"/>
                        </a:rPr>
                        <m:t>𝟏</m:t>
                      </m:r>
                      <m:r>
                        <a:rPr lang="es-MX" sz="2800" b="1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s-MX" sz="2800" b="1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MX" sz="2800" b="1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MX" sz="2800" b="1" i="1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s-MX" sz="2800" b="1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MX" sz="2800" b="1" i="1">
                                          <a:latin typeface="Cambria Math"/>
                                        </a:rPr>
                                        <m:t>𝑽</m:t>
                                      </m:r>
                                    </m:e>
                                    <m:sub>
                                      <m:r>
                                        <a:rPr lang="es-MX" sz="2800" b="1" i="1">
                                          <a:latin typeface="Cambria Math"/>
                                        </a:rPr>
                                        <m:t>𝟐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s-MX" sz="2800" b="1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MX" sz="2800" b="1" i="1">
                                          <a:latin typeface="Cambria Math"/>
                                        </a:rPr>
                                        <m:t>𝑽</m:t>
                                      </m:r>
                                    </m:e>
                                    <m:sub>
                                      <m:r>
                                        <a:rPr lang="es-MX" sz="2800" b="1" i="1">
                                          <a:latin typeface="Cambria Math"/>
                                        </a:rPr>
                                        <m:t>𝟏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MX" sz="2800" b="1" i="1">
                              <a:latin typeface="Cambria Math"/>
                              <a:ea typeface="Cambria Math"/>
                            </a:rPr>
                            <m:t>𝜸</m:t>
                          </m:r>
                          <m:r>
                            <a:rPr lang="es-MX" sz="2800" b="1" i="1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s-MX" sz="2800" b="1" i="1">
                              <a:latin typeface="Cambria Math"/>
                              <a:ea typeface="Cambria Math"/>
                            </a:rPr>
                            <m:t>𝟏</m:t>
                          </m:r>
                        </m:sup>
                      </m:sSup>
                    </m:oMath>
                  </m:oMathPara>
                </a14:m>
                <a:endParaRPr lang="es-MX" sz="2800" b="1" dirty="0"/>
              </a:p>
            </p:txBody>
          </p:sp>
        </mc:Choice>
        <mc:Fallback xmlns="">
          <p:sp>
            <p:nvSpPr>
              <p:cNvPr id="22" name="2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0816" y="3124200"/>
                <a:ext cx="2937984" cy="11565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22 CuadroTexto"/>
              <p:cNvSpPr txBox="1"/>
              <p:nvPr/>
            </p:nvSpPr>
            <p:spPr>
              <a:xfrm>
                <a:off x="2791498" y="4739836"/>
                <a:ext cx="2313902" cy="898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s-MX" sz="2800" b="1" i="1" smtClean="0">
                          <a:latin typeface="Cambria Math"/>
                          <a:ea typeface="Cambria Math"/>
                        </a:rPr>
                        <m:t>𝛈</m:t>
                      </m:r>
                      <m:r>
                        <a:rPr lang="es-MX" sz="2800" b="1" i="1" smtClean="0">
                          <a:latin typeface="Cambria Math"/>
                        </a:rPr>
                        <m:t>=</m:t>
                      </m:r>
                      <m:r>
                        <a:rPr lang="es-MX" sz="2800" b="1" i="1" smtClean="0">
                          <a:latin typeface="Cambria Math"/>
                        </a:rPr>
                        <m:t>𝟏</m:t>
                      </m:r>
                      <m:r>
                        <a:rPr lang="es-MX" sz="28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s-MX" sz="28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MX" sz="28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s-MX" sz="2800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MX" sz="2800" b="1" i="1" smtClean="0">
                                  <a:latin typeface="Cambria Math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es-MX" sz="2800" b="1" i="1">
                                  <a:latin typeface="Cambria Math"/>
                                  <a:ea typeface="Cambria Math"/>
                                </a:rPr>
                                <m:t>𝜸</m:t>
                              </m:r>
                              <m:r>
                                <a:rPr lang="es-MX" sz="2800" b="1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s-MX" sz="2800" b="1" i="1">
                                  <a:latin typeface="Cambria Math"/>
                                  <a:ea typeface="Cambria Math"/>
                                </a:rPr>
                                <m:t>𝟏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MX" sz="2800" b="1" dirty="0"/>
              </a:p>
            </p:txBody>
          </p:sp>
        </mc:Choice>
        <mc:Fallback xmlns="">
          <p:sp>
            <p:nvSpPr>
              <p:cNvPr id="23" name="2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1498" y="4739836"/>
                <a:ext cx="2313902" cy="89896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954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2766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MX" sz="2800" dirty="0" err="1"/>
              <a:t>Cengel</a:t>
            </a:r>
            <a:r>
              <a:rPr lang="es-MX" sz="2800" dirty="0"/>
              <a:t> Y. A., Boles, M.A., </a:t>
            </a:r>
            <a:r>
              <a:rPr lang="es-MX" sz="2800" dirty="0" smtClean="0"/>
              <a:t>Termodinámica, </a:t>
            </a:r>
            <a:r>
              <a:rPr lang="es-MX" sz="2800" dirty="0"/>
              <a:t>Editorial Mc Graw-Hill, novena edición</a:t>
            </a:r>
            <a:r>
              <a:rPr lang="es-MX" sz="2800" dirty="0" smtClean="0"/>
              <a:t>.</a:t>
            </a:r>
          </a:p>
          <a:p>
            <a:pPr algn="just"/>
            <a:endParaRPr lang="it-IT" sz="2800" dirty="0"/>
          </a:p>
          <a:p>
            <a:pPr algn="just"/>
            <a:endParaRPr lang="it-IT" sz="1050" dirty="0" smtClean="0"/>
          </a:p>
          <a:p>
            <a:r>
              <a:rPr lang="es-ES" sz="2800" dirty="0" err="1" smtClean="0"/>
              <a:t>Wark</a:t>
            </a:r>
            <a:r>
              <a:rPr lang="es-ES" sz="2800" dirty="0" smtClean="0"/>
              <a:t> K., Termodinámica, Editorial </a:t>
            </a:r>
            <a:r>
              <a:rPr lang="es-ES" sz="2800" dirty="0"/>
              <a:t>MC Graw </a:t>
            </a:r>
            <a:r>
              <a:rPr lang="es-ES" sz="2800" dirty="0" smtClean="0"/>
              <a:t>Hill, sexta edición.</a:t>
            </a:r>
          </a:p>
          <a:p>
            <a:endParaRPr lang="es-MX" sz="2800" dirty="0"/>
          </a:p>
          <a:p>
            <a:pPr algn="just"/>
            <a:r>
              <a:rPr lang="es-MX" sz="2800" dirty="0" smtClean="0"/>
              <a:t>Medina H., Física 1, </a:t>
            </a:r>
            <a:r>
              <a:rPr lang="es-MX" sz="2800" dirty="0"/>
              <a:t>Biblioteca de Estudios Generales </a:t>
            </a:r>
            <a:r>
              <a:rPr lang="es-MX" sz="2800" dirty="0" smtClean="0"/>
              <a:t>Ciencias, primera edición.</a:t>
            </a:r>
            <a:r>
              <a:rPr lang="es-MX" sz="2800" b="1" dirty="0" smtClean="0"/>
              <a:t> </a:t>
            </a:r>
            <a:endParaRPr lang="es-MX" sz="2800" dirty="0" smtClean="0"/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s-MX" dirty="0"/>
              <a:t>Ciclo Otto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71338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s-MX" sz="2900" b="1" dirty="0">
                <a:latin typeface="Arial" pitchFamily="34" charset="0"/>
                <a:cs typeface="Arial" pitchFamily="34" charset="0"/>
              </a:rPr>
              <a:t>Resumen</a:t>
            </a:r>
          </a:p>
          <a:p>
            <a:pPr marL="0" indent="0">
              <a:buNone/>
            </a:pPr>
            <a:endParaRPr lang="es-MX" sz="23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sz="2900" dirty="0" smtClean="0">
                <a:latin typeface="Arial" pitchFamily="34" charset="0"/>
                <a:cs typeface="Arial" pitchFamily="34" charset="0"/>
              </a:rPr>
              <a:t>En 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este material se presenta la definición </a:t>
            </a:r>
            <a:r>
              <a:rPr lang="es-MX" sz="2900" dirty="0" smtClean="0">
                <a:latin typeface="Arial" pitchFamily="34" charset="0"/>
                <a:cs typeface="Arial" pitchFamily="34" charset="0"/>
              </a:rPr>
              <a:t>de ciclo 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O</a:t>
            </a:r>
            <a:r>
              <a:rPr lang="es-MX" sz="2900" dirty="0" smtClean="0">
                <a:latin typeface="Arial" pitchFamily="34" charset="0"/>
                <a:cs typeface="Arial" pitchFamily="34" charset="0"/>
              </a:rPr>
              <a:t>tto, 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así como el proceso matemático a través del cual se </a:t>
            </a:r>
            <a:r>
              <a:rPr lang="es-MX" sz="2900" dirty="0" smtClean="0">
                <a:latin typeface="Arial" pitchFamily="34" charset="0"/>
                <a:cs typeface="Arial" pitchFamily="34" charset="0"/>
              </a:rPr>
              <a:t>obtiene.</a:t>
            </a:r>
            <a:endParaRPr lang="es-MX" sz="29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21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sz="2900" b="1" dirty="0" err="1" smtClean="0">
                <a:latin typeface="Arial" pitchFamily="34" charset="0"/>
                <a:cs typeface="Arial" pitchFamily="34" charset="0"/>
              </a:rPr>
              <a:t>Abstract</a:t>
            </a:r>
            <a:endParaRPr lang="es-MX" sz="2900" b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s-MX" sz="2100" b="1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sz="2900" dirty="0" err="1">
                <a:latin typeface="Arial" pitchFamily="34" charset="0"/>
                <a:cs typeface="Arial" pitchFamily="34" charset="0"/>
              </a:rPr>
              <a:t>This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material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presents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900" dirty="0">
                <a:latin typeface="Arial" pitchFamily="34" charset="0"/>
                <a:cs typeface="Arial" pitchFamily="34" charset="0"/>
              </a:rPr>
              <a:t>Otto cycle </a:t>
            </a:r>
            <a:r>
              <a:rPr lang="es-MX" sz="2900" dirty="0" err="1" smtClean="0">
                <a:latin typeface="Arial" pitchFamily="34" charset="0"/>
                <a:cs typeface="Arial" pitchFamily="34" charset="0"/>
              </a:rPr>
              <a:t>definition</a:t>
            </a:r>
            <a:r>
              <a:rPr lang="es-MX" sz="2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and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mathematical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process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for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getting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it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endParaRPr lang="es-MX" sz="31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sz="2900" b="1" dirty="0" err="1">
                <a:latin typeface="Arial" pitchFamily="34" charset="0"/>
                <a:cs typeface="Arial" pitchFamily="34" charset="0"/>
              </a:rPr>
              <a:t>Keywords</a:t>
            </a:r>
            <a:r>
              <a:rPr lang="es-MX" sz="29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900" dirty="0" smtClean="0">
                <a:latin typeface="Arial" pitchFamily="34" charset="0"/>
                <a:cs typeface="Arial" pitchFamily="34" charset="0"/>
              </a:rPr>
              <a:t>thermodynamic</a:t>
            </a:r>
            <a:r>
              <a:rPr lang="es-MX" sz="29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900" dirty="0" smtClean="0">
                <a:latin typeface="Arial" pitchFamily="34" charset="0"/>
                <a:cs typeface="Arial" pitchFamily="34" charset="0"/>
              </a:rPr>
              <a:t>p-V diagram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,</a:t>
            </a:r>
            <a:r>
              <a:rPr lang="es-MX" sz="2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ideal gas</a:t>
            </a:r>
            <a:r>
              <a:rPr lang="es-MX" sz="2900" dirty="0" smtClean="0">
                <a:latin typeface="Arial" pitchFamily="34" charset="0"/>
                <a:cs typeface="Arial" pitchFamily="34" charset="0"/>
              </a:rPr>
              <a:t>. </a:t>
            </a:r>
            <a:endParaRPr lang="es-MX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Autofit/>
          </a:bodyPr>
          <a:lstStyle/>
          <a:p>
            <a:pPr marL="0" indent="0"/>
            <a:r>
              <a:rPr lang="es-MX" sz="4000" b="1" dirty="0" smtClean="0">
                <a:latin typeface="Arial" pitchFamily="34" charset="0"/>
                <a:cs typeface="Arial" pitchFamily="34" charset="0"/>
              </a:rPr>
              <a:t>Ciclo </a:t>
            </a:r>
            <a:r>
              <a:rPr lang="es-MX" sz="4000" b="1" dirty="0">
                <a:latin typeface="Arial" pitchFamily="34" charset="0"/>
                <a:cs typeface="Arial" pitchFamily="34" charset="0"/>
              </a:rPr>
              <a:t>Otto</a:t>
            </a:r>
          </a:p>
        </p:txBody>
      </p:sp>
      <p:sp>
        <p:nvSpPr>
          <p:cNvPr id="4" name="3 Rectángulo"/>
          <p:cNvSpPr/>
          <p:nvPr/>
        </p:nvSpPr>
        <p:spPr>
          <a:xfrm>
            <a:off x="381000" y="1524000"/>
            <a:ext cx="820891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200" dirty="0"/>
              <a:t>El funcionamiento de un motor a gasolina puede</a:t>
            </a:r>
          </a:p>
          <a:p>
            <a:pPr algn="just"/>
            <a:r>
              <a:rPr lang="es-MX" sz="3200" dirty="0"/>
              <a:t>idealizarse considerando que la sustancia de </a:t>
            </a:r>
            <a:r>
              <a:rPr lang="es-MX" sz="3200" dirty="0" smtClean="0"/>
              <a:t>trabajo es </a:t>
            </a:r>
            <a:r>
              <a:rPr lang="es-MX" sz="3200" dirty="0"/>
              <a:t>aire, el cual se comporta como un </a:t>
            </a:r>
            <a:r>
              <a:rPr lang="es-MX" sz="3200" dirty="0" smtClean="0"/>
              <a:t>gas ideal </a:t>
            </a:r>
            <a:r>
              <a:rPr lang="es-MX" sz="3200" dirty="0"/>
              <a:t>y </a:t>
            </a:r>
            <a:r>
              <a:rPr lang="es-MX" sz="3200" dirty="0" smtClean="0"/>
              <a:t>que no </a:t>
            </a:r>
            <a:r>
              <a:rPr lang="es-MX" sz="3200" dirty="0"/>
              <a:t>hay fricción. En base a esto el ciclo de Otto </a:t>
            </a:r>
            <a:r>
              <a:rPr lang="es-MX" sz="3200" dirty="0" smtClean="0"/>
              <a:t>está </a:t>
            </a:r>
            <a:r>
              <a:rPr lang="es-MX" sz="3200" dirty="0"/>
              <a:t>compuesto por seis procesos </a:t>
            </a:r>
            <a:r>
              <a:rPr lang="es-MX" sz="3200" dirty="0" smtClean="0"/>
              <a:t>simples que se pueden representar en un diagrama </a:t>
            </a:r>
            <a:r>
              <a:rPr lang="es-MX" sz="3200" i="1" dirty="0" smtClean="0"/>
              <a:t>p-V.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101530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23 CuadroTexto"/>
          <p:cNvSpPr txBox="1"/>
          <p:nvPr/>
        </p:nvSpPr>
        <p:spPr>
          <a:xfrm>
            <a:off x="4955273" y="512960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V</a:t>
            </a:r>
            <a:r>
              <a:rPr lang="es-MX" sz="2400" b="1" baseline="-25000" dirty="0"/>
              <a:t>1</a:t>
            </a:r>
            <a:endParaRPr lang="es-MX" sz="2400" b="1" dirty="0"/>
          </a:p>
        </p:txBody>
      </p:sp>
      <p:cxnSp>
        <p:nvCxnSpPr>
          <p:cNvPr id="3" name="2 Conector recto de flecha"/>
          <p:cNvCxnSpPr/>
          <p:nvPr/>
        </p:nvCxnSpPr>
        <p:spPr>
          <a:xfrm>
            <a:off x="688073" y="5129605"/>
            <a:ext cx="5638800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/>
          <p:nvPr/>
        </p:nvCxnSpPr>
        <p:spPr>
          <a:xfrm flipV="1">
            <a:off x="688074" y="405206"/>
            <a:ext cx="0" cy="472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 flipV="1">
            <a:off x="5183873" y="938605"/>
            <a:ext cx="0" cy="4191000"/>
          </a:xfrm>
          <a:prstGeom prst="line">
            <a:avLst/>
          </a:prstGeom>
          <a:ln>
            <a:prstDash val="dash"/>
            <a:headEnd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>
            <a:off x="688073" y="4520005"/>
            <a:ext cx="3696269" cy="0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5" name="24 CuadroTexto"/>
          <p:cNvSpPr txBox="1"/>
          <p:nvPr/>
        </p:nvSpPr>
        <p:spPr>
          <a:xfrm>
            <a:off x="6326873" y="4898773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V</a:t>
            </a:r>
            <a:endParaRPr lang="es-MX" sz="2400" b="1" dirty="0"/>
          </a:p>
        </p:txBody>
      </p:sp>
      <p:sp>
        <p:nvSpPr>
          <p:cNvPr id="26" name="25 CuadroTexto"/>
          <p:cNvSpPr txBox="1"/>
          <p:nvPr/>
        </p:nvSpPr>
        <p:spPr>
          <a:xfrm>
            <a:off x="179695" y="3986605"/>
            <a:ext cx="508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p</a:t>
            </a:r>
            <a:r>
              <a:rPr lang="es-MX" sz="2400" b="1" baseline="-25000" dirty="0" smtClean="0"/>
              <a:t>0</a:t>
            </a:r>
            <a:endParaRPr lang="es-MX" sz="2400" b="1" dirty="0"/>
          </a:p>
        </p:txBody>
      </p:sp>
      <p:sp>
        <p:nvSpPr>
          <p:cNvPr id="27" name="26 CuadroTexto"/>
          <p:cNvSpPr txBox="1"/>
          <p:nvPr/>
        </p:nvSpPr>
        <p:spPr>
          <a:xfrm>
            <a:off x="179695" y="324540"/>
            <a:ext cx="508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p</a:t>
            </a:r>
            <a:endParaRPr lang="es-MX" sz="2400" b="1" dirty="0"/>
          </a:p>
        </p:txBody>
      </p:sp>
      <p:sp>
        <p:nvSpPr>
          <p:cNvPr id="54" name="53 CuadroTexto"/>
          <p:cNvSpPr txBox="1"/>
          <p:nvPr/>
        </p:nvSpPr>
        <p:spPr>
          <a:xfrm>
            <a:off x="4919163" y="4443805"/>
            <a:ext cx="417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a</a:t>
            </a:r>
            <a:endParaRPr lang="es-MX" sz="2400" b="1" dirty="0"/>
          </a:p>
        </p:txBody>
      </p:sp>
      <p:cxnSp>
        <p:nvCxnSpPr>
          <p:cNvPr id="66" name="65 Conector recto"/>
          <p:cNvCxnSpPr/>
          <p:nvPr/>
        </p:nvCxnSpPr>
        <p:spPr>
          <a:xfrm>
            <a:off x="4117073" y="4520005"/>
            <a:ext cx="1073624" cy="0"/>
          </a:xfrm>
          <a:prstGeom prst="line">
            <a:avLst/>
          </a:prstGeom>
          <a:ln>
            <a:solidFill>
              <a:srgbClr val="660066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0" name="69 Rectángulo"/>
          <p:cNvSpPr/>
          <p:nvPr/>
        </p:nvSpPr>
        <p:spPr>
          <a:xfrm>
            <a:off x="5486400" y="1032808"/>
            <a:ext cx="3352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dirty="0" smtClean="0"/>
              <a:t>1.- Entrada isobárica (</a:t>
            </a:r>
            <a:r>
              <a:rPr lang="es-MX" sz="2000" b="1" dirty="0" smtClean="0"/>
              <a:t>e → a</a:t>
            </a:r>
            <a:r>
              <a:rPr lang="es-MX" sz="2000" dirty="0" smtClean="0"/>
              <a:t>). El volumen cambia de cero </a:t>
            </a:r>
            <a:r>
              <a:rPr lang="es-MX" sz="2000" dirty="0"/>
              <a:t>a </a:t>
            </a:r>
            <a:r>
              <a:rPr lang="es-MX" sz="2000" dirty="0" smtClean="0"/>
              <a:t>un V</a:t>
            </a:r>
            <a:r>
              <a:rPr lang="es-MX" sz="2000" baseline="-25000" dirty="0" smtClean="0"/>
              <a:t>1</a:t>
            </a:r>
            <a:r>
              <a:rPr lang="es-MX" sz="2000" dirty="0" smtClean="0"/>
              <a:t>, cambiando así el número</a:t>
            </a:r>
            <a:r>
              <a:rPr lang="es-MX" sz="2000" dirty="0"/>
              <a:t> </a:t>
            </a:r>
            <a:r>
              <a:rPr lang="es-MX" sz="2000" dirty="0" smtClean="0"/>
              <a:t>de moles de cero a n, de acuerdo </a:t>
            </a:r>
            <a:r>
              <a:rPr lang="es-MX" sz="2000" dirty="0"/>
              <a:t>a </a:t>
            </a:r>
            <a:r>
              <a:rPr lang="es-MX" sz="2000" dirty="0" smtClean="0"/>
              <a:t>la siguiente ecuación.</a:t>
            </a:r>
          </a:p>
        </p:txBody>
      </p:sp>
      <p:sp>
        <p:nvSpPr>
          <p:cNvPr id="73" name="72 CuadroTexto"/>
          <p:cNvSpPr txBox="1"/>
          <p:nvPr/>
        </p:nvSpPr>
        <p:spPr>
          <a:xfrm>
            <a:off x="802090" y="4419600"/>
            <a:ext cx="417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/>
              <a:t>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71 CuadroTexto"/>
              <p:cNvSpPr txBox="1"/>
              <p:nvPr/>
            </p:nvSpPr>
            <p:spPr>
              <a:xfrm>
                <a:off x="5867400" y="3200400"/>
                <a:ext cx="201375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MX" sz="28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MX" sz="2800" b="1" i="1" smtClean="0">
                              <a:latin typeface="Cambria Math"/>
                            </a:rPr>
                            <m:t>𝒑</m:t>
                          </m:r>
                        </m:e>
                        <m:sub>
                          <m:r>
                            <a:rPr lang="es-MX" sz="2800" b="1" i="1" smtClean="0"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es-MX" sz="2800" b="1" i="1" smtClean="0">
                          <a:latin typeface="Cambria Math"/>
                        </a:rPr>
                        <m:t>=</m:t>
                      </m:r>
                      <m:r>
                        <a:rPr lang="es-MX" sz="2800" b="1" i="1" smtClean="0">
                          <a:latin typeface="Cambria Math"/>
                        </a:rPr>
                        <m:t>𝒏𝑹</m:t>
                      </m:r>
                      <m:sSub>
                        <m:sSubPr>
                          <m:ctrlPr>
                            <a:rPr lang="es-MX" sz="28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MX" sz="2800" b="1" i="1" smtClean="0">
                              <a:latin typeface="Cambria Math"/>
                            </a:rPr>
                            <m:t>𝑻</m:t>
                          </m:r>
                        </m:e>
                        <m:sub>
                          <m:r>
                            <a:rPr lang="es-MX" sz="2800" b="1" i="1" smtClean="0">
                              <a:latin typeface="Cambria Math"/>
                            </a:rPr>
                            <m:t>𝒂</m:t>
                          </m:r>
                        </m:sub>
                      </m:sSub>
                    </m:oMath>
                  </m:oMathPara>
                </a14:m>
                <a:endParaRPr lang="es-MX" sz="2800" b="1" dirty="0"/>
              </a:p>
            </p:txBody>
          </p:sp>
        </mc:Choice>
        <mc:Fallback xmlns="">
          <p:sp>
            <p:nvSpPr>
              <p:cNvPr id="72" name="7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3200400"/>
                <a:ext cx="2013756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688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Arco"/>
          <p:cNvSpPr/>
          <p:nvPr/>
        </p:nvSpPr>
        <p:spPr>
          <a:xfrm rot="11499375">
            <a:off x="1660772" y="2493003"/>
            <a:ext cx="6816439" cy="2009974"/>
          </a:xfrm>
          <a:prstGeom prst="arc">
            <a:avLst>
              <a:gd name="adj1" fmla="val 15092711"/>
              <a:gd name="adj2" fmla="val 21089544"/>
            </a:avLst>
          </a:prstGeom>
          <a:ln>
            <a:solidFill>
              <a:srgbClr val="66006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3" name="2 Conector recto de flecha"/>
          <p:cNvCxnSpPr/>
          <p:nvPr/>
        </p:nvCxnSpPr>
        <p:spPr>
          <a:xfrm>
            <a:off x="694556" y="5177134"/>
            <a:ext cx="5638800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/>
          <p:nvPr/>
        </p:nvCxnSpPr>
        <p:spPr>
          <a:xfrm flipV="1">
            <a:off x="694557" y="452735"/>
            <a:ext cx="0" cy="472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1989956" y="986134"/>
            <a:ext cx="0" cy="4191000"/>
          </a:xfrm>
          <a:prstGeom prst="line">
            <a:avLst/>
          </a:prstGeom>
          <a:ln>
            <a:prstDash val="dash"/>
            <a:headEnd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 flipV="1">
            <a:off x="5190356" y="986134"/>
            <a:ext cx="0" cy="4191000"/>
          </a:xfrm>
          <a:prstGeom prst="line">
            <a:avLst/>
          </a:prstGeom>
          <a:ln>
            <a:prstDash val="dash"/>
            <a:headEnd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>
            <a:off x="694556" y="4567534"/>
            <a:ext cx="3696269" cy="0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" name="21 CuadroTexto"/>
          <p:cNvSpPr txBox="1"/>
          <p:nvPr/>
        </p:nvSpPr>
        <p:spPr>
          <a:xfrm>
            <a:off x="1761356" y="51771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V</a:t>
            </a:r>
            <a:r>
              <a:rPr lang="es-MX" sz="2400" b="1" baseline="-25000" dirty="0" smtClean="0"/>
              <a:t>2</a:t>
            </a:r>
            <a:endParaRPr lang="es-MX" sz="2400" b="1" dirty="0"/>
          </a:p>
        </p:txBody>
      </p:sp>
      <p:sp>
        <p:nvSpPr>
          <p:cNvPr id="24" name="23 CuadroTexto"/>
          <p:cNvSpPr txBox="1"/>
          <p:nvPr/>
        </p:nvSpPr>
        <p:spPr>
          <a:xfrm>
            <a:off x="4961756" y="5177134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V</a:t>
            </a:r>
            <a:r>
              <a:rPr lang="es-MX" sz="2400" b="1" baseline="-25000" dirty="0"/>
              <a:t>1</a:t>
            </a:r>
            <a:endParaRPr lang="es-MX" sz="2400" b="1" dirty="0"/>
          </a:p>
        </p:txBody>
      </p:sp>
      <p:sp>
        <p:nvSpPr>
          <p:cNvPr id="25" name="24 CuadroTexto"/>
          <p:cNvSpPr txBox="1"/>
          <p:nvPr/>
        </p:nvSpPr>
        <p:spPr>
          <a:xfrm>
            <a:off x="6324600" y="4946302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V</a:t>
            </a:r>
            <a:endParaRPr lang="es-MX" sz="2400" b="1" dirty="0"/>
          </a:p>
        </p:txBody>
      </p:sp>
      <p:sp>
        <p:nvSpPr>
          <p:cNvPr id="26" name="25 CuadroTexto"/>
          <p:cNvSpPr txBox="1"/>
          <p:nvPr/>
        </p:nvSpPr>
        <p:spPr>
          <a:xfrm>
            <a:off x="186178" y="4034134"/>
            <a:ext cx="508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p</a:t>
            </a:r>
            <a:r>
              <a:rPr lang="es-MX" sz="2400" b="1" baseline="-25000" dirty="0" smtClean="0"/>
              <a:t>0</a:t>
            </a:r>
            <a:endParaRPr lang="es-MX" sz="2400" b="1" dirty="0"/>
          </a:p>
        </p:txBody>
      </p:sp>
      <p:sp>
        <p:nvSpPr>
          <p:cNvPr id="27" name="26 CuadroTexto"/>
          <p:cNvSpPr txBox="1"/>
          <p:nvPr/>
        </p:nvSpPr>
        <p:spPr>
          <a:xfrm>
            <a:off x="186178" y="372069"/>
            <a:ext cx="508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p</a:t>
            </a:r>
            <a:endParaRPr lang="es-MX" sz="2400" b="1" dirty="0"/>
          </a:p>
        </p:txBody>
      </p:sp>
      <p:cxnSp>
        <p:nvCxnSpPr>
          <p:cNvPr id="47" name="46 Conector recto de flecha"/>
          <p:cNvCxnSpPr/>
          <p:nvPr/>
        </p:nvCxnSpPr>
        <p:spPr>
          <a:xfrm rot="10800000">
            <a:off x="2370956" y="3621815"/>
            <a:ext cx="533400" cy="247650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4" name="53 CuadroTexto"/>
          <p:cNvSpPr txBox="1"/>
          <p:nvPr/>
        </p:nvSpPr>
        <p:spPr>
          <a:xfrm>
            <a:off x="4925646" y="4491334"/>
            <a:ext cx="417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a</a:t>
            </a:r>
            <a:endParaRPr lang="es-MX" sz="2400" b="1" dirty="0"/>
          </a:p>
        </p:txBody>
      </p:sp>
      <p:sp>
        <p:nvSpPr>
          <p:cNvPr id="55" name="54 CuadroTexto"/>
          <p:cNvSpPr txBox="1"/>
          <p:nvPr/>
        </p:nvSpPr>
        <p:spPr>
          <a:xfrm>
            <a:off x="867001" y="4491334"/>
            <a:ext cx="417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e</a:t>
            </a:r>
            <a:endParaRPr lang="es-MX" sz="2400" b="1" dirty="0"/>
          </a:p>
        </p:txBody>
      </p:sp>
      <p:sp>
        <p:nvSpPr>
          <p:cNvPr id="56" name="55 CuadroTexto"/>
          <p:cNvSpPr txBox="1"/>
          <p:nvPr/>
        </p:nvSpPr>
        <p:spPr>
          <a:xfrm>
            <a:off x="1953846" y="3420069"/>
            <a:ext cx="417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b</a:t>
            </a:r>
            <a:endParaRPr lang="es-MX" sz="2400" b="1" dirty="0"/>
          </a:p>
        </p:txBody>
      </p:sp>
      <p:sp>
        <p:nvSpPr>
          <p:cNvPr id="33" name="32 Rectángulo"/>
          <p:cNvSpPr/>
          <p:nvPr/>
        </p:nvSpPr>
        <p:spPr>
          <a:xfrm>
            <a:off x="5600480" y="1172620"/>
            <a:ext cx="3276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dirty="0"/>
              <a:t>2</a:t>
            </a:r>
            <a:r>
              <a:rPr lang="es-MX" sz="2000" dirty="0" smtClean="0"/>
              <a:t>.- </a:t>
            </a:r>
            <a:r>
              <a:rPr lang="es-MX" sz="2000" dirty="0"/>
              <a:t>Compresión adiabática</a:t>
            </a:r>
            <a:r>
              <a:rPr lang="es-MX" sz="2000" dirty="0" smtClean="0"/>
              <a:t> </a:t>
            </a:r>
          </a:p>
          <a:p>
            <a:pPr algn="just"/>
            <a:r>
              <a:rPr lang="es-MX" sz="2000" dirty="0" smtClean="0"/>
              <a:t>(</a:t>
            </a:r>
            <a:r>
              <a:rPr lang="es-MX" sz="2000" b="1" dirty="0"/>
              <a:t>a</a:t>
            </a:r>
            <a:r>
              <a:rPr lang="es-MX" sz="2000" b="1" dirty="0" smtClean="0"/>
              <a:t> → b</a:t>
            </a:r>
            <a:r>
              <a:rPr lang="es-MX" sz="2000" dirty="0" smtClean="0"/>
              <a:t>). El volumen V</a:t>
            </a:r>
            <a:r>
              <a:rPr lang="es-MX" sz="2000" baseline="-25000" dirty="0" smtClean="0"/>
              <a:t>1</a:t>
            </a:r>
            <a:r>
              <a:rPr lang="es-MX" sz="2000" dirty="0" smtClean="0"/>
              <a:t> cambia a </a:t>
            </a:r>
            <a:r>
              <a:rPr lang="es-MX" sz="2000" dirty="0"/>
              <a:t>un </a:t>
            </a:r>
            <a:r>
              <a:rPr lang="es-MX" sz="2000" dirty="0" smtClean="0"/>
              <a:t>V</a:t>
            </a:r>
            <a:r>
              <a:rPr lang="es-MX" sz="2000" baseline="-25000" dirty="0" smtClean="0"/>
              <a:t>2</a:t>
            </a:r>
            <a:r>
              <a:rPr lang="es-MX" sz="2000" dirty="0" smtClean="0"/>
              <a:t>, de </a:t>
            </a:r>
            <a:r>
              <a:rPr lang="es-MX" sz="2000" dirty="0"/>
              <a:t>acuerdo a </a:t>
            </a:r>
            <a:r>
              <a:rPr lang="es-MX" sz="2000" dirty="0" smtClean="0"/>
              <a:t>la siguiente ecuación</a:t>
            </a:r>
          </a:p>
        </p:txBody>
      </p:sp>
      <p:cxnSp>
        <p:nvCxnSpPr>
          <p:cNvPr id="35" name="34 Conector recto"/>
          <p:cNvCxnSpPr/>
          <p:nvPr/>
        </p:nvCxnSpPr>
        <p:spPr>
          <a:xfrm>
            <a:off x="4142333" y="4567534"/>
            <a:ext cx="1073624" cy="0"/>
          </a:xfrm>
          <a:prstGeom prst="line">
            <a:avLst/>
          </a:prstGeom>
          <a:ln>
            <a:solidFill>
              <a:srgbClr val="660066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37 CuadroTexto"/>
              <p:cNvSpPr txBox="1"/>
              <p:nvPr/>
            </p:nvSpPr>
            <p:spPr>
              <a:xfrm>
                <a:off x="5498432" y="2808170"/>
                <a:ext cx="3480696" cy="6118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MX" sz="28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MX" sz="2800" b="1" i="1" smtClean="0">
                              <a:latin typeface="Cambria Math"/>
                            </a:rPr>
                            <m:t>𝑻</m:t>
                          </m:r>
                        </m:e>
                        <m:sub>
                          <m:r>
                            <a:rPr lang="es-MX" sz="2800" b="1" i="1" smtClean="0">
                              <a:latin typeface="Cambria Math"/>
                            </a:rPr>
                            <m:t>𝒂</m:t>
                          </m:r>
                        </m:sub>
                      </m:sSub>
                      <m:sSubSup>
                        <m:sSubSupPr>
                          <m:ctrlPr>
                            <a:rPr lang="es-MX" sz="2800" b="1" i="1" smtClean="0">
                              <a:latin typeface="Cambria Math"/>
                            </a:rPr>
                          </m:ctrlPr>
                        </m:sSubSupPr>
                        <m:e>
                          <m:sSub>
                            <m:sSubPr>
                              <m:ctrlPr>
                                <a:rPr lang="es-MX" sz="2800" b="1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MX" sz="2800" b="1" i="1" smtClean="0">
                                  <a:latin typeface="Cambria Math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s-MX" sz="2800" b="1" i="1" smtClean="0">
                                  <a:latin typeface="Cambria Math"/>
                                </a:rPr>
                                <m:t>𝒂</m:t>
                              </m:r>
                            </m:sub>
                          </m:sSub>
                        </m:e>
                        <m:sub/>
                        <m:sup>
                          <m:r>
                            <a:rPr lang="es-MX" sz="2800" b="1" i="1" smtClean="0">
                              <a:latin typeface="Cambria Math"/>
                              <a:ea typeface="Cambria Math"/>
                            </a:rPr>
                            <m:t>𝜸</m:t>
                          </m:r>
                          <m:r>
                            <a:rPr lang="es-MX" sz="2800" b="1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s-MX" sz="2800" b="1" i="1" smtClean="0">
                              <a:latin typeface="Cambria Math"/>
                              <a:ea typeface="Cambria Math"/>
                            </a:rPr>
                            <m:t>𝟏</m:t>
                          </m:r>
                        </m:sup>
                      </m:sSubSup>
                      <m:r>
                        <a:rPr lang="es-MX" sz="2800" b="1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s-MX" sz="28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MX" sz="2800" b="1" i="1">
                              <a:latin typeface="Cambria Math"/>
                            </a:rPr>
                            <m:t>𝑻</m:t>
                          </m:r>
                        </m:e>
                        <m:sub>
                          <m:r>
                            <a:rPr lang="es-MX" sz="2800" b="1" i="1" smtClean="0">
                              <a:latin typeface="Cambria Math"/>
                            </a:rPr>
                            <m:t>𝒃</m:t>
                          </m:r>
                        </m:sub>
                      </m:sSub>
                      <m:sSubSup>
                        <m:sSubSupPr>
                          <m:ctrlPr>
                            <a:rPr lang="es-MX" sz="2800" b="1" i="1">
                              <a:latin typeface="Cambria Math"/>
                            </a:rPr>
                          </m:ctrlPr>
                        </m:sSubSupPr>
                        <m:e>
                          <m:sSub>
                            <m:sSubPr>
                              <m:ctrlPr>
                                <a:rPr lang="es-MX" sz="2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MX" sz="2800" b="1" i="1">
                                  <a:latin typeface="Cambria Math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s-MX" sz="2800" b="1" i="1" smtClean="0">
                                  <a:latin typeface="Cambria Math"/>
                                </a:rPr>
                                <m:t>𝒃</m:t>
                              </m:r>
                            </m:sub>
                          </m:sSub>
                        </m:e>
                        <m:sub/>
                        <m:sup>
                          <m:r>
                            <a:rPr lang="es-MX" sz="2800" b="1" i="1">
                              <a:latin typeface="Cambria Math"/>
                              <a:ea typeface="Cambria Math"/>
                            </a:rPr>
                            <m:t>𝜸</m:t>
                          </m:r>
                          <m:r>
                            <a:rPr lang="es-MX" sz="2800" b="1" i="1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s-MX" sz="2800" b="1" i="1">
                              <a:latin typeface="Cambria Math"/>
                              <a:ea typeface="Cambria Math"/>
                            </a:rPr>
                            <m:t>𝟏</m:t>
                          </m:r>
                        </m:sup>
                      </m:sSubSup>
                    </m:oMath>
                  </m:oMathPara>
                </a14:m>
                <a:endParaRPr lang="es-MX" sz="2800" b="1" dirty="0"/>
              </a:p>
            </p:txBody>
          </p:sp>
        </mc:Choice>
        <mc:Fallback xmlns="">
          <p:sp>
            <p:nvSpPr>
              <p:cNvPr id="38" name="3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8432" y="2808170"/>
                <a:ext cx="3480696" cy="61189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747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Arco"/>
          <p:cNvSpPr/>
          <p:nvPr/>
        </p:nvSpPr>
        <p:spPr>
          <a:xfrm rot="11499375">
            <a:off x="1660772" y="2493003"/>
            <a:ext cx="6816439" cy="2009974"/>
          </a:xfrm>
          <a:prstGeom prst="arc">
            <a:avLst>
              <a:gd name="adj1" fmla="val 15092711"/>
              <a:gd name="adj2" fmla="val 21089544"/>
            </a:avLst>
          </a:prstGeom>
          <a:ln>
            <a:solidFill>
              <a:srgbClr val="66006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3" name="2 Conector recto de flecha"/>
          <p:cNvCxnSpPr/>
          <p:nvPr/>
        </p:nvCxnSpPr>
        <p:spPr>
          <a:xfrm>
            <a:off x="694556" y="5177134"/>
            <a:ext cx="5638800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/>
          <p:nvPr/>
        </p:nvCxnSpPr>
        <p:spPr>
          <a:xfrm flipV="1">
            <a:off x="694557" y="452735"/>
            <a:ext cx="0" cy="472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1989956" y="986134"/>
            <a:ext cx="0" cy="4191000"/>
          </a:xfrm>
          <a:prstGeom prst="line">
            <a:avLst/>
          </a:prstGeom>
          <a:ln>
            <a:prstDash val="dash"/>
            <a:headEnd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 flipV="1">
            <a:off x="5190356" y="986134"/>
            <a:ext cx="0" cy="4191000"/>
          </a:xfrm>
          <a:prstGeom prst="line">
            <a:avLst/>
          </a:prstGeom>
          <a:ln>
            <a:prstDash val="dash"/>
            <a:headEnd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>
            <a:off x="694556" y="4567534"/>
            <a:ext cx="3696269" cy="0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" name="21 CuadroTexto"/>
          <p:cNvSpPr txBox="1"/>
          <p:nvPr/>
        </p:nvSpPr>
        <p:spPr>
          <a:xfrm>
            <a:off x="1761356" y="51771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V</a:t>
            </a:r>
            <a:r>
              <a:rPr lang="es-MX" sz="2400" b="1" baseline="-25000" dirty="0" smtClean="0"/>
              <a:t>2</a:t>
            </a:r>
            <a:endParaRPr lang="es-MX" sz="2400" b="1" dirty="0"/>
          </a:p>
        </p:txBody>
      </p:sp>
      <p:sp>
        <p:nvSpPr>
          <p:cNvPr id="24" name="23 CuadroTexto"/>
          <p:cNvSpPr txBox="1"/>
          <p:nvPr/>
        </p:nvSpPr>
        <p:spPr>
          <a:xfrm>
            <a:off x="4961756" y="5177134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V</a:t>
            </a:r>
            <a:r>
              <a:rPr lang="es-MX" sz="2400" b="1" baseline="-25000" dirty="0"/>
              <a:t>1</a:t>
            </a:r>
            <a:endParaRPr lang="es-MX" sz="2400" b="1" dirty="0"/>
          </a:p>
        </p:txBody>
      </p:sp>
      <p:sp>
        <p:nvSpPr>
          <p:cNvPr id="25" name="24 CuadroTexto"/>
          <p:cNvSpPr txBox="1"/>
          <p:nvPr/>
        </p:nvSpPr>
        <p:spPr>
          <a:xfrm>
            <a:off x="6324600" y="4946302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V</a:t>
            </a:r>
            <a:endParaRPr lang="es-MX" sz="2400" b="1" dirty="0"/>
          </a:p>
        </p:txBody>
      </p:sp>
      <p:sp>
        <p:nvSpPr>
          <p:cNvPr id="26" name="25 CuadroTexto"/>
          <p:cNvSpPr txBox="1"/>
          <p:nvPr/>
        </p:nvSpPr>
        <p:spPr>
          <a:xfrm>
            <a:off x="186178" y="4034134"/>
            <a:ext cx="508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p</a:t>
            </a:r>
            <a:r>
              <a:rPr lang="es-MX" sz="2400" b="1" baseline="-25000" dirty="0" smtClean="0"/>
              <a:t>0</a:t>
            </a:r>
            <a:endParaRPr lang="es-MX" sz="2400" b="1" dirty="0"/>
          </a:p>
        </p:txBody>
      </p:sp>
      <p:sp>
        <p:nvSpPr>
          <p:cNvPr id="27" name="26 CuadroTexto"/>
          <p:cNvSpPr txBox="1"/>
          <p:nvPr/>
        </p:nvSpPr>
        <p:spPr>
          <a:xfrm>
            <a:off x="186178" y="372069"/>
            <a:ext cx="508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p</a:t>
            </a:r>
            <a:endParaRPr lang="es-MX" sz="2400" b="1" dirty="0"/>
          </a:p>
        </p:txBody>
      </p:sp>
      <p:cxnSp>
        <p:nvCxnSpPr>
          <p:cNvPr id="34" name="33 Conector recto de flecha"/>
          <p:cNvCxnSpPr/>
          <p:nvPr/>
        </p:nvCxnSpPr>
        <p:spPr>
          <a:xfrm flipV="1">
            <a:off x="1989956" y="1407360"/>
            <a:ext cx="8060" cy="1939628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recto de flecha"/>
          <p:cNvCxnSpPr/>
          <p:nvPr/>
        </p:nvCxnSpPr>
        <p:spPr>
          <a:xfrm rot="10800000">
            <a:off x="2370956" y="3621815"/>
            <a:ext cx="533400" cy="247650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4" name="53 CuadroTexto"/>
          <p:cNvSpPr txBox="1"/>
          <p:nvPr/>
        </p:nvSpPr>
        <p:spPr>
          <a:xfrm>
            <a:off x="4925646" y="4491334"/>
            <a:ext cx="417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a</a:t>
            </a:r>
            <a:endParaRPr lang="es-MX" sz="2400" b="1" dirty="0"/>
          </a:p>
        </p:txBody>
      </p:sp>
      <p:sp>
        <p:nvSpPr>
          <p:cNvPr id="55" name="54 CuadroTexto"/>
          <p:cNvSpPr txBox="1"/>
          <p:nvPr/>
        </p:nvSpPr>
        <p:spPr>
          <a:xfrm>
            <a:off x="867001" y="4491334"/>
            <a:ext cx="417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e</a:t>
            </a:r>
            <a:endParaRPr lang="es-MX" sz="2400" b="1" dirty="0"/>
          </a:p>
        </p:txBody>
      </p:sp>
      <p:sp>
        <p:nvSpPr>
          <p:cNvPr id="56" name="55 CuadroTexto"/>
          <p:cNvSpPr txBox="1"/>
          <p:nvPr/>
        </p:nvSpPr>
        <p:spPr>
          <a:xfrm>
            <a:off x="1953846" y="3420069"/>
            <a:ext cx="417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b</a:t>
            </a:r>
            <a:endParaRPr lang="es-MX" sz="2400" b="1" dirty="0"/>
          </a:p>
        </p:txBody>
      </p:sp>
      <p:sp>
        <p:nvSpPr>
          <p:cNvPr id="57" name="56 CuadroTexto"/>
          <p:cNvSpPr txBox="1"/>
          <p:nvPr/>
        </p:nvSpPr>
        <p:spPr>
          <a:xfrm>
            <a:off x="1989956" y="1134069"/>
            <a:ext cx="417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c</a:t>
            </a:r>
            <a:endParaRPr lang="es-MX" sz="2400" b="1" dirty="0"/>
          </a:p>
        </p:txBody>
      </p:sp>
      <p:cxnSp>
        <p:nvCxnSpPr>
          <p:cNvPr id="60" name="59 Conector recto de flecha"/>
          <p:cNvCxnSpPr/>
          <p:nvPr/>
        </p:nvCxnSpPr>
        <p:spPr>
          <a:xfrm>
            <a:off x="1304156" y="2531503"/>
            <a:ext cx="1293321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3" name="62 CuadroTexto"/>
          <p:cNvSpPr txBox="1"/>
          <p:nvPr/>
        </p:nvSpPr>
        <p:spPr>
          <a:xfrm>
            <a:off x="1456556" y="2069838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Q</a:t>
            </a:r>
            <a:r>
              <a:rPr lang="es-MX" sz="2400" b="1" baseline="-25000" dirty="0"/>
              <a:t>1</a:t>
            </a:r>
            <a:endParaRPr lang="es-MX" sz="2400" b="1" dirty="0"/>
          </a:p>
        </p:txBody>
      </p:sp>
      <p:sp>
        <p:nvSpPr>
          <p:cNvPr id="33" name="32 Rectángulo"/>
          <p:cNvSpPr/>
          <p:nvPr/>
        </p:nvSpPr>
        <p:spPr>
          <a:xfrm>
            <a:off x="5562600" y="1252478"/>
            <a:ext cx="339112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dirty="0" smtClean="0"/>
              <a:t>3.- Compresión isocórica </a:t>
            </a:r>
          </a:p>
          <a:p>
            <a:pPr algn="just"/>
            <a:r>
              <a:rPr lang="es-MX" sz="2000" dirty="0" smtClean="0"/>
              <a:t>(</a:t>
            </a:r>
            <a:r>
              <a:rPr lang="es-MX" sz="2000" b="1" dirty="0"/>
              <a:t>b → c</a:t>
            </a:r>
            <a:r>
              <a:rPr lang="es-MX" sz="2000" dirty="0" smtClean="0"/>
              <a:t>). La temperatura pasa de T</a:t>
            </a:r>
            <a:r>
              <a:rPr lang="es-MX" sz="2000" baseline="-25000" dirty="0" smtClean="0"/>
              <a:t>b</a:t>
            </a:r>
            <a:r>
              <a:rPr lang="es-MX" sz="2000" dirty="0" smtClean="0"/>
              <a:t> a </a:t>
            </a:r>
            <a:r>
              <a:rPr lang="es-MX" sz="2000" dirty="0"/>
              <a:t>un </a:t>
            </a:r>
            <a:r>
              <a:rPr lang="es-MX" sz="2000" dirty="0" smtClean="0"/>
              <a:t>T</a:t>
            </a:r>
            <a:r>
              <a:rPr lang="es-MX" sz="2000" baseline="-25000" dirty="0" smtClean="0"/>
              <a:t>c</a:t>
            </a:r>
            <a:r>
              <a:rPr lang="es-MX" sz="2000" dirty="0" smtClean="0"/>
              <a:t>. En este proceso se lleva a cabo la combustión y es aproximado </a:t>
            </a:r>
            <a:r>
              <a:rPr lang="es-MX" sz="2000" dirty="0"/>
              <a:t>a la explosión en el motor de </a:t>
            </a:r>
            <a:r>
              <a:rPr lang="es-MX" sz="2000" dirty="0" smtClean="0"/>
              <a:t>gasolina, ya que </a:t>
            </a:r>
            <a:r>
              <a:rPr lang="es-MX" sz="2000" dirty="0" smtClean="0">
                <a:solidFill>
                  <a:srgbClr val="000000"/>
                </a:solidFill>
                <a:cs typeface="Arial" pitchFamily="34" charset="0"/>
              </a:rPr>
              <a:t>el </a:t>
            </a:r>
            <a:r>
              <a:rPr lang="es-MX" sz="2000" dirty="0">
                <a:solidFill>
                  <a:srgbClr val="000000"/>
                </a:solidFill>
                <a:cs typeface="Arial" pitchFamily="34" charset="0"/>
              </a:rPr>
              <a:t>calor </a:t>
            </a:r>
            <a:r>
              <a:rPr lang="es-MX" sz="2000" dirty="0" smtClean="0">
                <a:solidFill>
                  <a:srgbClr val="000000"/>
                </a:solidFill>
                <a:cs typeface="Arial" pitchFamily="34" charset="0"/>
              </a:rPr>
              <a:t>que se genera calienta </a:t>
            </a:r>
            <a:r>
              <a:rPr lang="es-MX" sz="2000" dirty="0">
                <a:solidFill>
                  <a:srgbClr val="000000"/>
                </a:solidFill>
                <a:cs typeface="Arial" pitchFamily="34" charset="0"/>
              </a:rPr>
              <a:t>bruscamente el </a:t>
            </a:r>
            <a:r>
              <a:rPr lang="es-MX" sz="2000" dirty="0" smtClean="0">
                <a:solidFill>
                  <a:srgbClr val="000000"/>
                </a:solidFill>
                <a:cs typeface="Arial" pitchFamily="34" charset="0"/>
              </a:rPr>
              <a:t>aire</a:t>
            </a:r>
            <a:r>
              <a:rPr lang="es-MX" sz="2000" dirty="0" smtClean="0"/>
              <a:t>.</a:t>
            </a:r>
            <a:endParaRPr lang="es-MX" sz="2000" dirty="0"/>
          </a:p>
        </p:txBody>
      </p:sp>
      <p:cxnSp>
        <p:nvCxnSpPr>
          <p:cNvPr id="35" name="34 Conector recto"/>
          <p:cNvCxnSpPr/>
          <p:nvPr/>
        </p:nvCxnSpPr>
        <p:spPr>
          <a:xfrm>
            <a:off x="4142333" y="4567534"/>
            <a:ext cx="1073624" cy="0"/>
          </a:xfrm>
          <a:prstGeom prst="line">
            <a:avLst/>
          </a:prstGeom>
          <a:ln>
            <a:solidFill>
              <a:srgbClr val="660066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763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2 Conector recto de flecha"/>
          <p:cNvCxnSpPr/>
          <p:nvPr/>
        </p:nvCxnSpPr>
        <p:spPr>
          <a:xfrm>
            <a:off x="694556" y="5177134"/>
            <a:ext cx="5638800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/>
          <p:nvPr/>
        </p:nvCxnSpPr>
        <p:spPr>
          <a:xfrm flipV="1">
            <a:off x="694557" y="452735"/>
            <a:ext cx="0" cy="472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1989956" y="986134"/>
            <a:ext cx="0" cy="4191000"/>
          </a:xfrm>
          <a:prstGeom prst="line">
            <a:avLst/>
          </a:prstGeom>
          <a:ln>
            <a:prstDash val="dash"/>
            <a:headEnd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 flipV="1">
            <a:off x="5190356" y="986134"/>
            <a:ext cx="0" cy="4191000"/>
          </a:xfrm>
          <a:prstGeom prst="line">
            <a:avLst/>
          </a:prstGeom>
          <a:ln>
            <a:prstDash val="dash"/>
            <a:headEnd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>
            <a:off x="694556" y="4567534"/>
            <a:ext cx="3696269" cy="0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" name="21 CuadroTexto"/>
          <p:cNvSpPr txBox="1"/>
          <p:nvPr/>
        </p:nvSpPr>
        <p:spPr>
          <a:xfrm>
            <a:off x="1761356" y="51771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V</a:t>
            </a:r>
            <a:r>
              <a:rPr lang="es-MX" sz="2400" b="1" baseline="-25000" dirty="0" smtClean="0"/>
              <a:t>2</a:t>
            </a:r>
            <a:endParaRPr lang="es-MX" sz="2400" b="1" dirty="0"/>
          </a:p>
        </p:txBody>
      </p:sp>
      <p:sp>
        <p:nvSpPr>
          <p:cNvPr id="24" name="23 CuadroTexto"/>
          <p:cNvSpPr txBox="1"/>
          <p:nvPr/>
        </p:nvSpPr>
        <p:spPr>
          <a:xfrm>
            <a:off x="4961756" y="5177134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V</a:t>
            </a:r>
            <a:r>
              <a:rPr lang="es-MX" sz="2400" b="1" baseline="-25000" dirty="0"/>
              <a:t>1</a:t>
            </a:r>
            <a:endParaRPr lang="es-MX" sz="2400" b="1" dirty="0"/>
          </a:p>
        </p:txBody>
      </p:sp>
      <p:sp>
        <p:nvSpPr>
          <p:cNvPr id="25" name="24 CuadroTexto"/>
          <p:cNvSpPr txBox="1"/>
          <p:nvPr/>
        </p:nvSpPr>
        <p:spPr>
          <a:xfrm>
            <a:off x="6333356" y="4946302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V</a:t>
            </a:r>
            <a:endParaRPr lang="es-MX" sz="2400" b="1" dirty="0"/>
          </a:p>
        </p:txBody>
      </p:sp>
      <p:sp>
        <p:nvSpPr>
          <p:cNvPr id="26" name="25 CuadroTexto"/>
          <p:cNvSpPr txBox="1"/>
          <p:nvPr/>
        </p:nvSpPr>
        <p:spPr>
          <a:xfrm>
            <a:off x="186178" y="4034134"/>
            <a:ext cx="508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p</a:t>
            </a:r>
            <a:r>
              <a:rPr lang="es-MX" sz="2400" b="1" baseline="-25000" dirty="0" smtClean="0"/>
              <a:t>0</a:t>
            </a:r>
            <a:endParaRPr lang="es-MX" sz="2400" b="1" dirty="0"/>
          </a:p>
        </p:txBody>
      </p:sp>
      <p:sp>
        <p:nvSpPr>
          <p:cNvPr id="27" name="26 CuadroTexto"/>
          <p:cNvSpPr txBox="1"/>
          <p:nvPr/>
        </p:nvSpPr>
        <p:spPr>
          <a:xfrm>
            <a:off x="186178" y="372069"/>
            <a:ext cx="508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p</a:t>
            </a:r>
            <a:endParaRPr lang="es-MX" sz="2400" b="1" dirty="0"/>
          </a:p>
        </p:txBody>
      </p:sp>
      <p:sp>
        <p:nvSpPr>
          <p:cNvPr id="23" name="22 Arco"/>
          <p:cNvSpPr/>
          <p:nvPr/>
        </p:nvSpPr>
        <p:spPr>
          <a:xfrm rot="11499375">
            <a:off x="1660772" y="2493003"/>
            <a:ext cx="6816439" cy="2009974"/>
          </a:xfrm>
          <a:prstGeom prst="arc">
            <a:avLst>
              <a:gd name="adj1" fmla="val 15092711"/>
              <a:gd name="adj2" fmla="val 21089544"/>
            </a:avLst>
          </a:prstGeom>
          <a:ln>
            <a:solidFill>
              <a:srgbClr val="66006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31 Arco"/>
          <p:cNvSpPr/>
          <p:nvPr/>
        </p:nvSpPr>
        <p:spPr>
          <a:xfrm rot="12003990">
            <a:off x="1774062" y="1526516"/>
            <a:ext cx="7598538" cy="2009974"/>
          </a:xfrm>
          <a:prstGeom prst="arc">
            <a:avLst>
              <a:gd name="adj1" fmla="val 16235285"/>
              <a:gd name="adj2" fmla="val 21443255"/>
            </a:avLst>
          </a:prstGeom>
          <a:ln>
            <a:solidFill>
              <a:srgbClr val="66006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34" name="33 Conector recto de flecha"/>
          <p:cNvCxnSpPr>
            <a:endCxn id="32" idx="2"/>
          </p:cNvCxnSpPr>
          <p:nvPr/>
        </p:nvCxnSpPr>
        <p:spPr>
          <a:xfrm flipV="1">
            <a:off x="1989956" y="1407360"/>
            <a:ext cx="8060" cy="1939628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40 Conector recto de flecha"/>
          <p:cNvCxnSpPr/>
          <p:nvPr/>
        </p:nvCxnSpPr>
        <p:spPr>
          <a:xfrm>
            <a:off x="4124125" y="3014959"/>
            <a:ext cx="533400" cy="247650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recto de flecha"/>
          <p:cNvCxnSpPr/>
          <p:nvPr/>
        </p:nvCxnSpPr>
        <p:spPr>
          <a:xfrm rot="10800000">
            <a:off x="2370956" y="3621815"/>
            <a:ext cx="533400" cy="247650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4" name="53 CuadroTexto"/>
          <p:cNvSpPr txBox="1"/>
          <p:nvPr/>
        </p:nvSpPr>
        <p:spPr>
          <a:xfrm>
            <a:off x="4925646" y="4491334"/>
            <a:ext cx="417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a</a:t>
            </a:r>
            <a:endParaRPr lang="es-MX" sz="2400" b="1" dirty="0"/>
          </a:p>
        </p:txBody>
      </p:sp>
      <p:sp>
        <p:nvSpPr>
          <p:cNvPr id="55" name="54 CuadroTexto"/>
          <p:cNvSpPr txBox="1"/>
          <p:nvPr/>
        </p:nvSpPr>
        <p:spPr>
          <a:xfrm>
            <a:off x="867001" y="4491334"/>
            <a:ext cx="417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e</a:t>
            </a:r>
            <a:endParaRPr lang="es-MX" sz="2400" b="1" dirty="0"/>
          </a:p>
        </p:txBody>
      </p:sp>
      <p:sp>
        <p:nvSpPr>
          <p:cNvPr id="56" name="55 CuadroTexto"/>
          <p:cNvSpPr txBox="1"/>
          <p:nvPr/>
        </p:nvSpPr>
        <p:spPr>
          <a:xfrm>
            <a:off x="1953846" y="3420069"/>
            <a:ext cx="417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b</a:t>
            </a:r>
            <a:endParaRPr lang="es-MX" sz="2400" b="1" dirty="0"/>
          </a:p>
        </p:txBody>
      </p:sp>
      <p:sp>
        <p:nvSpPr>
          <p:cNvPr id="57" name="56 CuadroTexto"/>
          <p:cNvSpPr txBox="1"/>
          <p:nvPr/>
        </p:nvSpPr>
        <p:spPr>
          <a:xfrm>
            <a:off x="1989956" y="1134069"/>
            <a:ext cx="417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c</a:t>
            </a:r>
            <a:endParaRPr lang="es-MX" sz="2400" b="1" dirty="0"/>
          </a:p>
        </p:txBody>
      </p:sp>
      <p:sp>
        <p:nvSpPr>
          <p:cNvPr id="58" name="57 CuadroTexto"/>
          <p:cNvSpPr txBox="1"/>
          <p:nvPr/>
        </p:nvSpPr>
        <p:spPr>
          <a:xfrm>
            <a:off x="4885556" y="2962869"/>
            <a:ext cx="417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d</a:t>
            </a:r>
            <a:endParaRPr lang="es-MX" sz="2400" b="1" dirty="0"/>
          </a:p>
        </p:txBody>
      </p:sp>
      <p:cxnSp>
        <p:nvCxnSpPr>
          <p:cNvPr id="60" name="59 Conector recto de flecha"/>
          <p:cNvCxnSpPr/>
          <p:nvPr/>
        </p:nvCxnSpPr>
        <p:spPr>
          <a:xfrm>
            <a:off x="1304156" y="2531503"/>
            <a:ext cx="1293321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3" name="62 CuadroTexto"/>
          <p:cNvSpPr txBox="1"/>
          <p:nvPr/>
        </p:nvSpPr>
        <p:spPr>
          <a:xfrm>
            <a:off x="1456556" y="2069838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Q</a:t>
            </a:r>
            <a:r>
              <a:rPr lang="es-MX" sz="2400" b="1" baseline="-25000" dirty="0"/>
              <a:t>1</a:t>
            </a:r>
            <a:endParaRPr lang="es-MX" sz="2400" b="1" dirty="0"/>
          </a:p>
        </p:txBody>
      </p:sp>
      <p:sp>
        <p:nvSpPr>
          <p:cNvPr id="35" name="34 Rectángulo"/>
          <p:cNvSpPr/>
          <p:nvPr/>
        </p:nvSpPr>
        <p:spPr>
          <a:xfrm>
            <a:off x="5600480" y="1172620"/>
            <a:ext cx="3276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dirty="0"/>
              <a:t>4</a:t>
            </a:r>
            <a:r>
              <a:rPr lang="es-MX" sz="2000" dirty="0" smtClean="0"/>
              <a:t>.- Expansión adiabática </a:t>
            </a:r>
            <a:r>
              <a:rPr lang="es-MX" sz="2000" dirty="0"/>
              <a:t>(</a:t>
            </a:r>
            <a:r>
              <a:rPr lang="es-MX" sz="2000" b="1" dirty="0"/>
              <a:t>c → d</a:t>
            </a:r>
            <a:r>
              <a:rPr lang="es-MX" sz="2000" dirty="0" smtClean="0"/>
              <a:t>). </a:t>
            </a:r>
            <a:r>
              <a:rPr lang="es-MX" sz="2000" dirty="0"/>
              <a:t>El volumen V</a:t>
            </a:r>
            <a:r>
              <a:rPr lang="es-MX" sz="2000" baseline="-25000" dirty="0"/>
              <a:t>2</a:t>
            </a:r>
            <a:r>
              <a:rPr lang="es-MX" sz="2000" dirty="0"/>
              <a:t> cambia a un V</a:t>
            </a:r>
            <a:r>
              <a:rPr lang="es-MX" sz="2000" baseline="-25000" dirty="0"/>
              <a:t>1</a:t>
            </a:r>
            <a:r>
              <a:rPr lang="es-MX" sz="2000" dirty="0"/>
              <a:t>, de acuerdo a la siguiente </a:t>
            </a:r>
            <a:r>
              <a:rPr lang="es-MX" sz="2000" dirty="0" smtClean="0"/>
              <a:t>ecuación.</a:t>
            </a:r>
            <a:endParaRPr lang="es-MX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36 CuadroTexto"/>
              <p:cNvSpPr txBox="1"/>
              <p:nvPr/>
            </p:nvSpPr>
            <p:spPr>
              <a:xfrm>
                <a:off x="5571356" y="2814935"/>
                <a:ext cx="3414974" cy="6118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MX" sz="28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MX" sz="2800" b="1" i="1" smtClean="0">
                              <a:latin typeface="Cambria Math"/>
                            </a:rPr>
                            <m:t>𝑻</m:t>
                          </m:r>
                        </m:e>
                        <m:sub>
                          <m:r>
                            <a:rPr lang="es-MX" sz="2800" b="1" i="1" smtClean="0">
                              <a:latin typeface="Cambria Math"/>
                            </a:rPr>
                            <m:t>𝒄</m:t>
                          </m:r>
                        </m:sub>
                      </m:sSub>
                      <m:sSubSup>
                        <m:sSubSupPr>
                          <m:ctrlPr>
                            <a:rPr lang="es-MX" sz="2800" b="1" i="1" smtClean="0">
                              <a:latin typeface="Cambria Math"/>
                            </a:rPr>
                          </m:ctrlPr>
                        </m:sSubSupPr>
                        <m:e>
                          <m:sSub>
                            <m:sSubPr>
                              <m:ctrlPr>
                                <a:rPr lang="es-MX" sz="2800" b="1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MX" sz="2800" b="1" i="1" smtClean="0">
                                  <a:latin typeface="Cambria Math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s-MX" sz="2800" b="1" i="1" smtClean="0">
                                  <a:latin typeface="Cambria Math"/>
                                </a:rPr>
                                <m:t>𝒄</m:t>
                              </m:r>
                            </m:sub>
                          </m:sSub>
                        </m:e>
                        <m:sub/>
                        <m:sup>
                          <m:r>
                            <a:rPr lang="es-MX" sz="2800" b="1" i="1" smtClean="0">
                              <a:latin typeface="Cambria Math"/>
                              <a:ea typeface="Cambria Math"/>
                            </a:rPr>
                            <m:t>𝜸</m:t>
                          </m:r>
                          <m:r>
                            <a:rPr lang="es-MX" sz="2800" b="1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s-MX" sz="2800" b="1" i="1" smtClean="0">
                              <a:latin typeface="Cambria Math"/>
                              <a:ea typeface="Cambria Math"/>
                            </a:rPr>
                            <m:t>𝟏</m:t>
                          </m:r>
                        </m:sup>
                      </m:sSubSup>
                      <m:r>
                        <a:rPr lang="es-MX" sz="2800" b="1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s-MX" sz="28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MX" sz="2800" b="1" i="1">
                              <a:latin typeface="Cambria Math"/>
                            </a:rPr>
                            <m:t>𝑻</m:t>
                          </m:r>
                        </m:e>
                        <m:sub>
                          <m:r>
                            <a:rPr lang="es-MX" sz="2800" b="1" i="1" smtClean="0">
                              <a:latin typeface="Cambria Math"/>
                            </a:rPr>
                            <m:t>𝒅</m:t>
                          </m:r>
                        </m:sub>
                      </m:sSub>
                      <m:sSubSup>
                        <m:sSubSupPr>
                          <m:ctrlPr>
                            <a:rPr lang="es-MX" sz="2800" b="1" i="1">
                              <a:latin typeface="Cambria Math"/>
                            </a:rPr>
                          </m:ctrlPr>
                        </m:sSubSupPr>
                        <m:e>
                          <m:sSub>
                            <m:sSubPr>
                              <m:ctrlPr>
                                <a:rPr lang="es-MX" sz="2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MX" sz="2800" b="1" i="1">
                                  <a:latin typeface="Cambria Math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s-MX" sz="2800" b="1" i="1" smtClean="0">
                                  <a:latin typeface="Cambria Math"/>
                                </a:rPr>
                                <m:t>𝒅</m:t>
                              </m:r>
                            </m:sub>
                          </m:sSub>
                        </m:e>
                        <m:sub/>
                        <m:sup>
                          <m:r>
                            <a:rPr lang="es-MX" sz="2800" b="1" i="1">
                              <a:latin typeface="Cambria Math"/>
                              <a:ea typeface="Cambria Math"/>
                            </a:rPr>
                            <m:t>𝜸</m:t>
                          </m:r>
                          <m:r>
                            <a:rPr lang="es-MX" sz="2800" b="1" i="1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s-MX" sz="2800" b="1" i="1">
                              <a:latin typeface="Cambria Math"/>
                              <a:ea typeface="Cambria Math"/>
                            </a:rPr>
                            <m:t>𝟏</m:t>
                          </m:r>
                        </m:sup>
                      </m:sSubSup>
                    </m:oMath>
                  </m:oMathPara>
                </a14:m>
                <a:endParaRPr lang="es-MX" sz="2800" b="1" dirty="0"/>
              </a:p>
            </p:txBody>
          </p:sp>
        </mc:Choice>
        <mc:Fallback xmlns="">
          <p:sp>
            <p:nvSpPr>
              <p:cNvPr id="37" name="3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1356" y="2814935"/>
                <a:ext cx="3414974" cy="61189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37 Conector recto"/>
          <p:cNvCxnSpPr/>
          <p:nvPr/>
        </p:nvCxnSpPr>
        <p:spPr>
          <a:xfrm>
            <a:off x="4142333" y="4567534"/>
            <a:ext cx="1073624" cy="0"/>
          </a:xfrm>
          <a:prstGeom prst="line">
            <a:avLst/>
          </a:prstGeom>
          <a:ln>
            <a:solidFill>
              <a:srgbClr val="660066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908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2 Conector recto de flecha"/>
          <p:cNvCxnSpPr/>
          <p:nvPr/>
        </p:nvCxnSpPr>
        <p:spPr>
          <a:xfrm>
            <a:off x="694556" y="5177134"/>
            <a:ext cx="5638800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/>
          <p:nvPr/>
        </p:nvCxnSpPr>
        <p:spPr>
          <a:xfrm flipV="1">
            <a:off x="694557" y="452735"/>
            <a:ext cx="0" cy="472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1989956" y="986134"/>
            <a:ext cx="0" cy="4191000"/>
          </a:xfrm>
          <a:prstGeom prst="line">
            <a:avLst/>
          </a:prstGeom>
          <a:ln>
            <a:prstDash val="dash"/>
            <a:headEnd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 flipV="1">
            <a:off x="5190356" y="986134"/>
            <a:ext cx="0" cy="4191000"/>
          </a:xfrm>
          <a:prstGeom prst="line">
            <a:avLst/>
          </a:prstGeom>
          <a:ln>
            <a:prstDash val="dash"/>
            <a:headEnd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>
            <a:off x="694556" y="4567534"/>
            <a:ext cx="3696269" cy="0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" name="21 CuadroTexto"/>
          <p:cNvSpPr txBox="1"/>
          <p:nvPr/>
        </p:nvSpPr>
        <p:spPr>
          <a:xfrm>
            <a:off x="1761356" y="51771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V</a:t>
            </a:r>
            <a:r>
              <a:rPr lang="es-MX" sz="2400" b="1" baseline="-25000" dirty="0" smtClean="0"/>
              <a:t>2</a:t>
            </a:r>
            <a:endParaRPr lang="es-MX" sz="2400" b="1" dirty="0"/>
          </a:p>
        </p:txBody>
      </p:sp>
      <p:sp>
        <p:nvSpPr>
          <p:cNvPr id="24" name="23 CuadroTexto"/>
          <p:cNvSpPr txBox="1"/>
          <p:nvPr/>
        </p:nvSpPr>
        <p:spPr>
          <a:xfrm>
            <a:off x="4961756" y="5177134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V</a:t>
            </a:r>
            <a:r>
              <a:rPr lang="es-MX" sz="2400" b="1" baseline="-25000" dirty="0"/>
              <a:t>1</a:t>
            </a:r>
            <a:endParaRPr lang="es-MX" sz="2400" b="1" dirty="0"/>
          </a:p>
        </p:txBody>
      </p:sp>
      <p:sp>
        <p:nvSpPr>
          <p:cNvPr id="25" name="24 CuadroTexto"/>
          <p:cNvSpPr txBox="1"/>
          <p:nvPr/>
        </p:nvSpPr>
        <p:spPr>
          <a:xfrm>
            <a:off x="6333356" y="4946302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V</a:t>
            </a:r>
            <a:endParaRPr lang="es-MX" sz="2400" b="1" dirty="0"/>
          </a:p>
        </p:txBody>
      </p:sp>
      <p:sp>
        <p:nvSpPr>
          <p:cNvPr id="26" name="25 CuadroTexto"/>
          <p:cNvSpPr txBox="1"/>
          <p:nvPr/>
        </p:nvSpPr>
        <p:spPr>
          <a:xfrm>
            <a:off x="186178" y="4034134"/>
            <a:ext cx="508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p</a:t>
            </a:r>
            <a:r>
              <a:rPr lang="es-MX" sz="2400" b="1" baseline="-25000" dirty="0" smtClean="0"/>
              <a:t>0</a:t>
            </a:r>
            <a:endParaRPr lang="es-MX" sz="2400" b="1" dirty="0"/>
          </a:p>
        </p:txBody>
      </p:sp>
      <p:sp>
        <p:nvSpPr>
          <p:cNvPr id="27" name="26 CuadroTexto"/>
          <p:cNvSpPr txBox="1"/>
          <p:nvPr/>
        </p:nvSpPr>
        <p:spPr>
          <a:xfrm>
            <a:off x="186178" y="372069"/>
            <a:ext cx="508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p</a:t>
            </a:r>
            <a:endParaRPr lang="es-MX" sz="2400" b="1" dirty="0"/>
          </a:p>
        </p:txBody>
      </p:sp>
      <p:sp>
        <p:nvSpPr>
          <p:cNvPr id="23" name="22 Arco"/>
          <p:cNvSpPr/>
          <p:nvPr/>
        </p:nvSpPr>
        <p:spPr>
          <a:xfrm rot="11499375">
            <a:off x="1660772" y="2493003"/>
            <a:ext cx="6816439" cy="2009974"/>
          </a:xfrm>
          <a:prstGeom prst="arc">
            <a:avLst>
              <a:gd name="adj1" fmla="val 15092711"/>
              <a:gd name="adj2" fmla="val 21089544"/>
            </a:avLst>
          </a:prstGeom>
          <a:ln>
            <a:solidFill>
              <a:srgbClr val="66006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31 Arco"/>
          <p:cNvSpPr/>
          <p:nvPr/>
        </p:nvSpPr>
        <p:spPr>
          <a:xfrm rot="12003990">
            <a:off x="1774062" y="1526516"/>
            <a:ext cx="7598538" cy="2009974"/>
          </a:xfrm>
          <a:prstGeom prst="arc">
            <a:avLst>
              <a:gd name="adj1" fmla="val 16235285"/>
              <a:gd name="adj2" fmla="val 21443255"/>
            </a:avLst>
          </a:prstGeom>
          <a:ln>
            <a:solidFill>
              <a:srgbClr val="66006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34" name="33 Conector recto de flecha"/>
          <p:cNvCxnSpPr>
            <a:endCxn id="32" idx="2"/>
          </p:cNvCxnSpPr>
          <p:nvPr/>
        </p:nvCxnSpPr>
        <p:spPr>
          <a:xfrm flipV="1">
            <a:off x="1989956" y="1407360"/>
            <a:ext cx="8060" cy="1939628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 de flecha"/>
          <p:cNvCxnSpPr/>
          <p:nvPr/>
        </p:nvCxnSpPr>
        <p:spPr>
          <a:xfrm>
            <a:off x="5197180" y="3452101"/>
            <a:ext cx="0" cy="1148799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40 Conector recto de flecha"/>
          <p:cNvCxnSpPr/>
          <p:nvPr/>
        </p:nvCxnSpPr>
        <p:spPr>
          <a:xfrm>
            <a:off x="4124125" y="3014959"/>
            <a:ext cx="533400" cy="247650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recto de flecha"/>
          <p:cNvCxnSpPr/>
          <p:nvPr/>
        </p:nvCxnSpPr>
        <p:spPr>
          <a:xfrm rot="10800000">
            <a:off x="2370956" y="3621815"/>
            <a:ext cx="533400" cy="247650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4" name="53 CuadroTexto"/>
          <p:cNvSpPr txBox="1"/>
          <p:nvPr/>
        </p:nvSpPr>
        <p:spPr>
          <a:xfrm>
            <a:off x="4925646" y="4491334"/>
            <a:ext cx="417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a</a:t>
            </a:r>
            <a:endParaRPr lang="es-MX" sz="2400" b="1" dirty="0"/>
          </a:p>
        </p:txBody>
      </p:sp>
      <p:sp>
        <p:nvSpPr>
          <p:cNvPr id="55" name="54 CuadroTexto"/>
          <p:cNvSpPr txBox="1"/>
          <p:nvPr/>
        </p:nvSpPr>
        <p:spPr>
          <a:xfrm>
            <a:off x="867001" y="4491334"/>
            <a:ext cx="417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e</a:t>
            </a:r>
            <a:endParaRPr lang="es-MX" sz="2400" b="1" dirty="0"/>
          </a:p>
        </p:txBody>
      </p:sp>
      <p:sp>
        <p:nvSpPr>
          <p:cNvPr id="56" name="55 CuadroTexto"/>
          <p:cNvSpPr txBox="1"/>
          <p:nvPr/>
        </p:nvSpPr>
        <p:spPr>
          <a:xfrm>
            <a:off x="1953846" y="3420069"/>
            <a:ext cx="417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b</a:t>
            </a:r>
            <a:endParaRPr lang="es-MX" sz="2400" b="1" dirty="0"/>
          </a:p>
        </p:txBody>
      </p:sp>
      <p:sp>
        <p:nvSpPr>
          <p:cNvPr id="57" name="56 CuadroTexto"/>
          <p:cNvSpPr txBox="1"/>
          <p:nvPr/>
        </p:nvSpPr>
        <p:spPr>
          <a:xfrm>
            <a:off x="1989956" y="1134069"/>
            <a:ext cx="417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c</a:t>
            </a:r>
            <a:endParaRPr lang="es-MX" sz="2400" b="1" dirty="0"/>
          </a:p>
        </p:txBody>
      </p:sp>
      <p:sp>
        <p:nvSpPr>
          <p:cNvPr id="58" name="57 CuadroTexto"/>
          <p:cNvSpPr txBox="1"/>
          <p:nvPr/>
        </p:nvSpPr>
        <p:spPr>
          <a:xfrm>
            <a:off x="4885556" y="2962869"/>
            <a:ext cx="417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d</a:t>
            </a:r>
            <a:endParaRPr lang="es-MX" sz="2400" b="1" dirty="0"/>
          </a:p>
        </p:txBody>
      </p:sp>
      <p:cxnSp>
        <p:nvCxnSpPr>
          <p:cNvPr id="60" name="59 Conector recto de flecha"/>
          <p:cNvCxnSpPr/>
          <p:nvPr/>
        </p:nvCxnSpPr>
        <p:spPr>
          <a:xfrm>
            <a:off x="1304156" y="2531503"/>
            <a:ext cx="1293321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2" name="61 Conector recto de flecha"/>
          <p:cNvCxnSpPr/>
          <p:nvPr/>
        </p:nvCxnSpPr>
        <p:spPr>
          <a:xfrm>
            <a:off x="4735235" y="4034134"/>
            <a:ext cx="1293321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3" name="62 CuadroTexto"/>
          <p:cNvSpPr txBox="1"/>
          <p:nvPr/>
        </p:nvSpPr>
        <p:spPr>
          <a:xfrm>
            <a:off x="1456556" y="2069838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Q</a:t>
            </a:r>
            <a:r>
              <a:rPr lang="es-MX" sz="2400" b="1" baseline="-25000" dirty="0"/>
              <a:t>1</a:t>
            </a:r>
            <a:endParaRPr lang="es-MX" sz="2400" b="1" dirty="0"/>
          </a:p>
        </p:txBody>
      </p:sp>
      <p:sp>
        <p:nvSpPr>
          <p:cNvPr id="64" name="63 CuadroTexto"/>
          <p:cNvSpPr txBox="1"/>
          <p:nvPr/>
        </p:nvSpPr>
        <p:spPr>
          <a:xfrm>
            <a:off x="5266556" y="3572469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Q</a:t>
            </a:r>
            <a:r>
              <a:rPr lang="es-MX" sz="2400" b="1" baseline="-25000" dirty="0" smtClean="0"/>
              <a:t>2</a:t>
            </a:r>
            <a:endParaRPr lang="es-MX" sz="2400" b="1" dirty="0"/>
          </a:p>
        </p:txBody>
      </p:sp>
      <p:cxnSp>
        <p:nvCxnSpPr>
          <p:cNvPr id="30" name="29 Conector recto"/>
          <p:cNvCxnSpPr/>
          <p:nvPr/>
        </p:nvCxnSpPr>
        <p:spPr>
          <a:xfrm>
            <a:off x="4142333" y="4567534"/>
            <a:ext cx="1073624" cy="0"/>
          </a:xfrm>
          <a:prstGeom prst="line">
            <a:avLst/>
          </a:prstGeom>
          <a:ln>
            <a:solidFill>
              <a:srgbClr val="660066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3" name="32 Rectángulo"/>
          <p:cNvSpPr/>
          <p:nvPr/>
        </p:nvSpPr>
        <p:spPr>
          <a:xfrm>
            <a:off x="5600480" y="1252478"/>
            <a:ext cx="32766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dirty="0"/>
              <a:t>5</a:t>
            </a:r>
            <a:r>
              <a:rPr lang="es-MX" sz="2000" dirty="0" smtClean="0"/>
              <a:t>.- Expansión isocórica </a:t>
            </a:r>
          </a:p>
          <a:p>
            <a:pPr algn="just"/>
            <a:r>
              <a:rPr lang="es-MX" sz="2000" dirty="0" smtClean="0"/>
              <a:t>(</a:t>
            </a:r>
            <a:r>
              <a:rPr lang="es-MX" sz="2000" b="1" dirty="0" smtClean="0"/>
              <a:t>d </a:t>
            </a:r>
            <a:r>
              <a:rPr lang="es-MX" sz="2000" b="1" dirty="0"/>
              <a:t>→ </a:t>
            </a:r>
            <a:r>
              <a:rPr lang="es-MX" sz="2000" b="1" dirty="0" smtClean="0"/>
              <a:t>a</a:t>
            </a:r>
            <a:r>
              <a:rPr lang="es-MX" sz="2000" dirty="0" smtClean="0"/>
              <a:t>). La temperatura pasa de </a:t>
            </a:r>
            <a:r>
              <a:rPr lang="es-MX" sz="2000" dirty="0" err="1" smtClean="0"/>
              <a:t>T</a:t>
            </a:r>
            <a:r>
              <a:rPr lang="es-MX" sz="2000" baseline="-25000" dirty="0" err="1"/>
              <a:t>d</a:t>
            </a:r>
            <a:r>
              <a:rPr lang="es-MX" sz="2000" dirty="0" smtClean="0"/>
              <a:t> a </a:t>
            </a:r>
            <a:r>
              <a:rPr lang="es-MX" sz="2000" dirty="0"/>
              <a:t>un </a:t>
            </a:r>
            <a:r>
              <a:rPr lang="es-MX" sz="2000" dirty="0" smtClean="0"/>
              <a:t>T</a:t>
            </a:r>
            <a:r>
              <a:rPr lang="es-MX" sz="2000" baseline="-25000" dirty="0"/>
              <a:t>a</a:t>
            </a:r>
            <a:r>
              <a:rPr lang="es-MX" sz="2000" dirty="0" smtClean="0"/>
              <a:t>. </a:t>
            </a:r>
            <a:r>
              <a:rPr lang="es-MX" sz="2000" dirty="0"/>
              <a:t>Este proceso es</a:t>
            </a:r>
          </a:p>
          <a:p>
            <a:pPr algn="just"/>
            <a:r>
              <a:rPr lang="es-MX" sz="2000" dirty="0"/>
              <a:t>aproximado a la apertura de la válvula en el motor </a:t>
            </a:r>
            <a:r>
              <a:rPr lang="es-MX" sz="2000" dirty="0" smtClean="0"/>
              <a:t>a gasolina</a:t>
            </a:r>
            <a:r>
              <a:rPr lang="es-MX" sz="2000" dirty="0"/>
              <a:t>.</a:t>
            </a:r>
          </a:p>
          <a:p>
            <a:pPr algn="just"/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258175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5 Grupo"/>
          <p:cNvGrpSpPr/>
          <p:nvPr/>
        </p:nvGrpSpPr>
        <p:grpSpPr>
          <a:xfrm>
            <a:off x="186178" y="372069"/>
            <a:ext cx="9186422" cy="5266731"/>
            <a:chOff x="1244222" y="-4465"/>
            <a:chExt cx="9186422" cy="5266731"/>
          </a:xfrm>
        </p:grpSpPr>
        <p:cxnSp>
          <p:nvCxnSpPr>
            <p:cNvPr id="3" name="2 Conector recto de flecha"/>
            <p:cNvCxnSpPr/>
            <p:nvPr/>
          </p:nvCxnSpPr>
          <p:spPr>
            <a:xfrm>
              <a:off x="1752600" y="4800600"/>
              <a:ext cx="5638800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7 Conector recto de flecha"/>
            <p:cNvCxnSpPr/>
            <p:nvPr/>
          </p:nvCxnSpPr>
          <p:spPr>
            <a:xfrm flipV="1">
              <a:off x="1752601" y="76201"/>
              <a:ext cx="0" cy="47244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9 Conector recto"/>
            <p:cNvCxnSpPr/>
            <p:nvPr/>
          </p:nvCxnSpPr>
          <p:spPr>
            <a:xfrm flipV="1">
              <a:off x="3048000" y="609600"/>
              <a:ext cx="0" cy="4191000"/>
            </a:xfrm>
            <a:prstGeom prst="line">
              <a:avLst/>
            </a:prstGeom>
            <a:ln>
              <a:prstDash val="dash"/>
              <a:headEnd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flipV="1">
              <a:off x="6248400" y="609600"/>
              <a:ext cx="0" cy="4191000"/>
            </a:xfrm>
            <a:prstGeom prst="line">
              <a:avLst/>
            </a:prstGeom>
            <a:ln>
              <a:prstDash val="dash"/>
              <a:headEnd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12 Conector recto de flecha"/>
            <p:cNvCxnSpPr/>
            <p:nvPr/>
          </p:nvCxnSpPr>
          <p:spPr>
            <a:xfrm>
              <a:off x="1752600" y="4191000"/>
              <a:ext cx="3696269" cy="0"/>
            </a:xfrm>
            <a:prstGeom prst="straightConnector1">
              <a:avLst/>
            </a:prstGeom>
            <a:ln>
              <a:solidFill>
                <a:srgbClr val="660066"/>
              </a:solidFill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 de flecha"/>
            <p:cNvCxnSpPr/>
            <p:nvPr/>
          </p:nvCxnSpPr>
          <p:spPr>
            <a:xfrm flipH="1">
              <a:off x="2133600" y="4191000"/>
              <a:ext cx="4102574" cy="0"/>
            </a:xfrm>
            <a:prstGeom prst="straightConnector1">
              <a:avLst/>
            </a:prstGeom>
            <a:ln>
              <a:solidFill>
                <a:srgbClr val="660066"/>
              </a:solidFill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21 CuadroTexto"/>
            <p:cNvSpPr txBox="1"/>
            <p:nvPr/>
          </p:nvSpPr>
          <p:spPr>
            <a:xfrm>
              <a:off x="2819400" y="4800601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400" b="1" dirty="0" smtClean="0"/>
                <a:t>V</a:t>
              </a:r>
              <a:r>
                <a:rPr lang="es-MX" sz="2400" b="1" baseline="-25000" dirty="0" smtClean="0"/>
                <a:t>2</a:t>
              </a:r>
              <a:endParaRPr lang="es-MX" sz="2400" b="1" dirty="0"/>
            </a:p>
          </p:txBody>
        </p:sp>
        <p:sp>
          <p:nvSpPr>
            <p:cNvPr id="24" name="23 CuadroTexto"/>
            <p:cNvSpPr txBox="1"/>
            <p:nvPr/>
          </p:nvSpPr>
          <p:spPr>
            <a:xfrm>
              <a:off x="6019800" y="4800600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400" b="1" dirty="0" smtClean="0"/>
                <a:t>V</a:t>
              </a:r>
              <a:r>
                <a:rPr lang="es-MX" sz="2400" b="1" baseline="-25000" dirty="0"/>
                <a:t>1</a:t>
              </a:r>
              <a:endParaRPr lang="es-MX" sz="2400" b="1" dirty="0"/>
            </a:p>
          </p:txBody>
        </p:sp>
        <p:sp>
          <p:nvSpPr>
            <p:cNvPr id="25" name="24 CuadroTexto"/>
            <p:cNvSpPr txBox="1"/>
            <p:nvPr/>
          </p:nvSpPr>
          <p:spPr>
            <a:xfrm>
              <a:off x="7391400" y="4569768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400" b="1" dirty="0" smtClean="0"/>
                <a:t>V</a:t>
              </a:r>
              <a:endParaRPr lang="es-MX" sz="2400" b="1" dirty="0"/>
            </a:p>
          </p:txBody>
        </p:sp>
        <p:sp>
          <p:nvSpPr>
            <p:cNvPr id="26" name="25 CuadroTexto"/>
            <p:cNvSpPr txBox="1"/>
            <p:nvPr/>
          </p:nvSpPr>
          <p:spPr>
            <a:xfrm>
              <a:off x="1244222" y="3657600"/>
              <a:ext cx="5083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400" b="1" dirty="0" smtClean="0"/>
                <a:t>p</a:t>
              </a:r>
              <a:r>
                <a:rPr lang="es-MX" sz="2400" b="1" baseline="-25000" dirty="0" smtClean="0"/>
                <a:t>0</a:t>
              </a:r>
              <a:endParaRPr lang="es-MX" sz="2400" b="1" dirty="0"/>
            </a:p>
          </p:txBody>
        </p:sp>
        <p:sp>
          <p:nvSpPr>
            <p:cNvPr id="27" name="26 CuadroTexto"/>
            <p:cNvSpPr txBox="1"/>
            <p:nvPr/>
          </p:nvSpPr>
          <p:spPr>
            <a:xfrm>
              <a:off x="1244222" y="-4465"/>
              <a:ext cx="5083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400" b="1" dirty="0" smtClean="0"/>
                <a:t>p</a:t>
              </a:r>
              <a:endParaRPr lang="es-MX" sz="2400" b="1" dirty="0"/>
            </a:p>
          </p:txBody>
        </p:sp>
        <p:sp>
          <p:nvSpPr>
            <p:cNvPr id="23" name="22 Arco"/>
            <p:cNvSpPr/>
            <p:nvPr/>
          </p:nvSpPr>
          <p:spPr>
            <a:xfrm rot="11499375">
              <a:off x="2718816" y="2116469"/>
              <a:ext cx="6816439" cy="2009974"/>
            </a:xfrm>
            <a:prstGeom prst="arc">
              <a:avLst>
                <a:gd name="adj1" fmla="val 15092711"/>
                <a:gd name="adj2" fmla="val 21089544"/>
              </a:avLst>
            </a:prstGeom>
            <a:ln>
              <a:solidFill>
                <a:srgbClr val="660066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2" name="31 Arco"/>
            <p:cNvSpPr/>
            <p:nvPr/>
          </p:nvSpPr>
          <p:spPr>
            <a:xfrm rot="12003990">
              <a:off x="2832106" y="1149982"/>
              <a:ext cx="7598538" cy="2009974"/>
            </a:xfrm>
            <a:prstGeom prst="arc">
              <a:avLst>
                <a:gd name="adj1" fmla="val 16235285"/>
                <a:gd name="adj2" fmla="val 21443255"/>
              </a:avLst>
            </a:prstGeom>
            <a:ln>
              <a:solidFill>
                <a:srgbClr val="660066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cxnSp>
          <p:nvCxnSpPr>
            <p:cNvPr id="34" name="33 Conector recto de flecha"/>
            <p:cNvCxnSpPr>
              <a:endCxn id="32" idx="2"/>
            </p:cNvCxnSpPr>
            <p:nvPr/>
          </p:nvCxnSpPr>
          <p:spPr>
            <a:xfrm flipV="1">
              <a:off x="3048000" y="1030826"/>
              <a:ext cx="8060" cy="1939628"/>
            </a:xfrm>
            <a:prstGeom prst="straightConnector1">
              <a:avLst/>
            </a:prstGeom>
            <a:ln>
              <a:solidFill>
                <a:srgbClr val="660066"/>
              </a:solidFill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35 Conector recto de flecha"/>
            <p:cNvCxnSpPr/>
            <p:nvPr/>
          </p:nvCxnSpPr>
          <p:spPr>
            <a:xfrm>
              <a:off x="6255224" y="3075567"/>
              <a:ext cx="0" cy="1148799"/>
            </a:xfrm>
            <a:prstGeom prst="straightConnector1">
              <a:avLst/>
            </a:prstGeom>
            <a:ln>
              <a:solidFill>
                <a:srgbClr val="660066"/>
              </a:solidFill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40 Conector recto de flecha"/>
            <p:cNvCxnSpPr/>
            <p:nvPr/>
          </p:nvCxnSpPr>
          <p:spPr>
            <a:xfrm>
              <a:off x="5182169" y="2638425"/>
              <a:ext cx="533400" cy="247650"/>
            </a:xfrm>
            <a:prstGeom prst="straightConnector1">
              <a:avLst/>
            </a:prstGeom>
            <a:ln>
              <a:solidFill>
                <a:srgbClr val="660066"/>
              </a:solidFill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46 Conector recto de flecha"/>
            <p:cNvCxnSpPr/>
            <p:nvPr/>
          </p:nvCxnSpPr>
          <p:spPr>
            <a:xfrm rot="10800000">
              <a:off x="3429000" y="3245281"/>
              <a:ext cx="533400" cy="247650"/>
            </a:xfrm>
            <a:prstGeom prst="straightConnector1">
              <a:avLst/>
            </a:prstGeom>
            <a:ln>
              <a:solidFill>
                <a:srgbClr val="660066"/>
              </a:solidFill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53 CuadroTexto"/>
            <p:cNvSpPr txBox="1"/>
            <p:nvPr/>
          </p:nvSpPr>
          <p:spPr>
            <a:xfrm>
              <a:off x="5983690" y="4114800"/>
              <a:ext cx="4171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400" b="1" dirty="0" smtClean="0"/>
                <a:t>a</a:t>
              </a:r>
              <a:endParaRPr lang="es-MX" sz="2400" b="1" dirty="0"/>
            </a:p>
          </p:txBody>
        </p:sp>
        <p:sp>
          <p:nvSpPr>
            <p:cNvPr id="55" name="54 CuadroTexto"/>
            <p:cNvSpPr txBox="1"/>
            <p:nvPr/>
          </p:nvSpPr>
          <p:spPr>
            <a:xfrm>
              <a:off x="1925045" y="4114800"/>
              <a:ext cx="4171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400" b="1" dirty="0" smtClean="0"/>
                <a:t>e</a:t>
              </a:r>
              <a:endParaRPr lang="es-MX" sz="2400" b="1" dirty="0"/>
            </a:p>
          </p:txBody>
        </p:sp>
        <p:sp>
          <p:nvSpPr>
            <p:cNvPr id="56" name="55 CuadroTexto"/>
            <p:cNvSpPr txBox="1"/>
            <p:nvPr/>
          </p:nvSpPr>
          <p:spPr>
            <a:xfrm>
              <a:off x="3011890" y="3043535"/>
              <a:ext cx="4171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400" b="1" dirty="0" smtClean="0"/>
                <a:t>b</a:t>
              </a:r>
              <a:endParaRPr lang="es-MX" sz="2400" b="1" dirty="0"/>
            </a:p>
          </p:txBody>
        </p:sp>
        <p:sp>
          <p:nvSpPr>
            <p:cNvPr id="57" name="56 CuadroTexto"/>
            <p:cNvSpPr txBox="1"/>
            <p:nvPr/>
          </p:nvSpPr>
          <p:spPr>
            <a:xfrm>
              <a:off x="3048000" y="757535"/>
              <a:ext cx="4171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400" b="1" dirty="0" smtClean="0"/>
                <a:t>c</a:t>
              </a:r>
              <a:endParaRPr lang="es-MX" sz="2400" b="1" dirty="0"/>
            </a:p>
          </p:txBody>
        </p:sp>
        <p:sp>
          <p:nvSpPr>
            <p:cNvPr id="58" name="57 CuadroTexto"/>
            <p:cNvSpPr txBox="1"/>
            <p:nvPr/>
          </p:nvSpPr>
          <p:spPr>
            <a:xfrm>
              <a:off x="5943600" y="2586335"/>
              <a:ext cx="4171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400" b="1" dirty="0" smtClean="0"/>
                <a:t>d</a:t>
              </a:r>
              <a:endParaRPr lang="es-MX" sz="2400" b="1" dirty="0"/>
            </a:p>
          </p:txBody>
        </p:sp>
        <p:cxnSp>
          <p:nvCxnSpPr>
            <p:cNvPr id="60" name="59 Conector recto de flecha"/>
            <p:cNvCxnSpPr/>
            <p:nvPr/>
          </p:nvCxnSpPr>
          <p:spPr>
            <a:xfrm>
              <a:off x="2362200" y="2154969"/>
              <a:ext cx="1293321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2" name="61 Conector recto de flecha"/>
            <p:cNvCxnSpPr/>
            <p:nvPr/>
          </p:nvCxnSpPr>
          <p:spPr>
            <a:xfrm>
              <a:off x="5793279" y="3657600"/>
              <a:ext cx="1293321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63" name="62 CuadroTexto"/>
            <p:cNvSpPr txBox="1"/>
            <p:nvPr/>
          </p:nvSpPr>
          <p:spPr>
            <a:xfrm>
              <a:off x="2514600" y="1693304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400" b="1" dirty="0" smtClean="0"/>
                <a:t>Q</a:t>
              </a:r>
              <a:r>
                <a:rPr lang="es-MX" sz="2400" b="1" baseline="-25000" dirty="0"/>
                <a:t>1</a:t>
              </a:r>
              <a:endParaRPr lang="es-MX" sz="2400" b="1" dirty="0"/>
            </a:p>
          </p:txBody>
        </p:sp>
        <p:sp>
          <p:nvSpPr>
            <p:cNvPr id="64" name="63 CuadroTexto"/>
            <p:cNvSpPr txBox="1"/>
            <p:nvPr/>
          </p:nvSpPr>
          <p:spPr>
            <a:xfrm>
              <a:off x="6324600" y="3195935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400" b="1" dirty="0" smtClean="0"/>
                <a:t>Q</a:t>
              </a:r>
              <a:r>
                <a:rPr lang="es-MX" sz="2400" b="1" baseline="-25000" dirty="0" smtClean="0"/>
                <a:t>2</a:t>
              </a:r>
              <a:endParaRPr lang="es-MX" sz="2400" b="1" dirty="0"/>
            </a:p>
          </p:txBody>
        </p:sp>
      </p:grpSp>
      <p:sp>
        <p:nvSpPr>
          <p:cNvPr id="33" name="32 Rectángulo"/>
          <p:cNvSpPr/>
          <p:nvPr/>
        </p:nvSpPr>
        <p:spPr>
          <a:xfrm>
            <a:off x="5791200" y="1035784"/>
            <a:ext cx="304862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dirty="0"/>
              <a:t>6</a:t>
            </a:r>
            <a:r>
              <a:rPr lang="es-MX" sz="2000" dirty="0" smtClean="0"/>
              <a:t>.- El Proceso isobárico </a:t>
            </a:r>
          </a:p>
          <a:p>
            <a:pPr algn="just"/>
            <a:r>
              <a:rPr lang="es-MX" sz="2000" dirty="0" smtClean="0"/>
              <a:t>(</a:t>
            </a:r>
            <a:r>
              <a:rPr lang="es-MX" sz="2000" b="1" dirty="0"/>
              <a:t>a</a:t>
            </a:r>
            <a:r>
              <a:rPr lang="es-MX" sz="2000" b="1" dirty="0" smtClean="0"/>
              <a:t> → e</a:t>
            </a:r>
            <a:r>
              <a:rPr lang="es-MX" sz="2000" dirty="0" smtClean="0"/>
              <a:t>). El volumen </a:t>
            </a:r>
            <a:r>
              <a:rPr lang="es-MX" sz="2000" dirty="0"/>
              <a:t>V</a:t>
            </a:r>
            <a:r>
              <a:rPr lang="es-MX" sz="2000" baseline="-25000" dirty="0"/>
              <a:t>1 </a:t>
            </a:r>
            <a:r>
              <a:rPr lang="es-MX" sz="2000" dirty="0" smtClean="0"/>
              <a:t>cambia hasta llegar a cero; </a:t>
            </a:r>
            <a:r>
              <a:rPr lang="es-MX" sz="2000" dirty="0"/>
              <a:t>a </a:t>
            </a:r>
            <a:r>
              <a:rPr lang="es-MX" sz="2000" dirty="0" smtClean="0"/>
              <a:t>temperatura constante y presión atmosférica.</a:t>
            </a:r>
          </a:p>
        </p:txBody>
      </p:sp>
    </p:spTree>
    <p:extLst>
      <p:ext uri="{BB962C8B-B14F-4D97-AF65-F5344CB8AC3E}">
        <p14:creationId xmlns:p14="http://schemas.microsoft.com/office/powerpoint/2010/main" val="291130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temáticas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matemáticas 1</Template>
  <TotalTime>1134</TotalTime>
  <Words>825</Words>
  <Application>Microsoft Office PowerPoint</Application>
  <PresentationFormat>Presentación en pantalla (4:3)</PresentationFormat>
  <Paragraphs>133</Paragraphs>
  <Slides>13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15" baseType="lpstr">
      <vt:lpstr>matemáticas 1</vt:lpstr>
      <vt:lpstr>1_Tema de Office</vt:lpstr>
      <vt:lpstr>Ciclo Otto</vt:lpstr>
      <vt:lpstr>Ciclo Otto</vt:lpstr>
      <vt:lpstr>Ciclo Otto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Referencias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Trinomio cuadrado perfecto</dc:title>
  <dc:creator>ANGIE</dc:creator>
  <cp:lastModifiedBy>ANGIE</cp:lastModifiedBy>
  <cp:revision>104</cp:revision>
  <dcterms:created xsi:type="dcterms:W3CDTF">2016-10-09T04:22:50Z</dcterms:created>
  <dcterms:modified xsi:type="dcterms:W3CDTF">2016-10-10T01:54:37Z</dcterms:modified>
</cp:coreProperties>
</file>