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9" r:id="rId4"/>
    <p:sldId id="264" r:id="rId5"/>
    <p:sldId id="271" r:id="rId6"/>
    <p:sldId id="275" r:id="rId7"/>
    <p:sldId id="276" r:id="rId8"/>
    <p:sldId id="274" r:id="rId9"/>
    <p:sldId id="280" r:id="rId10"/>
    <p:sldId id="281" r:id="rId11"/>
    <p:sldId id="283" r:id="rId12"/>
    <p:sldId id="284" r:id="rId13"/>
    <p:sldId id="285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66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AC1DC-930D-4AF4-91FA-E2B75F3B85DC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DDB1-1774-4600-BFAD-DD8C596560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0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492375"/>
            <a:ext cx="8610600" cy="1470025"/>
          </a:xfrm>
        </p:spPr>
        <p:txBody>
          <a:bodyPr/>
          <a:lstStyle/>
          <a:p>
            <a:r>
              <a:rPr lang="es-MX" dirty="0" smtClean="0"/>
              <a:t>Ciclo Otto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886200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1931988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Termodinámica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86178" y="372069"/>
            <a:ext cx="9186422" cy="5266731"/>
            <a:chOff x="1244222" y="-4465"/>
            <a:chExt cx="9186422" cy="5266731"/>
          </a:xfrm>
        </p:grpSpPr>
        <p:cxnSp>
          <p:nvCxnSpPr>
            <p:cNvPr id="3" name="2 Conector recto de flecha"/>
            <p:cNvCxnSpPr/>
            <p:nvPr/>
          </p:nvCxnSpPr>
          <p:spPr>
            <a:xfrm>
              <a:off x="1752600" y="4800600"/>
              <a:ext cx="5638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 flipV="1">
              <a:off x="1752601" y="76201"/>
              <a:ext cx="0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flipV="1">
              <a:off x="3048000" y="609600"/>
              <a:ext cx="0" cy="4191000"/>
            </a:xfrm>
            <a:prstGeom prst="line">
              <a:avLst/>
            </a:prstGeom>
            <a:ln>
              <a:prstDash val="dash"/>
              <a:head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flipV="1">
              <a:off x="6248400" y="609600"/>
              <a:ext cx="0" cy="4191000"/>
            </a:xfrm>
            <a:prstGeom prst="line">
              <a:avLst/>
            </a:prstGeom>
            <a:ln>
              <a:prstDash val="dash"/>
              <a:head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1752600" y="4191000"/>
              <a:ext cx="3696269" cy="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 flipH="1">
              <a:off x="2133600" y="4191000"/>
              <a:ext cx="4102574" cy="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2819400" y="480060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r>
                <a:rPr lang="es-MX" sz="2400" b="1" baseline="-25000" dirty="0" smtClean="0"/>
                <a:t>2</a:t>
              </a:r>
              <a:endParaRPr lang="es-MX" sz="2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019800" y="4800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r>
                <a:rPr lang="es-MX" sz="2400" b="1" baseline="-25000" dirty="0"/>
                <a:t>1</a:t>
              </a:r>
              <a:endParaRPr lang="es-MX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7391400" y="4569768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endParaRPr lang="es-MX" sz="2400" b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1244222" y="3657600"/>
              <a:ext cx="508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p</a:t>
              </a:r>
              <a:r>
                <a:rPr lang="es-MX" sz="2400" b="1" baseline="-25000" dirty="0" smtClean="0"/>
                <a:t>0</a:t>
              </a:r>
              <a:endParaRPr lang="es-MX" sz="2400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244222" y="-4465"/>
              <a:ext cx="508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p</a:t>
              </a:r>
              <a:endParaRPr lang="es-MX" sz="2400" b="1" dirty="0"/>
            </a:p>
          </p:txBody>
        </p:sp>
        <p:sp>
          <p:nvSpPr>
            <p:cNvPr id="23" name="22 Arco"/>
            <p:cNvSpPr/>
            <p:nvPr/>
          </p:nvSpPr>
          <p:spPr>
            <a:xfrm rot="11499375">
              <a:off x="2718816" y="2116469"/>
              <a:ext cx="6816439" cy="2009974"/>
            </a:xfrm>
            <a:prstGeom prst="arc">
              <a:avLst>
                <a:gd name="adj1" fmla="val 15092711"/>
                <a:gd name="adj2" fmla="val 21089544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31 Arco"/>
            <p:cNvSpPr/>
            <p:nvPr/>
          </p:nvSpPr>
          <p:spPr>
            <a:xfrm rot="12003990">
              <a:off x="2832106" y="1149982"/>
              <a:ext cx="7598538" cy="2009974"/>
            </a:xfrm>
            <a:prstGeom prst="arc">
              <a:avLst>
                <a:gd name="adj1" fmla="val 16235285"/>
                <a:gd name="adj2" fmla="val 21443255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34" name="33 Conector recto de flecha"/>
            <p:cNvCxnSpPr>
              <a:endCxn id="32" idx="2"/>
            </p:cNvCxnSpPr>
            <p:nvPr/>
          </p:nvCxnSpPr>
          <p:spPr>
            <a:xfrm flipV="1">
              <a:off x="3048000" y="1030826"/>
              <a:ext cx="8060" cy="1939628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6255224" y="3075567"/>
              <a:ext cx="0" cy="114879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>
              <a:off x="5182169" y="2638425"/>
              <a:ext cx="533400" cy="24765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/>
            <p:nvPr/>
          </p:nvCxnSpPr>
          <p:spPr>
            <a:xfrm rot="10800000">
              <a:off x="3429000" y="3245281"/>
              <a:ext cx="533400" cy="24765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5983690" y="41148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a</a:t>
              </a:r>
              <a:endParaRPr lang="es-MX" sz="2400" b="1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1925045" y="41148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e</a:t>
              </a:r>
              <a:endParaRPr lang="es-MX" sz="2400" b="1" dirty="0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3011890" y="3043535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b</a:t>
              </a:r>
              <a:endParaRPr lang="es-MX" sz="2400" b="1" dirty="0"/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048000" y="757535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c</a:t>
              </a:r>
              <a:endParaRPr lang="es-MX" sz="2400" b="1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5943600" y="2586335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d</a:t>
              </a:r>
              <a:endParaRPr lang="es-MX" sz="2400" b="1" dirty="0"/>
            </a:p>
          </p:txBody>
        </p:sp>
        <p:cxnSp>
          <p:nvCxnSpPr>
            <p:cNvPr id="60" name="59 Conector recto de flecha"/>
            <p:cNvCxnSpPr/>
            <p:nvPr/>
          </p:nvCxnSpPr>
          <p:spPr>
            <a:xfrm>
              <a:off x="2362200" y="2154969"/>
              <a:ext cx="12933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61 Conector recto de flecha"/>
            <p:cNvCxnSpPr/>
            <p:nvPr/>
          </p:nvCxnSpPr>
          <p:spPr>
            <a:xfrm>
              <a:off x="5793279" y="3657600"/>
              <a:ext cx="12933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62 CuadroTexto"/>
            <p:cNvSpPr txBox="1"/>
            <p:nvPr/>
          </p:nvSpPr>
          <p:spPr>
            <a:xfrm>
              <a:off x="2514600" y="169330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Q</a:t>
              </a:r>
              <a:r>
                <a:rPr lang="es-MX" sz="2400" b="1" baseline="-25000" dirty="0"/>
                <a:t>1</a:t>
              </a:r>
              <a:endParaRPr lang="es-MX" sz="2400" b="1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6324600" y="3195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Q</a:t>
              </a:r>
              <a:r>
                <a:rPr lang="es-MX" sz="2400" b="1" baseline="-25000" dirty="0" smtClean="0"/>
                <a:t>2</a:t>
              </a:r>
              <a:endParaRPr lang="es-MX" sz="2400" b="1" dirty="0"/>
            </a:p>
          </p:txBody>
        </p:sp>
      </p:grpSp>
      <p:sp>
        <p:nvSpPr>
          <p:cNvPr id="4" name="3 Rectángulo"/>
          <p:cNvSpPr/>
          <p:nvPr/>
        </p:nvSpPr>
        <p:spPr>
          <a:xfrm>
            <a:off x="5940640" y="1450737"/>
            <a:ext cx="297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En total, el ciclo se compone de dos subidas y dos bajadas del pistón, razón por la que se le llama </a:t>
            </a:r>
            <a:r>
              <a:rPr lang="es-MX" sz="2000" i="1" u="sng" dirty="0"/>
              <a:t>motor de cuatro tiempos.</a:t>
            </a:r>
          </a:p>
        </p:txBody>
      </p:sp>
    </p:spTree>
    <p:extLst>
      <p:ext uri="{BB962C8B-B14F-4D97-AF65-F5344CB8AC3E}">
        <p14:creationId xmlns:p14="http://schemas.microsoft.com/office/powerpoint/2010/main" val="16568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4120" y="457200"/>
            <a:ext cx="84674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dirty="0" smtClean="0"/>
              <a:t>Mediante el análisis matemático obtenemos lo siguiente:</a:t>
            </a:r>
            <a:endParaRPr lang="es-MX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CuadroTexto"/>
              <p:cNvSpPr txBox="1"/>
              <p:nvPr/>
            </p:nvSpPr>
            <p:spPr>
              <a:xfrm>
                <a:off x="1056587" y="5029200"/>
                <a:ext cx="6715813" cy="609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𝒅</m:t>
                        </m:r>
                      </m:sub>
                    </m:sSub>
                    <m:sSubSup>
                      <m:sSubSup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𝒄</m:t>
                        </m:r>
                      </m:sub>
                    </m:sSub>
                    <m:sSubSup>
                      <m:sSubSupPr>
                        <m:ctrlPr>
                          <a:rPr lang="es-MX" sz="2800" b="1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0" smtClean="0">
                        <a:latin typeface="Cambria Math"/>
                        <a:ea typeface="Cambria Math"/>
                      </a:rPr>
                      <m:t>; </m:t>
                    </m:r>
                  </m:oMath>
                </a14:m>
                <a:r>
                  <a:rPr lang="es-MX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𝒂</m:t>
                        </m:r>
                      </m:sub>
                    </m:sSub>
                    <m:sSubSup>
                      <m:sSubSupPr>
                        <m:ctrlPr>
                          <a:rPr lang="es-MX" sz="2800" b="1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𝒃</m:t>
                        </m:r>
                      </m:sub>
                    </m:sSub>
                    <m:sSubSup>
                      <m:sSubSupPr>
                        <m:ctrlPr>
                          <a:rPr lang="es-MX" sz="2800" b="1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</m:oMath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587" y="5029200"/>
                <a:ext cx="6715813" cy="6098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2142958" y="1061732"/>
                <a:ext cx="4925003" cy="739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s-MX" sz="2800" b="1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𝒃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𝒄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𝑽</m:t>
                            </m:r>
                          </m:sub>
                        </m:sSub>
                      </m:e>
                    </m:nary>
                    <m:r>
                      <a:rPr lang="es-MX" sz="2800" b="1" i="1" smtClean="0">
                        <a:latin typeface="Cambria Math"/>
                      </a:rPr>
                      <m:t>𝒅𝑻</m:t>
                    </m:r>
                  </m:oMath>
                </a14:m>
                <a:r>
                  <a:rPr lang="es-MX" sz="2800" b="1" dirty="0" smtClean="0"/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 </m:t>
                        </m:r>
                        <m:r>
                          <a:rPr lang="es-MX" sz="28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𝑽</m:t>
                        </m:r>
                      </m:sub>
                    </m:sSub>
                    <m:r>
                      <a:rPr lang="es-MX" sz="2800" b="1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𝒄</m:t>
                        </m:r>
                      </m:sub>
                    </m:sSub>
                    <m:r>
                      <a:rPr lang="es-MX" sz="2800" b="1" i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𝒃</m:t>
                        </m:r>
                      </m:sub>
                    </m:sSub>
                    <m:r>
                      <a:rPr lang="es-MX" sz="2800" b="1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958" y="1061732"/>
                <a:ext cx="4925003" cy="739048"/>
              </a:xfrm>
              <a:prstGeom prst="rect">
                <a:avLst/>
              </a:prstGeom>
              <a:blipFill rotWithShape="1">
                <a:blip r:embed="rId5"/>
                <a:stretch>
                  <a:fillRect b="-82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Rectángulo"/>
          <p:cNvSpPr/>
          <p:nvPr/>
        </p:nvSpPr>
        <p:spPr>
          <a:xfrm>
            <a:off x="914400" y="1828158"/>
            <a:ext cx="541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Siendo Q</a:t>
            </a:r>
            <a:r>
              <a:rPr lang="es-MX" sz="2000" baseline="-25000" dirty="0" smtClean="0"/>
              <a:t>2</a:t>
            </a:r>
            <a:r>
              <a:rPr lang="es-MX" sz="2000" dirty="0" smtClean="0"/>
              <a:t> el calor liberado a volumen constante: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2101669" y="2308952"/>
                <a:ext cx="5335371" cy="739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s-MX" sz="2800" b="1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𝒅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𝑪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𝑽</m:t>
                            </m:r>
                          </m:sub>
                        </m:sSub>
                      </m:e>
                    </m:nary>
                    <m:r>
                      <a:rPr lang="es-MX" sz="2800" b="1" i="1" smtClean="0">
                        <a:latin typeface="Cambria Math"/>
                      </a:rPr>
                      <m:t>𝒅𝑻</m:t>
                    </m:r>
                  </m:oMath>
                </a14:m>
                <a:r>
                  <a:rPr lang="es-MX" sz="2800" b="1" dirty="0" smtClean="0"/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 − </m:t>
                        </m:r>
                        <m:r>
                          <a:rPr lang="es-MX" sz="28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MX" sz="2800" b="1" i="1">
                            <a:latin typeface="Cambria Math"/>
                          </a:rPr>
                          <m:t>𝑽</m:t>
                        </m:r>
                      </m:sub>
                    </m:sSub>
                    <m:r>
                      <a:rPr lang="es-MX" sz="2800" b="1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𝒅</m:t>
                        </m:r>
                      </m:sub>
                    </m:sSub>
                    <m:r>
                      <a:rPr lang="es-MX" sz="2800" b="1" i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𝒂</m:t>
                        </m:r>
                      </m:sub>
                    </m:sSub>
                    <m:r>
                      <a:rPr lang="es-MX" sz="2800" b="1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669" y="2308952"/>
                <a:ext cx="5335371" cy="739048"/>
              </a:xfrm>
              <a:prstGeom prst="rect">
                <a:avLst/>
              </a:prstGeom>
              <a:blipFill rotWithShape="1">
                <a:blip r:embed="rId6"/>
                <a:stretch>
                  <a:fillRect b="-826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3 Rectángulo"/>
          <p:cNvSpPr/>
          <p:nvPr/>
        </p:nvSpPr>
        <p:spPr>
          <a:xfrm>
            <a:off x="990600" y="3200400"/>
            <a:ext cx="5171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La eficiencia se define como: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2142958" y="3582849"/>
                <a:ext cx="4680064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𝛈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𝟏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s-MX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  <m:r>
                            <a:rPr lang="es-MX" sz="2800" b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2800" b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  <m:r>
                            <a:rPr lang="es-MX" sz="28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958" y="3582849"/>
                <a:ext cx="4680064" cy="98943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15 Rectángulo"/>
          <p:cNvSpPr/>
          <p:nvPr/>
        </p:nvSpPr>
        <p:spPr>
          <a:xfrm>
            <a:off x="990600" y="4629090"/>
            <a:ext cx="5171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Mediante los procesos adiabáticos se obtiene: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61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CuadroTexto"/>
              <p:cNvSpPr txBox="1"/>
              <p:nvPr/>
            </p:nvSpPr>
            <p:spPr>
              <a:xfrm>
                <a:off x="2017403" y="741748"/>
                <a:ext cx="5297797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s-MX" sz="2800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𝒅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sSubSup>
                        <m:sSubSup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bSup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s-MX" sz="28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𝒃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)</m:t>
                      </m:r>
                      <m:sSubSup>
                        <m:sSubSup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403" y="741748"/>
                <a:ext cx="5297797" cy="6298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Rectángulo"/>
          <p:cNvSpPr/>
          <p:nvPr/>
        </p:nvSpPr>
        <p:spPr>
          <a:xfrm>
            <a:off x="914400" y="285690"/>
            <a:ext cx="5171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Restando</a:t>
            </a:r>
            <a:endParaRPr lang="es-MX" sz="2000" dirty="0"/>
          </a:p>
        </p:txBody>
      </p:sp>
      <p:sp>
        <p:nvSpPr>
          <p:cNvPr id="14" name="13 Rectángulo"/>
          <p:cNvSpPr/>
          <p:nvPr/>
        </p:nvSpPr>
        <p:spPr>
          <a:xfrm>
            <a:off x="914400" y="2819400"/>
            <a:ext cx="281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L</a:t>
            </a:r>
            <a:r>
              <a:rPr lang="es-MX" sz="2000" dirty="0" smtClean="0"/>
              <a:t>a eficiencia se reduce a: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2336266" y="1524000"/>
                <a:ext cx="3607334" cy="1156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  <m:r>
                            <a:rPr lang="es-MX" sz="2800" b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  <m:r>
                            <a:rPr lang="es-MX" sz="2800" b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  <m:r>
                            <a:rPr lang="es-MX" sz="28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s-MX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sz="28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266" y="1524000"/>
                <a:ext cx="3607334" cy="11565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15 Rectángulo"/>
          <p:cNvSpPr/>
          <p:nvPr/>
        </p:nvSpPr>
        <p:spPr>
          <a:xfrm>
            <a:off x="990600" y="4248090"/>
            <a:ext cx="274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Sustituyendo r = V</a:t>
            </a:r>
            <a:r>
              <a:rPr lang="es-MX" sz="2000" baseline="-25000" dirty="0" smtClean="0"/>
              <a:t>1</a:t>
            </a:r>
            <a:r>
              <a:rPr lang="es-MX" sz="2000" dirty="0" smtClean="0"/>
              <a:t>/</a:t>
            </a:r>
            <a:r>
              <a:rPr lang="es-MX" sz="2000" dirty="0"/>
              <a:t> </a:t>
            </a:r>
            <a:r>
              <a:rPr lang="es-MX" sz="2000" dirty="0" smtClean="0"/>
              <a:t>V</a:t>
            </a:r>
            <a:r>
              <a:rPr lang="es-MX" sz="2000" baseline="-25000" dirty="0" smtClean="0"/>
              <a:t>2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2700816" y="3124200"/>
                <a:ext cx="2937984" cy="11565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𝛈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𝟏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s-MX" sz="28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sz="28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sz="2800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816" y="3124200"/>
                <a:ext cx="2937984" cy="11565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2791498" y="4739836"/>
                <a:ext cx="231390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𝛈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𝟏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s-MX" sz="2800" b="1" i="1">
                                  <a:latin typeface="Cambria Math"/>
                                  <a:ea typeface="Cambria Math"/>
                                </a:rPr>
                                <m:t>𝜸</m:t>
                              </m:r>
                              <m:r>
                                <a:rPr lang="es-MX" sz="2800" b="1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s-MX" sz="2800" b="1" i="1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498" y="4739836"/>
                <a:ext cx="2313902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5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800" dirty="0" err="1"/>
              <a:t>Cengel</a:t>
            </a:r>
            <a:r>
              <a:rPr lang="es-MX" sz="2800" dirty="0"/>
              <a:t> Y. A., Boles, M.A., </a:t>
            </a:r>
            <a:r>
              <a:rPr lang="es-MX" sz="2800" dirty="0" smtClean="0"/>
              <a:t>Termodinámica, </a:t>
            </a:r>
            <a:r>
              <a:rPr lang="es-MX" sz="2800" dirty="0"/>
              <a:t>Editorial Mc Graw-Hill, novena edición</a:t>
            </a:r>
            <a:r>
              <a:rPr lang="es-MX" sz="2800" dirty="0" smtClean="0"/>
              <a:t>.</a:t>
            </a:r>
          </a:p>
          <a:p>
            <a:pPr algn="just"/>
            <a:endParaRPr lang="it-IT" sz="2800" dirty="0"/>
          </a:p>
          <a:p>
            <a:pPr algn="just"/>
            <a:endParaRPr lang="it-IT" sz="1050" dirty="0" smtClean="0"/>
          </a:p>
          <a:p>
            <a:r>
              <a:rPr lang="es-ES" sz="2800" dirty="0" err="1" smtClean="0"/>
              <a:t>Wark</a:t>
            </a:r>
            <a:r>
              <a:rPr lang="es-ES" sz="2800" dirty="0" smtClean="0"/>
              <a:t> K., Termodinámica, Editorial </a:t>
            </a:r>
            <a:r>
              <a:rPr lang="es-ES" sz="2800" dirty="0"/>
              <a:t>MC Graw </a:t>
            </a:r>
            <a:r>
              <a:rPr lang="es-ES" sz="2800" dirty="0" smtClean="0"/>
              <a:t>Hill, sexta edición.</a:t>
            </a:r>
          </a:p>
          <a:p>
            <a:endParaRPr lang="es-MX" sz="2800" dirty="0"/>
          </a:p>
          <a:p>
            <a:pPr algn="just"/>
            <a:r>
              <a:rPr lang="es-MX" sz="2800" dirty="0" smtClean="0"/>
              <a:t>Medina H., Física 1, </a:t>
            </a:r>
            <a:r>
              <a:rPr lang="es-MX" sz="2800" dirty="0"/>
              <a:t>Biblioteca de Estudios Generales </a:t>
            </a:r>
            <a:r>
              <a:rPr lang="es-MX" sz="2800" dirty="0" smtClean="0"/>
              <a:t>Ciencias, primera edición.</a:t>
            </a:r>
            <a:r>
              <a:rPr lang="es-MX" sz="2800" b="1" dirty="0" smtClean="0"/>
              <a:t> 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MX" dirty="0"/>
              <a:t>Ciclo Otto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de ciclo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O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tto,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Otto cycle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thermodynamic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p-V diagram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ideal gas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.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Ciclo </a:t>
            </a:r>
            <a:r>
              <a:rPr lang="es-MX" sz="4000" b="1" dirty="0">
                <a:latin typeface="Arial" pitchFamily="34" charset="0"/>
                <a:cs typeface="Arial" pitchFamily="34" charset="0"/>
              </a:rPr>
              <a:t>Otto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81000" y="15240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El funcionamiento de un motor a gasolina puede</a:t>
            </a:r>
          </a:p>
          <a:p>
            <a:pPr algn="just"/>
            <a:r>
              <a:rPr lang="es-MX" sz="3200" dirty="0"/>
              <a:t>idealizarse considerando que la sustancia de </a:t>
            </a:r>
            <a:r>
              <a:rPr lang="es-MX" sz="3200" dirty="0" smtClean="0"/>
              <a:t>trabajo es </a:t>
            </a:r>
            <a:r>
              <a:rPr lang="es-MX" sz="3200" dirty="0"/>
              <a:t>aire, el cual se comporta como un </a:t>
            </a:r>
            <a:r>
              <a:rPr lang="es-MX" sz="3200" dirty="0" smtClean="0"/>
              <a:t>gas ideal </a:t>
            </a:r>
            <a:r>
              <a:rPr lang="es-MX" sz="3200" dirty="0"/>
              <a:t>y </a:t>
            </a:r>
            <a:r>
              <a:rPr lang="es-MX" sz="3200" dirty="0" smtClean="0"/>
              <a:t>que no </a:t>
            </a:r>
            <a:r>
              <a:rPr lang="es-MX" sz="3200" dirty="0"/>
              <a:t>hay fricción. En base a esto el ciclo de Otto </a:t>
            </a:r>
            <a:r>
              <a:rPr lang="es-MX" sz="3200" dirty="0" smtClean="0"/>
              <a:t>está </a:t>
            </a:r>
            <a:r>
              <a:rPr lang="es-MX" sz="3200" dirty="0"/>
              <a:t>compuesto por seis procesos </a:t>
            </a:r>
            <a:r>
              <a:rPr lang="es-MX" sz="3200" dirty="0" smtClean="0"/>
              <a:t>simples que se pueden representar en un diagrama </a:t>
            </a:r>
            <a:r>
              <a:rPr lang="es-MX" sz="3200" i="1" dirty="0" smtClean="0"/>
              <a:t>p-V.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0153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4955273" y="512960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88073" y="5129605"/>
            <a:ext cx="5638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688074" y="405206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183873" y="938605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88073" y="4520005"/>
            <a:ext cx="3696269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6326873" y="489877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79695" y="3986605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r>
              <a:rPr lang="es-MX" sz="2400" b="1" baseline="-25000" dirty="0" smtClean="0"/>
              <a:t>0</a:t>
            </a:r>
            <a:endParaRPr lang="es-MX" sz="2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79695" y="324540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4919163" y="4443805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cxnSp>
        <p:nvCxnSpPr>
          <p:cNvPr id="66" name="65 Conector recto"/>
          <p:cNvCxnSpPr/>
          <p:nvPr/>
        </p:nvCxnSpPr>
        <p:spPr>
          <a:xfrm>
            <a:off x="4117073" y="4520005"/>
            <a:ext cx="1073624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5486400" y="1032808"/>
            <a:ext cx="335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1.- Entrada isobárica (</a:t>
            </a:r>
            <a:r>
              <a:rPr lang="es-MX" sz="2000" b="1" dirty="0" smtClean="0"/>
              <a:t>e → a</a:t>
            </a:r>
            <a:r>
              <a:rPr lang="es-MX" sz="2000" dirty="0" smtClean="0"/>
              <a:t>). El volumen cambia de cero </a:t>
            </a:r>
            <a:r>
              <a:rPr lang="es-MX" sz="2000" dirty="0"/>
              <a:t>a </a:t>
            </a:r>
            <a:r>
              <a:rPr lang="es-MX" sz="2000" dirty="0" smtClean="0"/>
              <a:t>un V</a:t>
            </a:r>
            <a:r>
              <a:rPr lang="es-MX" sz="2000" baseline="-25000" dirty="0" smtClean="0"/>
              <a:t>1</a:t>
            </a:r>
            <a:r>
              <a:rPr lang="es-MX" sz="2000" dirty="0" smtClean="0"/>
              <a:t>, cambiando así el número</a:t>
            </a:r>
            <a:r>
              <a:rPr lang="es-MX" sz="2000" dirty="0"/>
              <a:t> </a:t>
            </a:r>
            <a:r>
              <a:rPr lang="es-MX" sz="2000" dirty="0" smtClean="0"/>
              <a:t>de moles de cero a n, de acuerdo </a:t>
            </a:r>
            <a:r>
              <a:rPr lang="es-MX" sz="2000" dirty="0"/>
              <a:t>a </a:t>
            </a:r>
            <a:r>
              <a:rPr lang="es-MX" sz="2000" dirty="0" smtClean="0"/>
              <a:t>la siguiente ecuación.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802090" y="4419600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71 CuadroTexto"/>
              <p:cNvSpPr txBox="1"/>
              <p:nvPr/>
            </p:nvSpPr>
            <p:spPr>
              <a:xfrm>
                <a:off x="5867400" y="3200400"/>
                <a:ext cx="20137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𝒏𝑹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72" name="7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200400"/>
                <a:ext cx="201375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8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Arco"/>
          <p:cNvSpPr/>
          <p:nvPr/>
        </p:nvSpPr>
        <p:spPr>
          <a:xfrm rot="11499375">
            <a:off x="1660772" y="2493003"/>
            <a:ext cx="6816439" cy="2009974"/>
          </a:xfrm>
          <a:prstGeom prst="arc">
            <a:avLst>
              <a:gd name="adj1" fmla="val 15092711"/>
              <a:gd name="adj2" fmla="val 21089544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94556" y="5177134"/>
            <a:ext cx="5638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694557" y="452735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9899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1903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94556" y="4567534"/>
            <a:ext cx="3696269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761356" y="5177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 smtClean="0"/>
              <a:t>2</a:t>
            </a:r>
            <a:endParaRPr lang="es-MX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961756" y="51771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324600" y="494630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6178" y="4034134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r>
              <a:rPr lang="es-MX" sz="2400" b="1" baseline="-25000" dirty="0" smtClean="0"/>
              <a:t>0</a:t>
            </a:r>
            <a:endParaRPr lang="es-MX" sz="2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6178" y="372069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cxnSp>
        <p:nvCxnSpPr>
          <p:cNvPr id="47" name="46 Conector recto de flecha"/>
          <p:cNvCxnSpPr/>
          <p:nvPr/>
        </p:nvCxnSpPr>
        <p:spPr>
          <a:xfrm rot="10800000">
            <a:off x="2370956" y="3621815"/>
            <a:ext cx="533400" cy="247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925646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867001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</a:t>
            </a:r>
            <a:endParaRPr lang="es-MX" sz="24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953846" y="3420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33" name="32 Rectángulo"/>
          <p:cNvSpPr/>
          <p:nvPr/>
        </p:nvSpPr>
        <p:spPr>
          <a:xfrm>
            <a:off x="5600480" y="1172620"/>
            <a:ext cx="327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2</a:t>
            </a:r>
            <a:r>
              <a:rPr lang="es-MX" sz="2000" dirty="0" smtClean="0"/>
              <a:t>.- </a:t>
            </a:r>
            <a:r>
              <a:rPr lang="es-MX" sz="2000" dirty="0"/>
              <a:t>Compresión adiabática</a:t>
            </a:r>
            <a:r>
              <a:rPr lang="es-MX" sz="2000" dirty="0" smtClean="0"/>
              <a:t> </a:t>
            </a:r>
          </a:p>
          <a:p>
            <a:pPr algn="just"/>
            <a:r>
              <a:rPr lang="es-MX" sz="2000" dirty="0" smtClean="0"/>
              <a:t>(</a:t>
            </a:r>
            <a:r>
              <a:rPr lang="es-MX" sz="2000" b="1" dirty="0"/>
              <a:t>a</a:t>
            </a:r>
            <a:r>
              <a:rPr lang="es-MX" sz="2000" b="1" dirty="0" smtClean="0"/>
              <a:t> → b</a:t>
            </a:r>
            <a:r>
              <a:rPr lang="es-MX" sz="2000" dirty="0" smtClean="0"/>
              <a:t>). El volumen V</a:t>
            </a:r>
            <a:r>
              <a:rPr lang="es-MX" sz="2000" baseline="-25000" dirty="0" smtClean="0"/>
              <a:t>1</a:t>
            </a:r>
            <a:r>
              <a:rPr lang="es-MX" sz="2000" dirty="0" smtClean="0"/>
              <a:t> cambia a </a:t>
            </a:r>
            <a:r>
              <a:rPr lang="es-MX" sz="2000" dirty="0"/>
              <a:t>un </a:t>
            </a:r>
            <a:r>
              <a:rPr lang="es-MX" sz="2000" dirty="0" smtClean="0"/>
              <a:t>V</a:t>
            </a:r>
            <a:r>
              <a:rPr lang="es-MX" sz="2000" baseline="-25000" dirty="0" smtClean="0"/>
              <a:t>2</a:t>
            </a:r>
            <a:r>
              <a:rPr lang="es-MX" sz="2000" dirty="0" smtClean="0"/>
              <a:t>, de </a:t>
            </a:r>
            <a:r>
              <a:rPr lang="es-MX" sz="2000" dirty="0"/>
              <a:t>acuerdo a </a:t>
            </a:r>
            <a:r>
              <a:rPr lang="es-MX" sz="2000" dirty="0" smtClean="0"/>
              <a:t>la siguiente ecuación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4142333" y="4567534"/>
            <a:ext cx="1073624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5498432" y="2808170"/>
                <a:ext cx="3480696" cy="611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𝒂</m:t>
                          </m:r>
                        </m:sub>
                      </m:sSub>
                      <m:sSubSup>
                        <m:sSubSup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bSup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𝒃</m:t>
                          </m:r>
                        </m:sub>
                      </m:sSub>
                      <m:sSubSup>
                        <m:sSubSup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432" y="2808170"/>
                <a:ext cx="3480696" cy="6118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4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Arco"/>
          <p:cNvSpPr/>
          <p:nvPr/>
        </p:nvSpPr>
        <p:spPr>
          <a:xfrm rot="11499375">
            <a:off x="1660772" y="2493003"/>
            <a:ext cx="6816439" cy="2009974"/>
          </a:xfrm>
          <a:prstGeom prst="arc">
            <a:avLst>
              <a:gd name="adj1" fmla="val 15092711"/>
              <a:gd name="adj2" fmla="val 21089544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94556" y="5177134"/>
            <a:ext cx="5638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694557" y="452735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9899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1903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94556" y="4567534"/>
            <a:ext cx="3696269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761356" y="5177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 smtClean="0"/>
              <a:t>2</a:t>
            </a:r>
            <a:endParaRPr lang="es-MX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961756" y="51771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324600" y="494630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6178" y="4034134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r>
              <a:rPr lang="es-MX" sz="2400" b="1" baseline="-25000" dirty="0" smtClean="0"/>
              <a:t>0</a:t>
            </a:r>
            <a:endParaRPr lang="es-MX" sz="2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6178" y="372069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cxnSp>
        <p:nvCxnSpPr>
          <p:cNvPr id="34" name="33 Conector recto de flecha"/>
          <p:cNvCxnSpPr/>
          <p:nvPr/>
        </p:nvCxnSpPr>
        <p:spPr>
          <a:xfrm flipV="1">
            <a:off x="1989956" y="1407360"/>
            <a:ext cx="8060" cy="1939628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rot="10800000">
            <a:off x="2370956" y="3621815"/>
            <a:ext cx="533400" cy="247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925646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867001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</a:t>
            </a:r>
            <a:endParaRPr lang="es-MX" sz="24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953846" y="3420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989956" y="1134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</a:t>
            </a:r>
            <a:endParaRPr lang="es-MX" sz="2400" b="1" dirty="0"/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1304156" y="2531503"/>
            <a:ext cx="12933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1456556" y="20698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33" name="32 Rectángulo"/>
          <p:cNvSpPr/>
          <p:nvPr/>
        </p:nvSpPr>
        <p:spPr>
          <a:xfrm>
            <a:off x="5562600" y="1252478"/>
            <a:ext cx="33911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3.- Compresión isocórica </a:t>
            </a:r>
          </a:p>
          <a:p>
            <a:pPr algn="just"/>
            <a:r>
              <a:rPr lang="es-MX" sz="2000" dirty="0" smtClean="0"/>
              <a:t>(</a:t>
            </a:r>
            <a:r>
              <a:rPr lang="es-MX" sz="2000" b="1" dirty="0"/>
              <a:t>b → c</a:t>
            </a:r>
            <a:r>
              <a:rPr lang="es-MX" sz="2000" dirty="0" smtClean="0"/>
              <a:t>). La temperatura pasa de T</a:t>
            </a:r>
            <a:r>
              <a:rPr lang="es-MX" sz="2000" baseline="-25000" dirty="0" smtClean="0"/>
              <a:t>b</a:t>
            </a:r>
            <a:r>
              <a:rPr lang="es-MX" sz="2000" dirty="0" smtClean="0"/>
              <a:t> a </a:t>
            </a:r>
            <a:r>
              <a:rPr lang="es-MX" sz="2000" dirty="0"/>
              <a:t>un </a:t>
            </a:r>
            <a:r>
              <a:rPr lang="es-MX" sz="2000" dirty="0" smtClean="0"/>
              <a:t>T</a:t>
            </a:r>
            <a:r>
              <a:rPr lang="es-MX" sz="2000" baseline="-25000" dirty="0" smtClean="0"/>
              <a:t>c</a:t>
            </a:r>
            <a:r>
              <a:rPr lang="es-MX" sz="2000" dirty="0" smtClean="0"/>
              <a:t>. En este proceso se lleva a cabo la combustión y es aproximado </a:t>
            </a:r>
            <a:r>
              <a:rPr lang="es-MX" sz="2000" dirty="0"/>
              <a:t>a la explosión en el motor de </a:t>
            </a:r>
            <a:r>
              <a:rPr lang="es-MX" sz="2000" dirty="0" smtClean="0"/>
              <a:t>gasolina, ya que </a:t>
            </a:r>
            <a:r>
              <a:rPr lang="es-MX" sz="2000" dirty="0" smtClean="0">
                <a:solidFill>
                  <a:srgbClr val="000000"/>
                </a:solidFill>
                <a:cs typeface="Arial" pitchFamily="34" charset="0"/>
              </a:rPr>
              <a:t>el </a:t>
            </a:r>
            <a:r>
              <a:rPr lang="es-MX" sz="2000" dirty="0">
                <a:solidFill>
                  <a:srgbClr val="000000"/>
                </a:solidFill>
                <a:cs typeface="Arial" pitchFamily="34" charset="0"/>
              </a:rPr>
              <a:t>calor </a:t>
            </a:r>
            <a:r>
              <a:rPr lang="es-MX" sz="2000" dirty="0" smtClean="0">
                <a:solidFill>
                  <a:srgbClr val="000000"/>
                </a:solidFill>
                <a:cs typeface="Arial" pitchFamily="34" charset="0"/>
              </a:rPr>
              <a:t>que se genera calienta </a:t>
            </a:r>
            <a:r>
              <a:rPr lang="es-MX" sz="2000" dirty="0">
                <a:solidFill>
                  <a:srgbClr val="000000"/>
                </a:solidFill>
                <a:cs typeface="Arial" pitchFamily="34" charset="0"/>
              </a:rPr>
              <a:t>bruscamente el </a:t>
            </a:r>
            <a:r>
              <a:rPr lang="es-MX" sz="2000" dirty="0" smtClean="0">
                <a:solidFill>
                  <a:srgbClr val="000000"/>
                </a:solidFill>
                <a:cs typeface="Arial" pitchFamily="34" charset="0"/>
              </a:rPr>
              <a:t>aire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cxnSp>
        <p:nvCxnSpPr>
          <p:cNvPr id="35" name="34 Conector recto"/>
          <p:cNvCxnSpPr/>
          <p:nvPr/>
        </p:nvCxnSpPr>
        <p:spPr>
          <a:xfrm>
            <a:off x="4142333" y="4567534"/>
            <a:ext cx="1073624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6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>
            <a:off x="694556" y="5177134"/>
            <a:ext cx="5638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694557" y="452735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9899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1903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94556" y="4567534"/>
            <a:ext cx="3696269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761356" y="5177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 smtClean="0"/>
              <a:t>2</a:t>
            </a:r>
            <a:endParaRPr lang="es-MX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961756" y="51771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333356" y="494630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6178" y="4034134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r>
              <a:rPr lang="es-MX" sz="2400" b="1" baseline="-25000" dirty="0" smtClean="0"/>
              <a:t>0</a:t>
            </a:r>
            <a:endParaRPr lang="es-MX" sz="2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6178" y="372069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sp>
        <p:nvSpPr>
          <p:cNvPr id="23" name="22 Arco"/>
          <p:cNvSpPr/>
          <p:nvPr/>
        </p:nvSpPr>
        <p:spPr>
          <a:xfrm rot="11499375">
            <a:off x="1660772" y="2493003"/>
            <a:ext cx="6816439" cy="2009974"/>
          </a:xfrm>
          <a:prstGeom prst="arc">
            <a:avLst>
              <a:gd name="adj1" fmla="val 15092711"/>
              <a:gd name="adj2" fmla="val 21089544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Arco"/>
          <p:cNvSpPr/>
          <p:nvPr/>
        </p:nvSpPr>
        <p:spPr>
          <a:xfrm rot="12003990">
            <a:off x="1774062" y="1526516"/>
            <a:ext cx="7598538" cy="2009974"/>
          </a:xfrm>
          <a:prstGeom prst="arc">
            <a:avLst>
              <a:gd name="adj1" fmla="val 16235285"/>
              <a:gd name="adj2" fmla="val 2144325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4" name="33 Conector recto de flecha"/>
          <p:cNvCxnSpPr>
            <a:endCxn id="32" idx="2"/>
          </p:cNvCxnSpPr>
          <p:nvPr/>
        </p:nvCxnSpPr>
        <p:spPr>
          <a:xfrm flipV="1">
            <a:off x="1989956" y="1407360"/>
            <a:ext cx="8060" cy="1939628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4124125" y="3014959"/>
            <a:ext cx="533400" cy="247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rot="10800000">
            <a:off x="2370956" y="3621815"/>
            <a:ext cx="533400" cy="247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925646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867001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</a:t>
            </a:r>
            <a:endParaRPr lang="es-MX" sz="24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953846" y="3420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989956" y="1134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</a:t>
            </a:r>
            <a:endParaRPr lang="es-MX" sz="2400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4885556" y="29628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d</a:t>
            </a:r>
            <a:endParaRPr lang="es-MX" sz="2400" b="1" dirty="0"/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1304156" y="2531503"/>
            <a:ext cx="12933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1456556" y="20698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35" name="34 Rectángulo"/>
          <p:cNvSpPr/>
          <p:nvPr/>
        </p:nvSpPr>
        <p:spPr>
          <a:xfrm>
            <a:off x="5600480" y="1172620"/>
            <a:ext cx="327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4</a:t>
            </a:r>
            <a:r>
              <a:rPr lang="es-MX" sz="2000" dirty="0" smtClean="0"/>
              <a:t>.- Expansión adiabática </a:t>
            </a:r>
            <a:r>
              <a:rPr lang="es-MX" sz="2000" dirty="0"/>
              <a:t>(</a:t>
            </a:r>
            <a:r>
              <a:rPr lang="es-MX" sz="2000" b="1" dirty="0"/>
              <a:t>c → d</a:t>
            </a:r>
            <a:r>
              <a:rPr lang="es-MX" sz="2000" dirty="0" smtClean="0"/>
              <a:t>). </a:t>
            </a:r>
            <a:r>
              <a:rPr lang="es-MX" sz="2000" dirty="0"/>
              <a:t>El volumen V</a:t>
            </a:r>
            <a:r>
              <a:rPr lang="es-MX" sz="2000" baseline="-25000" dirty="0"/>
              <a:t>2</a:t>
            </a:r>
            <a:r>
              <a:rPr lang="es-MX" sz="2000" dirty="0"/>
              <a:t> cambia a un V</a:t>
            </a:r>
            <a:r>
              <a:rPr lang="es-MX" sz="2000" baseline="-25000" dirty="0"/>
              <a:t>1</a:t>
            </a:r>
            <a:r>
              <a:rPr lang="es-MX" sz="2000" dirty="0"/>
              <a:t>, de acuerdo a la siguiente </a:t>
            </a:r>
            <a:r>
              <a:rPr lang="es-MX" sz="2000" dirty="0" smtClean="0"/>
              <a:t>ecuación.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5571356" y="2814935"/>
                <a:ext cx="3414974" cy="611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  <m:sSubSup>
                        <m:sSubSup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bSup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𝒅</m:t>
                          </m:r>
                        </m:sub>
                      </m:sSub>
                      <m:sSubSup>
                        <m:sSubSup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𝜸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s-MX" sz="28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356" y="2814935"/>
                <a:ext cx="3414974" cy="6118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37 Conector recto"/>
          <p:cNvCxnSpPr/>
          <p:nvPr/>
        </p:nvCxnSpPr>
        <p:spPr>
          <a:xfrm>
            <a:off x="4142333" y="4567534"/>
            <a:ext cx="1073624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0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>
            <a:off x="694556" y="5177134"/>
            <a:ext cx="56388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694557" y="452735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9899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5190356" y="986134"/>
            <a:ext cx="0" cy="4191000"/>
          </a:xfrm>
          <a:prstGeom prst="line">
            <a:avLst/>
          </a:prstGeom>
          <a:ln>
            <a:prstDash val="dash"/>
            <a:headEnd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94556" y="4567534"/>
            <a:ext cx="3696269" cy="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761356" y="5177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 smtClean="0"/>
              <a:t>2</a:t>
            </a:r>
            <a:endParaRPr lang="es-MX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961756" y="517713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333356" y="494630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86178" y="4034134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r>
              <a:rPr lang="es-MX" sz="2400" b="1" baseline="-25000" dirty="0" smtClean="0"/>
              <a:t>0</a:t>
            </a:r>
            <a:endParaRPr lang="es-MX" sz="2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86178" y="372069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sp>
        <p:nvSpPr>
          <p:cNvPr id="23" name="22 Arco"/>
          <p:cNvSpPr/>
          <p:nvPr/>
        </p:nvSpPr>
        <p:spPr>
          <a:xfrm rot="11499375">
            <a:off x="1660772" y="2493003"/>
            <a:ext cx="6816439" cy="2009974"/>
          </a:xfrm>
          <a:prstGeom prst="arc">
            <a:avLst>
              <a:gd name="adj1" fmla="val 15092711"/>
              <a:gd name="adj2" fmla="val 21089544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Arco"/>
          <p:cNvSpPr/>
          <p:nvPr/>
        </p:nvSpPr>
        <p:spPr>
          <a:xfrm rot="12003990">
            <a:off x="1774062" y="1526516"/>
            <a:ext cx="7598538" cy="2009974"/>
          </a:xfrm>
          <a:prstGeom prst="arc">
            <a:avLst>
              <a:gd name="adj1" fmla="val 16235285"/>
              <a:gd name="adj2" fmla="val 2144325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4" name="33 Conector recto de flecha"/>
          <p:cNvCxnSpPr>
            <a:endCxn id="32" idx="2"/>
          </p:cNvCxnSpPr>
          <p:nvPr/>
        </p:nvCxnSpPr>
        <p:spPr>
          <a:xfrm flipV="1">
            <a:off x="1989956" y="1407360"/>
            <a:ext cx="8060" cy="1939628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5197180" y="3452101"/>
            <a:ext cx="0" cy="1148799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4124125" y="3014959"/>
            <a:ext cx="533400" cy="247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rot="10800000">
            <a:off x="2370956" y="3621815"/>
            <a:ext cx="533400" cy="247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925646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867001" y="4491334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</a:t>
            </a:r>
            <a:endParaRPr lang="es-MX" sz="24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953846" y="3420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989956" y="11340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</a:t>
            </a:r>
            <a:endParaRPr lang="es-MX" sz="2400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4885556" y="2962869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d</a:t>
            </a:r>
            <a:endParaRPr lang="es-MX" sz="2400" b="1" dirty="0"/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1304156" y="2531503"/>
            <a:ext cx="12933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4735235" y="4034134"/>
            <a:ext cx="12933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1456556" y="206983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266556" y="357246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 smtClean="0"/>
              <a:t>2</a:t>
            </a:r>
            <a:endParaRPr lang="es-MX" sz="2400" b="1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4142333" y="4567534"/>
            <a:ext cx="1073624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5600480" y="1252478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5</a:t>
            </a:r>
            <a:r>
              <a:rPr lang="es-MX" sz="2000" dirty="0" smtClean="0"/>
              <a:t>.- Expansión isocórica </a:t>
            </a:r>
          </a:p>
          <a:p>
            <a:pPr algn="just"/>
            <a:r>
              <a:rPr lang="es-MX" sz="2000" dirty="0" smtClean="0"/>
              <a:t>(</a:t>
            </a:r>
            <a:r>
              <a:rPr lang="es-MX" sz="2000" b="1" dirty="0" smtClean="0"/>
              <a:t>d </a:t>
            </a:r>
            <a:r>
              <a:rPr lang="es-MX" sz="2000" b="1" dirty="0"/>
              <a:t>→ </a:t>
            </a:r>
            <a:r>
              <a:rPr lang="es-MX" sz="2000" b="1" dirty="0" smtClean="0"/>
              <a:t>a</a:t>
            </a:r>
            <a:r>
              <a:rPr lang="es-MX" sz="2000" dirty="0" smtClean="0"/>
              <a:t>). La temperatura pasa de </a:t>
            </a:r>
            <a:r>
              <a:rPr lang="es-MX" sz="2000" dirty="0" err="1" smtClean="0"/>
              <a:t>T</a:t>
            </a:r>
            <a:r>
              <a:rPr lang="es-MX" sz="2000" baseline="-25000" dirty="0" err="1"/>
              <a:t>d</a:t>
            </a:r>
            <a:r>
              <a:rPr lang="es-MX" sz="2000" dirty="0" smtClean="0"/>
              <a:t> a </a:t>
            </a:r>
            <a:r>
              <a:rPr lang="es-MX" sz="2000" dirty="0"/>
              <a:t>un </a:t>
            </a:r>
            <a:r>
              <a:rPr lang="es-MX" sz="2000" dirty="0" smtClean="0"/>
              <a:t>T</a:t>
            </a:r>
            <a:r>
              <a:rPr lang="es-MX" sz="2000" baseline="-25000" dirty="0"/>
              <a:t>a</a:t>
            </a:r>
            <a:r>
              <a:rPr lang="es-MX" sz="2000" dirty="0" smtClean="0"/>
              <a:t>. </a:t>
            </a:r>
            <a:r>
              <a:rPr lang="es-MX" sz="2000" dirty="0"/>
              <a:t>Este proceso es</a:t>
            </a:r>
          </a:p>
          <a:p>
            <a:pPr algn="just"/>
            <a:r>
              <a:rPr lang="es-MX" sz="2000" dirty="0"/>
              <a:t>aproximado a la apertura de la válvula en el motor </a:t>
            </a:r>
            <a:r>
              <a:rPr lang="es-MX" sz="2000" dirty="0" smtClean="0"/>
              <a:t>a gasolina</a:t>
            </a:r>
            <a:r>
              <a:rPr lang="es-MX" sz="2000" dirty="0"/>
              <a:t>.</a:t>
            </a:r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5817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86178" y="372069"/>
            <a:ext cx="9186422" cy="5266731"/>
            <a:chOff x="1244222" y="-4465"/>
            <a:chExt cx="9186422" cy="5266731"/>
          </a:xfrm>
        </p:grpSpPr>
        <p:cxnSp>
          <p:nvCxnSpPr>
            <p:cNvPr id="3" name="2 Conector recto de flecha"/>
            <p:cNvCxnSpPr/>
            <p:nvPr/>
          </p:nvCxnSpPr>
          <p:spPr>
            <a:xfrm>
              <a:off x="1752600" y="4800600"/>
              <a:ext cx="5638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 flipV="1">
              <a:off x="1752601" y="76201"/>
              <a:ext cx="0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flipV="1">
              <a:off x="3048000" y="609600"/>
              <a:ext cx="0" cy="4191000"/>
            </a:xfrm>
            <a:prstGeom prst="line">
              <a:avLst/>
            </a:prstGeom>
            <a:ln>
              <a:prstDash val="dash"/>
              <a:head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flipV="1">
              <a:off x="6248400" y="609600"/>
              <a:ext cx="0" cy="4191000"/>
            </a:xfrm>
            <a:prstGeom prst="line">
              <a:avLst/>
            </a:prstGeom>
            <a:ln>
              <a:prstDash val="dash"/>
              <a:headEnd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1752600" y="4191000"/>
              <a:ext cx="3696269" cy="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 flipH="1">
              <a:off x="2133600" y="4191000"/>
              <a:ext cx="4102574" cy="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2819400" y="480060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r>
                <a:rPr lang="es-MX" sz="2400" b="1" baseline="-25000" dirty="0" smtClean="0"/>
                <a:t>2</a:t>
              </a:r>
              <a:endParaRPr lang="es-MX" sz="2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019800" y="4800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r>
                <a:rPr lang="es-MX" sz="2400" b="1" baseline="-25000" dirty="0"/>
                <a:t>1</a:t>
              </a:r>
              <a:endParaRPr lang="es-MX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7391400" y="4569768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endParaRPr lang="es-MX" sz="2400" b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1244222" y="3657600"/>
              <a:ext cx="508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p</a:t>
              </a:r>
              <a:r>
                <a:rPr lang="es-MX" sz="2400" b="1" baseline="-25000" dirty="0" smtClean="0"/>
                <a:t>0</a:t>
              </a:r>
              <a:endParaRPr lang="es-MX" sz="2400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244222" y="-4465"/>
              <a:ext cx="508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p</a:t>
              </a:r>
              <a:endParaRPr lang="es-MX" sz="2400" b="1" dirty="0"/>
            </a:p>
          </p:txBody>
        </p:sp>
        <p:sp>
          <p:nvSpPr>
            <p:cNvPr id="23" name="22 Arco"/>
            <p:cNvSpPr/>
            <p:nvPr/>
          </p:nvSpPr>
          <p:spPr>
            <a:xfrm rot="11499375">
              <a:off x="2718816" y="2116469"/>
              <a:ext cx="6816439" cy="2009974"/>
            </a:xfrm>
            <a:prstGeom prst="arc">
              <a:avLst>
                <a:gd name="adj1" fmla="val 15092711"/>
                <a:gd name="adj2" fmla="val 21089544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31 Arco"/>
            <p:cNvSpPr/>
            <p:nvPr/>
          </p:nvSpPr>
          <p:spPr>
            <a:xfrm rot="12003990">
              <a:off x="2832106" y="1149982"/>
              <a:ext cx="7598538" cy="2009974"/>
            </a:xfrm>
            <a:prstGeom prst="arc">
              <a:avLst>
                <a:gd name="adj1" fmla="val 16235285"/>
                <a:gd name="adj2" fmla="val 21443255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34" name="33 Conector recto de flecha"/>
            <p:cNvCxnSpPr>
              <a:endCxn id="32" idx="2"/>
            </p:cNvCxnSpPr>
            <p:nvPr/>
          </p:nvCxnSpPr>
          <p:spPr>
            <a:xfrm flipV="1">
              <a:off x="3048000" y="1030826"/>
              <a:ext cx="8060" cy="1939628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6255224" y="3075567"/>
              <a:ext cx="0" cy="114879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>
              <a:off x="5182169" y="2638425"/>
              <a:ext cx="533400" cy="24765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 de flecha"/>
            <p:cNvCxnSpPr/>
            <p:nvPr/>
          </p:nvCxnSpPr>
          <p:spPr>
            <a:xfrm rot="10800000">
              <a:off x="3429000" y="3245281"/>
              <a:ext cx="533400" cy="24765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5983690" y="41148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a</a:t>
              </a:r>
              <a:endParaRPr lang="es-MX" sz="2400" b="1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1925045" y="41148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e</a:t>
              </a:r>
              <a:endParaRPr lang="es-MX" sz="2400" b="1" dirty="0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3011890" y="3043535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b</a:t>
              </a:r>
              <a:endParaRPr lang="es-MX" sz="2400" b="1" dirty="0"/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048000" y="757535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c</a:t>
              </a:r>
              <a:endParaRPr lang="es-MX" sz="2400" b="1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5943600" y="2586335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d</a:t>
              </a:r>
              <a:endParaRPr lang="es-MX" sz="2400" b="1" dirty="0"/>
            </a:p>
          </p:txBody>
        </p:sp>
        <p:cxnSp>
          <p:nvCxnSpPr>
            <p:cNvPr id="60" name="59 Conector recto de flecha"/>
            <p:cNvCxnSpPr/>
            <p:nvPr/>
          </p:nvCxnSpPr>
          <p:spPr>
            <a:xfrm>
              <a:off x="2362200" y="2154969"/>
              <a:ext cx="12933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61 Conector recto de flecha"/>
            <p:cNvCxnSpPr/>
            <p:nvPr/>
          </p:nvCxnSpPr>
          <p:spPr>
            <a:xfrm>
              <a:off x="5793279" y="3657600"/>
              <a:ext cx="12933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62 CuadroTexto"/>
            <p:cNvSpPr txBox="1"/>
            <p:nvPr/>
          </p:nvSpPr>
          <p:spPr>
            <a:xfrm>
              <a:off x="2514600" y="169330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Q</a:t>
              </a:r>
              <a:r>
                <a:rPr lang="es-MX" sz="2400" b="1" baseline="-25000" dirty="0"/>
                <a:t>1</a:t>
              </a:r>
              <a:endParaRPr lang="es-MX" sz="2400" b="1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6324600" y="3195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Q</a:t>
              </a:r>
              <a:r>
                <a:rPr lang="es-MX" sz="2400" b="1" baseline="-25000" dirty="0" smtClean="0"/>
                <a:t>2</a:t>
              </a:r>
              <a:endParaRPr lang="es-MX" sz="2400" b="1" dirty="0"/>
            </a:p>
          </p:txBody>
        </p:sp>
      </p:grpSp>
      <p:sp>
        <p:nvSpPr>
          <p:cNvPr id="33" name="32 Rectángulo"/>
          <p:cNvSpPr/>
          <p:nvPr/>
        </p:nvSpPr>
        <p:spPr>
          <a:xfrm>
            <a:off x="5791200" y="1035784"/>
            <a:ext cx="30486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6</a:t>
            </a:r>
            <a:r>
              <a:rPr lang="es-MX" sz="2000" dirty="0" smtClean="0"/>
              <a:t>.- El Proceso isobárico </a:t>
            </a:r>
          </a:p>
          <a:p>
            <a:pPr algn="just"/>
            <a:r>
              <a:rPr lang="es-MX" sz="2000" dirty="0" smtClean="0"/>
              <a:t>(</a:t>
            </a:r>
            <a:r>
              <a:rPr lang="es-MX" sz="2000" b="1" dirty="0"/>
              <a:t>a</a:t>
            </a:r>
            <a:r>
              <a:rPr lang="es-MX" sz="2000" b="1" dirty="0" smtClean="0"/>
              <a:t> → e</a:t>
            </a:r>
            <a:r>
              <a:rPr lang="es-MX" sz="2000" dirty="0" smtClean="0"/>
              <a:t>). El volumen </a:t>
            </a:r>
            <a:r>
              <a:rPr lang="es-MX" sz="2000" dirty="0"/>
              <a:t>V</a:t>
            </a:r>
            <a:r>
              <a:rPr lang="es-MX" sz="2000" baseline="-25000" dirty="0"/>
              <a:t>1 </a:t>
            </a:r>
            <a:r>
              <a:rPr lang="es-MX" sz="2000" dirty="0" smtClean="0"/>
              <a:t>cambia hasta llegar a cero; </a:t>
            </a:r>
            <a:r>
              <a:rPr lang="es-MX" sz="2000" dirty="0"/>
              <a:t>a </a:t>
            </a:r>
            <a:r>
              <a:rPr lang="es-MX" sz="2000" dirty="0" smtClean="0"/>
              <a:t>temperatura constante y presión atmosférica.</a:t>
            </a:r>
          </a:p>
        </p:txBody>
      </p:sp>
    </p:spTree>
    <p:extLst>
      <p:ext uri="{BB962C8B-B14F-4D97-AF65-F5344CB8AC3E}">
        <p14:creationId xmlns:p14="http://schemas.microsoft.com/office/powerpoint/2010/main" val="29113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ática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matemáticas 1</Template>
  <TotalTime>1134</TotalTime>
  <Words>825</Words>
  <Application>Microsoft Office PowerPoint</Application>
  <PresentationFormat>Presentación en pantalla (4:3)</PresentationFormat>
  <Paragraphs>133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matemáticas 1</vt:lpstr>
      <vt:lpstr>1_Tema de Office</vt:lpstr>
      <vt:lpstr>Ciclo Otto</vt:lpstr>
      <vt:lpstr>Ciclo Otto</vt:lpstr>
      <vt:lpstr>Ciclo Otto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cuadrado perfecto</dc:title>
  <dc:creator>ANGIE</dc:creator>
  <cp:lastModifiedBy>ANGIE</cp:lastModifiedBy>
  <cp:revision>104</cp:revision>
  <dcterms:created xsi:type="dcterms:W3CDTF">2016-10-09T04:22:50Z</dcterms:created>
  <dcterms:modified xsi:type="dcterms:W3CDTF">2016-10-10T01:54:37Z</dcterms:modified>
</cp:coreProperties>
</file>