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2" r:id="rId6"/>
    <p:sldId id="263" r:id="rId7"/>
    <p:sldId id="264" r:id="rId8"/>
    <p:sldId id="265" r:id="rId9"/>
    <p:sldId id="266" r:id="rId10"/>
    <p:sldId id="267" r:id="rId11"/>
    <p:sldId id="269" r:id="rId12"/>
    <p:sldId id="268" r:id="rId13"/>
    <p:sldId id="270" r:id="rId14"/>
    <p:sldId id="280"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86" autoAdjust="0"/>
  </p:normalViewPr>
  <p:slideViewPr>
    <p:cSldViewPr>
      <p:cViewPr varScale="1">
        <p:scale>
          <a:sx n="68" d="100"/>
          <a:sy n="68" d="100"/>
        </p:scale>
        <p:origin x="14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37336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25287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16662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9241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3334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15143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51253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110132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04264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51750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9579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1006831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13519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02702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5876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32713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00500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67700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10382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55769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69493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27345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t>05/09/2016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t>‹Nº›</a:t>
            </a:fld>
            <a:endParaRPr lang="es-MX"/>
          </a:p>
        </p:txBody>
      </p:sp>
    </p:spTree>
    <p:extLst>
      <p:ext uri="{BB962C8B-B14F-4D97-AF65-F5344CB8AC3E}">
        <p14:creationId xmlns:p14="http://schemas.microsoft.com/office/powerpoint/2010/main" val="1719912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11776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3.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844824"/>
            <a:ext cx="7772400" cy="1470025"/>
          </a:xfrm>
        </p:spPr>
        <p:txBody>
          <a:bodyPr/>
          <a:lstStyle/>
          <a:p>
            <a:r>
              <a:rPr lang="es-MX" b="1" dirty="0" smtClean="0"/>
              <a:t>Valores Máximos y Mínimos</a:t>
            </a:r>
            <a:endParaRPr lang="es-MX" b="1" dirty="0"/>
          </a:p>
        </p:txBody>
      </p:sp>
      <p:sp>
        <p:nvSpPr>
          <p:cNvPr id="4" name="3 Subtítulo"/>
          <p:cNvSpPr txBox="1">
            <a:spLocks noGrp="1"/>
          </p:cNvSpPr>
          <p:nvPr>
            <p:ph type="subTitle" idx="1"/>
          </p:nvPr>
        </p:nvSpPr>
        <p:spPr>
          <a:xfrm>
            <a:off x="1043608" y="3717032"/>
            <a:ext cx="7776864" cy="2616101"/>
          </a:xfrm>
          <a:prstGeom prst="rect">
            <a:avLst/>
          </a:prstGeom>
          <a:noFill/>
        </p:spPr>
        <p:txBody>
          <a:bodyPr wrap="square" rtlCol="0">
            <a:spAutoFit/>
          </a:bodyPr>
          <a:lstStyle/>
          <a:p>
            <a:pPr algn="l"/>
            <a:r>
              <a:rPr lang="es-MX" sz="2000" b="1" dirty="0" smtClean="0">
                <a:solidFill>
                  <a:schemeClr val="tx1"/>
                </a:solidFill>
                <a:latin typeface="Arial" pitchFamily="34" charset="0"/>
                <a:cs typeface="Arial" pitchFamily="34" charset="0"/>
              </a:rPr>
              <a:t>Área Académica: Licenciatura en Ingeniería Mecánica</a:t>
            </a:r>
          </a:p>
          <a:p>
            <a:pPr algn="l"/>
            <a:endParaRPr lang="es-MX" sz="2000" b="1" dirty="0" smtClean="0">
              <a:solidFill>
                <a:schemeClr val="tx1"/>
              </a:solidFill>
              <a:latin typeface="Arial" pitchFamily="34" charset="0"/>
              <a:cs typeface="Arial" pitchFamily="34" charset="0"/>
            </a:endParaRPr>
          </a:p>
          <a:p>
            <a:pPr algn="l"/>
            <a:endParaRPr lang="es-MX" sz="2000" b="1" dirty="0" smtClean="0">
              <a:solidFill>
                <a:schemeClr val="tx1"/>
              </a:solidFill>
              <a:latin typeface="Arial" pitchFamily="34" charset="0"/>
              <a:cs typeface="Arial" pitchFamily="34" charset="0"/>
            </a:endParaRPr>
          </a:p>
          <a:p>
            <a:pPr algn="l"/>
            <a:r>
              <a:rPr lang="es-MX" sz="2000" b="1" dirty="0" smtClean="0">
                <a:solidFill>
                  <a:schemeClr val="tx1"/>
                </a:solidFill>
                <a:latin typeface="Arial" pitchFamily="34" charset="0"/>
                <a:cs typeface="Arial" pitchFamily="34" charset="0"/>
              </a:rPr>
              <a:t>Profesor(a): Ing. Oscar Negrete Sepúlveda</a:t>
            </a:r>
          </a:p>
          <a:p>
            <a:pPr algn="l"/>
            <a:endParaRPr lang="es-MX" sz="2000" b="1" dirty="0" smtClean="0">
              <a:solidFill>
                <a:schemeClr val="tx1"/>
              </a:solidFill>
              <a:latin typeface="Arial" pitchFamily="34" charset="0"/>
              <a:cs typeface="Arial" pitchFamily="34" charset="0"/>
            </a:endParaRPr>
          </a:p>
          <a:p>
            <a:pPr algn="l"/>
            <a:endParaRPr lang="es-MX" sz="2000" b="1" dirty="0" smtClean="0">
              <a:solidFill>
                <a:schemeClr val="tx1"/>
              </a:solidFill>
              <a:latin typeface="Arial" pitchFamily="34" charset="0"/>
              <a:cs typeface="Arial" pitchFamily="34" charset="0"/>
            </a:endParaRPr>
          </a:p>
          <a:p>
            <a:pPr algn="l"/>
            <a:r>
              <a:rPr lang="es-MX" sz="2000" b="1" dirty="0" smtClean="0">
                <a:solidFill>
                  <a:schemeClr val="tx1"/>
                </a:solidFill>
                <a:latin typeface="Arial" pitchFamily="34" charset="0"/>
                <a:cs typeface="Arial" pitchFamily="34" charset="0"/>
              </a:rPr>
              <a:t>Periodo: Julio – Diciembre 2016</a:t>
            </a:r>
            <a:endParaRPr lang="es-MX" sz="2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99427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15961" y="61182"/>
            <a:ext cx="8229600" cy="1143000"/>
          </a:xfrm>
        </p:spPr>
        <p:txBody>
          <a:bodyPr>
            <a:normAutofit fontScale="90000"/>
          </a:bodyPr>
          <a:lstStyle/>
          <a:p>
            <a:pPr marL="0" indent="0"/>
            <a:r>
              <a:rPr lang="es-MX" b="1" dirty="0">
                <a:latin typeface="Arial" pitchFamily="34" charset="0"/>
                <a:cs typeface="Arial" pitchFamily="34" charset="0"/>
              </a:rPr>
              <a:t>Método de la primera </a:t>
            </a:r>
            <a:r>
              <a:rPr lang="es-MX" b="1" dirty="0" smtClean="0">
                <a:latin typeface="Arial" pitchFamily="34" charset="0"/>
                <a:cs typeface="Arial" pitchFamily="34" charset="0"/>
              </a:rPr>
              <a:t>derivada</a:t>
            </a:r>
            <a:endParaRPr lang="es-MX" b="1" dirty="0">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2899697031"/>
                  </p:ext>
                </p:extLst>
              </p:nvPr>
            </p:nvGraphicFramePr>
            <p:xfrm>
              <a:off x="971600" y="1340768"/>
              <a:ext cx="6840760" cy="2023999"/>
            </p:xfrm>
            <a:graphic>
              <a:graphicData uri="http://schemas.openxmlformats.org/drawingml/2006/table">
                <a:tbl>
                  <a:tblPr firstRow="1" bandRow="1">
                    <a:tableStyleId>{5C22544A-7EE6-4342-B048-85BDC9FD1C3A}</a:tableStyleId>
                  </a:tblPr>
                  <a:tblGrid>
                    <a:gridCol w="3493616"/>
                    <a:gridCol w="3347144"/>
                  </a:tblGrid>
                  <a:tr h="1337645">
                    <a:tc>
                      <a:txBody>
                        <a:bodyPr/>
                        <a:lstStyle/>
                        <a:p>
                          <a:r>
                            <a:rPr lang="es-MX" u="sng" dirty="0" smtClean="0">
                              <a:solidFill>
                                <a:schemeClr val="tx1"/>
                              </a:solidFill>
                            </a:rPr>
                            <a:t>X = -</a:t>
                          </a:r>
                          <a:r>
                            <a:rPr lang="es-MX" u="sng" baseline="0" dirty="0" smtClean="0">
                              <a:solidFill>
                                <a:schemeClr val="tx1"/>
                              </a:solidFill>
                            </a:rPr>
                            <a:t> 2 </a:t>
                          </a:r>
                        </a:p>
                        <a:p>
                          <a:r>
                            <a:rPr lang="es-MX" baseline="0" dirty="0" smtClean="0">
                              <a:solidFill>
                                <a:schemeClr val="tx1"/>
                              </a:solidFill>
                            </a:rPr>
                            <a:t>Y´ = </a:t>
                          </a:r>
                          <a:r>
                            <a:rPr lang="es-MX" baseline="0" dirty="0" smtClean="0">
                              <a:solidFill>
                                <a:schemeClr val="tx1"/>
                              </a:solidFill>
                              <a:latin typeface="+mn-lt"/>
                            </a:rPr>
                            <a:t>4 </a:t>
                          </a:r>
                          <a14:m>
                            <m:oMath xmlns:m="http://schemas.openxmlformats.org/officeDocument/2006/math">
                              <m:sSup>
                                <m:sSupPr>
                                  <m:ctrlPr>
                                    <a:rPr lang="es-MX" b="1" i="1" baseline="0" smtClean="0">
                                      <a:solidFill>
                                        <a:schemeClr val="tx1"/>
                                      </a:solidFill>
                                      <a:latin typeface="Cambria Math" panose="02040503050406030204" pitchFamily="18" charset="0"/>
                                    </a:rPr>
                                  </m:ctrlPr>
                                </m:sSupPr>
                                <m:e>
                                  <m:r>
                                    <a:rPr lang="es-MX" b="1" i="0" baseline="0" smtClean="0">
                                      <a:solidFill>
                                        <a:schemeClr val="tx1"/>
                                      </a:solidFill>
                                      <a:latin typeface="Cambria Math" panose="02040503050406030204" pitchFamily="18" charset="0"/>
                                    </a:rPr>
                                    <m:t>𝐱</m:t>
                                  </m:r>
                                </m:e>
                                <m:sup>
                                  <m:r>
                                    <a:rPr lang="es-MX" b="1" i="0" baseline="0" smtClean="0">
                                      <a:solidFill>
                                        <a:schemeClr val="tx1"/>
                                      </a:solidFill>
                                      <a:latin typeface="Cambria Math" panose="02040503050406030204" pitchFamily="18" charset="0"/>
                                    </a:rPr>
                                    <m:t>𝟑</m:t>
                                  </m:r>
                                </m:sup>
                              </m:sSup>
                            </m:oMath>
                          </a14:m>
                          <a:r>
                            <a:rPr lang="es-MX" baseline="0" dirty="0" smtClean="0">
                              <a:solidFill>
                                <a:schemeClr val="tx1"/>
                              </a:solidFill>
                            </a:rPr>
                            <a:t>-4x; 4(-2)³ -4(-2) </a:t>
                          </a:r>
                        </a:p>
                        <a:p>
                          <a:r>
                            <a:rPr lang="es-MX" baseline="0" dirty="0" smtClean="0">
                              <a:solidFill>
                                <a:schemeClr val="tx1"/>
                              </a:solidFill>
                            </a:rPr>
                            <a:t>Y´= - 24</a:t>
                          </a:r>
                        </a:p>
                        <a:p>
                          <a:r>
                            <a:rPr lang="es-MX" u="sng" dirty="0" smtClean="0">
                              <a:solidFill>
                                <a:schemeClr val="tx1"/>
                              </a:solidFill>
                            </a:rPr>
                            <a:t>X = - 1/2</a:t>
                          </a:r>
                          <a:r>
                            <a:rPr lang="es-MX" u="sng" baseline="0" dirty="0" smtClean="0">
                              <a:solidFill>
                                <a:schemeClr val="tx1"/>
                              </a:solidFill>
                            </a:rPr>
                            <a:t> </a:t>
                          </a:r>
                        </a:p>
                        <a:p>
                          <a:r>
                            <a:rPr lang="es-MX" baseline="0" dirty="0" smtClean="0">
                              <a:solidFill>
                                <a:schemeClr val="tx1"/>
                              </a:solidFill>
                            </a:rPr>
                            <a:t>Y´ = </a:t>
                          </a:r>
                          <a:r>
                            <a:rPr lang="es-MX" baseline="0" dirty="0" smtClean="0">
                              <a:solidFill>
                                <a:schemeClr val="tx1"/>
                              </a:solidFill>
                              <a:latin typeface="+mn-lt"/>
                            </a:rPr>
                            <a:t>4 </a:t>
                          </a:r>
                          <a14:m>
                            <m:oMath xmlns:m="http://schemas.openxmlformats.org/officeDocument/2006/math">
                              <m:sSup>
                                <m:sSupPr>
                                  <m:ctrlPr>
                                    <a:rPr lang="es-MX" b="1" i="1" baseline="0" smtClean="0">
                                      <a:solidFill>
                                        <a:schemeClr val="tx1"/>
                                      </a:solidFill>
                                      <a:latin typeface="Cambria Math" panose="02040503050406030204" pitchFamily="18" charset="0"/>
                                    </a:rPr>
                                  </m:ctrlPr>
                                </m:sSupPr>
                                <m:e>
                                  <m:r>
                                    <a:rPr lang="es-MX" b="1" i="0" baseline="0" smtClean="0">
                                      <a:solidFill>
                                        <a:schemeClr val="tx1"/>
                                      </a:solidFill>
                                      <a:latin typeface="Cambria Math" panose="02040503050406030204" pitchFamily="18" charset="0"/>
                                    </a:rPr>
                                    <m:t>𝐱</m:t>
                                  </m:r>
                                </m:e>
                                <m:sup>
                                  <m:r>
                                    <a:rPr lang="es-MX" b="1" i="0" baseline="0" smtClean="0">
                                      <a:solidFill>
                                        <a:schemeClr val="tx1"/>
                                      </a:solidFill>
                                      <a:latin typeface="Cambria Math" panose="02040503050406030204" pitchFamily="18" charset="0"/>
                                    </a:rPr>
                                    <m:t>𝟑</m:t>
                                  </m:r>
                                </m:sup>
                              </m:sSup>
                            </m:oMath>
                          </a14:m>
                          <a:r>
                            <a:rPr lang="es-MX" baseline="0" dirty="0" smtClean="0">
                              <a:solidFill>
                                <a:schemeClr val="tx1"/>
                              </a:solidFill>
                            </a:rPr>
                            <a:t>-4x; 4(-1/2)³ -4(-1/2) </a:t>
                          </a:r>
                        </a:p>
                        <a:p>
                          <a:r>
                            <a:rPr lang="es-MX" baseline="0" dirty="0" smtClean="0">
                              <a:solidFill>
                                <a:schemeClr val="tx1"/>
                              </a:solidFill>
                            </a:rPr>
                            <a:t>Y´=   3/2</a:t>
                          </a:r>
                          <a:endParaRPr lang="es-MX" dirty="0">
                            <a:solidFill>
                              <a:schemeClr val="tx1"/>
                            </a:solidFill>
                          </a:endParaRPr>
                        </a:p>
                        <a:p>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u="sng" dirty="0" smtClean="0">
                              <a:solidFill>
                                <a:schemeClr val="tx1"/>
                              </a:solidFill>
                            </a:rPr>
                            <a:t>X = 1/2</a:t>
                          </a:r>
                          <a:r>
                            <a:rPr lang="es-MX" u="sng" baseline="0" dirty="0" smtClean="0">
                              <a:solidFill>
                                <a:schemeClr val="tx1"/>
                              </a:solidFill>
                            </a:rPr>
                            <a:t> </a:t>
                          </a:r>
                        </a:p>
                        <a:p>
                          <a:r>
                            <a:rPr lang="es-MX" baseline="0" dirty="0" smtClean="0">
                              <a:solidFill>
                                <a:schemeClr val="tx1"/>
                              </a:solidFill>
                            </a:rPr>
                            <a:t>Y´ = </a:t>
                          </a:r>
                          <a:r>
                            <a:rPr lang="es-MX" baseline="0" dirty="0" smtClean="0">
                              <a:solidFill>
                                <a:schemeClr val="tx1"/>
                              </a:solidFill>
                              <a:latin typeface="+mn-lt"/>
                            </a:rPr>
                            <a:t>4 </a:t>
                          </a:r>
                          <a14:m>
                            <m:oMath xmlns:m="http://schemas.openxmlformats.org/officeDocument/2006/math">
                              <m:sSup>
                                <m:sSupPr>
                                  <m:ctrlPr>
                                    <a:rPr lang="es-MX" b="1" i="1" baseline="0" smtClean="0">
                                      <a:solidFill>
                                        <a:schemeClr val="tx1"/>
                                      </a:solidFill>
                                      <a:latin typeface="Cambria Math" panose="02040503050406030204" pitchFamily="18" charset="0"/>
                                    </a:rPr>
                                  </m:ctrlPr>
                                </m:sSupPr>
                                <m:e>
                                  <m:r>
                                    <a:rPr lang="es-MX" b="1" i="0" baseline="0" smtClean="0">
                                      <a:solidFill>
                                        <a:schemeClr val="tx1"/>
                                      </a:solidFill>
                                      <a:latin typeface="Cambria Math" panose="02040503050406030204" pitchFamily="18" charset="0"/>
                                    </a:rPr>
                                    <m:t>𝐱</m:t>
                                  </m:r>
                                </m:e>
                                <m:sup>
                                  <m:r>
                                    <a:rPr lang="es-MX" b="1" i="0" baseline="0" smtClean="0">
                                      <a:solidFill>
                                        <a:schemeClr val="tx1"/>
                                      </a:solidFill>
                                      <a:latin typeface="Cambria Math" panose="02040503050406030204" pitchFamily="18" charset="0"/>
                                    </a:rPr>
                                    <m:t>𝟑</m:t>
                                  </m:r>
                                </m:sup>
                              </m:sSup>
                            </m:oMath>
                          </a14:m>
                          <a:r>
                            <a:rPr lang="es-MX" baseline="0" dirty="0" smtClean="0">
                              <a:solidFill>
                                <a:schemeClr val="tx1"/>
                              </a:solidFill>
                            </a:rPr>
                            <a:t>-4x; 4(1/2)³ -4(1/2) </a:t>
                          </a:r>
                        </a:p>
                        <a:p>
                          <a:r>
                            <a:rPr lang="es-MX" baseline="0" dirty="0" smtClean="0">
                              <a:solidFill>
                                <a:schemeClr val="tx1"/>
                              </a:solidFill>
                            </a:rPr>
                            <a:t>Y´= - 3/2</a:t>
                          </a:r>
                          <a:endParaRPr lang="es-MX" dirty="0">
                            <a:solidFill>
                              <a:schemeClr val="tx1"/>
                            </a:solidFill>
                          </a:endParaRPr>
                        </a:p>
                        <a:p>
                          <a:r>
                            <a:rPr lang="es-MX" u="sng" dirty="0" smtClean="0">
                              <a:solidFill>
                                <a:schemeClr val="tx1"/>
                              </a:solidFill>
                            </a:rPr>
                            <a:t>X = 2</a:t>
                          </a:r>
                          <a:r>
                            <a:rPr lang="es-MX" u="sng" baseline="0" dirty="0" smtClean="0">
                              <a:solidFill>
                                <a:schemeClr val="tx1"/>
                              </a:solidFill>
                            </a:rPr>
                            <a:t> </a:t>
                          </a:r>
                        </a:p>
                        <a:p>
                          <a:r>
                            <a:rPr lang="es-MX" baseline="0" dirty="0" smtClean="0">
                              <a:solidFill>
                                <a:schemeClr val="tx1"/>
                              </a:solidFill>
                            </a:rPr>
                            <a:t>Y´ = </a:t>
                          </a:r>
                          <a:r>
                            <a:rPr lang="es-MX" baseline="0" dirty="0" smtClean="0">
                              <a:solidFill>
                                <a:schemeClr val="tx1"/>
                              </a:solidFill>
                              <a:latin typeface="+mn-lt"/>
                            </a:rPr>
                            <a:t>4 </a:t>
                          </a:r>
                          <a14:m>
                            <m:oMath xmlns:m="http://schemas.openxmlformats.org/officeDocument/2006/math">
                              <m:sSup>
                                <m:sSupPr>
                                  <m:ctrlPr>
                                    <a:rPr lang="es-MX" b="1" i="1" baseline="0" smtClean="0">
                                      <a:solidFill>
                                        <a:schemeClr val="tx1"/>
                                      </a:solidFill>
                                      <a:latin typeface="Cambria Math" panose="02040503050406030204" pitchFamily="18" charset="0"/>
                                    </a:rPr>
                                  </m:ctrlPr>
                                </m:sSupPr>
                                <m:e>
                                  <m:r>
                                    <a:rPr lang="es-MX" b="1" i="0" baseline="0" smtClean="0">
                                      <a:solidFill>
                                        <a:schemeClr val="tx1"/>
                                      </a:solidFill>
                                      <a:latin typeface="Cambria Math" panose="02040503050406030204" pitchFamily="18" charset="0"/>
                                    </a:rPr>
                                    <m:t>𝐱</m:t>
                                  </m:r>
                                </m:e>
                                <m:sup>
                                  <m:r>
                                    <a:rPr lang="es-MX" b="1" i="0" baseline="0" smtClean="0">
                                      <a:solidFill>
                                        <a:schemeClr val="tx1"/>
                                      </a:solidFill>
                                      <a:latin typeface="Cambria Math" panose="02040503050406030204" pitchFamily="18" charset="0"/>
                                    </a:rPr>
                                    <m:t>𝟑</m:t>
                                  </m:r>
                                </m:sup>
                              </m:sSup>
                            </m:oMath>
                          </a14:m>
                          <a:r>
                            <a:rPr lang="es-MX" baseline="0" dirty="0" smtClean="0">
                              <a:solidFill>
                                <a:schemeClr val="tx1"/>
                              </a:solidFill>
                            </a:rPr>
                            <a:t>-4x; 4(2)³ -4(2) </a:t>
                          </a:r>
                        </a:p>
                        <a:p>
                          <a:r>
                            <a:rPr lang="es-MX" baseline="0" dirty="0" smtClean="0">
                              <a:solidFill>
                                <a:schemeClr val="tx1"/>
                              </a:solidFill>
                            </a:rPr>
                            <a:t>Y´= 24</a:t>
                          </a:r>
                          <a:endParaRPr lang="es-MX" dirty="0">
                            <a:solidFill>
                              <a:schemeClr val="tx1"/>
                            </a:solidFill>
                          </a:endParaRPr>
                        </a:p>
                        <a:p>
                          <a:endParaRPr lang="es-MX"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2899697031"/>
                  </p:ext>
                </p:extLst>
              </p:nvPr>
            </p:nvGraphicFramePr>
            <p:xfrm>
              <a:off x="971600" y="1340768"/>
              <a:ext cx="6840760" cy="2023999"/>
            </p:xfrm>
            <a:graphic>
              <a:graphicData uri="http://schemas.openxmlformats.org/drawingml/2006/table">
                <a:tbl>
                  <a:tblPr firstRow="1" bandRow="1">
                    <a:tableStyleId>{5C22544A-7EE6-4342-B048-85BDC9FD1C3A}</a:tableStyleId>
                  </a:tblPr>
                  <a:tblGrid>
                    <a:gridCol w="3493616"/>
                    <a:gridCol w="3347144"/>
                  </a:tblGrid>
                  <a:tr h="2023999">
                    <a:tc>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74" t="-1502" r="-95993" b="-901"/>
                          </a:stretch>
                        </a:blipFill>
                      </a:tcPr>
                    </a:tc>
                    <a:tc>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4736" t="-1502" r="-364" b="-901"/>
                          </a:stretch>
                        </a:blipFill>
                      </a:tcPr>
                    </a:tc>
                  </a:tr>
                </a:tbl>
              </a:graphicData>
            </a:graphic>
          </p:graphicFrame>
        </mc:Fallback>
      </mc:AlternateContent>
      <p:grpSp>
        <p:nvGrpSpPr>
          <p:cNvPr id="41" name="Grupo 40"/>
          <p:cNvGrpSpPr/>
          <p:nvPr/>
        </p:nvGrpSpPr>
        <p:grpSpPr>
          <a:xfrm>
            <a:off x="2555776" y="3645024"/>
            <a:ext cx="3829700" cy="1773071"/>
            <a:chOff x="2555776" y="3789040"/>
            <a:chExt cx="3829700" cy="1773071"/>
          </a:xfrm>
        </p:grpSpPr>
        <p:grpSp>
          <p:nvGrpSpPr>
            <p:cNvPr id="37" name="Grupo 36"/>
            <p:cNvGrpSpPr/>
            <p:nvPr/>
          </p:nvGrpSpPr>
          <p:grpSpPr>
            <a:xfrm>
              <a:off x="2555776" y="3789040"/>
              <a:ext cx="3829700" cy="1773071"/>
              <a:chOff x="2555776" y="3789040"/>
              <a:chExt cx="3829700" cy="1773071"/>
            </a:xfrm>
          </p:grpSpPr>
          <p:grpSp>
            <p:nvGrpSpPr>
              <p:cNvPr id="5" name="Grupo 4"/>
              <p:cNvGrpSpPr/>
              <p:nvPr/>
            </p:nvGrpSpPr>
            <p:grpSpPr>
              <a:xfrm>
                <a:off x="2555776" y="3789040"/>
                <a:ext cx="3829700" cy="1056934"/>
                <a:chOff x="2626914" y="4215705"/>
                <a:chExt cx="3829700" cy="1056934"/>
              </a:xfrm>
            </p:grpSpPr>
            <p:grpSp>
              <p:nvGrpSpPr>
                <p:cNvPr id="6" name="Grupo 5"/>
                <p:cNvGrpSpPr/>
                <p:nvPr/>
              </p:nvGrpSpPr>
              <p:grpSpPr>
                <a:xfrm>
                  <a:off x="2626914" y="4581128"/>
                  <a:ext cx="3829700" cy="691511"/>
                  <a:chOff x="2333604" y="4077072"/>
                  <a:chExt cx="3894580" cy="641861"/>
                </a:xfrm>
              </p:grpSpPr>
              <p:grpSp>
                <p:nvGrpSpPr>
                  <p:cNvPr id="11" name="Grupo 10"/>
                  <p:cNvGrpSpPr/>
                  <p:nvPr/>
                </p:nvGrpSpPr>
                <p:grpSpPr>
                  <a:xfrm>
                    <a:off x="2333604" y="4077072"/>
                    <a:ext cx="3894580" cy="288032"/>
                    <a:chOff x="2333604" y="4077072"/>
                    <a:chExt cx="3894580" cy="288032"/>
                  </a:xfrm>
                </p:grpSpPr>
                <p:cxnSp>
                  <p:nvCxnSpPr>
                    <p:cNvPr id="15" name="Conector recto 14"/>
                    <p:cNvCxnSpPr/>
                    <p:nvPr/>
                  </p:nvCxnSpPr>
                  <p:spPr>
                    <a:xfrm>
                      <a:off x="2339752" y="4221088"/>
                      <a:ext cx="3888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6228184" y="407707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2333604" y="407707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4283968" y="407707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5220072" y="407707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3203848" y="4077072"/>
                      <a:ext cx="0" cy="28803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CuadroTexto 11"/>
                  <p:cNvSpPr txBox="1"/>
                  <p:nvPr/>
                </p:nvSpPr>
                <p:spPr>
                  <a:xfrm>
                    <a:off x="3927437" y="4376119"/>
                    <a:ext cx="713061" cy="342814"/>
                  </a:xfrm>
                  <a:prstGeom prst="rect">
                    <a:avLst/>
                  </a:prstGeom>
                  <a:noFill/>
                </p:spPr>
                <p:txBody>
                  <a:bodyPr wrap="square" rtlCol="0">
                    <a:spAutoFit/>
                  </a:bodyPr>
                  <a:lstStyle/>
                  <a:p>
                    <a:r>
                      <a:rPr lang="es-MX" dirty="0" smtClean="0"/>
                      <a:t>   x=0</a:t>
                    </a:r>
                  </a:p>
                </p:txBody>
              </p:sp>
              <p:sp>
                <p:nvSpPr>
                  <p:cNvPr id="13" name="CuadroTexto 12"/>
                  <p:cNvSpPr txBox="1"/>
                  <p:nvPr/>
                </p:nvSpPr>
                <p:spPr>
                  <a:xfrm>
                    <a:off x="4811307" y="4365104"/>
                    <a:ext cx="713061" cy="342814"/>
                  </a:xfrm>
                  <a:prstGeom prst="rect">
                    <a:avLst/>
                  </a:prstGeom>
                  <a:noFill/>
                </p:spPr>
                <p:txBody>
                  <a:bodyPr wrap="square" rtlCol="0">
                    <a:spAutoFit/>
                  </a:bodyPr>
                  <a:lstStyle/>
                  <a:p>
                    <a:r>
                      <a:rPr lang="es-MX" dirty="0" smtClean="0"/>
                      <a:t>  x= 1</a:t>
                    </a:r>
                    <a:endParaRPr lang="es-MX" dirty="0"/>
                  </a:p>
                </p:txBody>
              </p:sp>
              <p:sp>
                <p:nvSpPr>
                  <p:cNvPr id="14" name="CuadroTexto 13"/>
                  <p:cNvSpPr txBox="1"/>
                  <p:nvPr/>
                </p:nvSpPr>
                <p:spPr>
                  <a:xfrm>
                    <a:off x="2847317" y="4376119"/>
                    <a:ext cx="713061" cy="342814"/>
                  </a:xfrm>
                  <a:prstGeom prst="rect">
                    <a:avLst/>
                  </a:prstGeom>
                  <a:noFill/>
                </p:spPr>
                <p:txBody>
                  <a:bodyPr wrap="square" rtlCol="0">
                    <a:spAutoFit/>
                  </a:bodyPr>
                  <a:lstStyle/>
                  <a:p>
                    <a:r>
                      <a:rPr lang="es-MX" dirty="0" smtClean="0"/>
                      <a:t>x=- 1</a:t>
                    </a:r>
                    <a:endParaRPr lang="es-MX" dirty="0"/>
                  </a:p>
                </p:txBody>
              </p:sp>
            </p:grpSp>
            <p:sp>
              <p:nvSpPr>
                <p:cNvPr id="7" name="CuadroTexto 6"/>
                <p:cNvSpPr txBox="1"/>
                <p:nvPr/>
              </p:nvSpPr>
              <p:spPr>
                <a:xfrm>
                  <a:off x="2843808" y="4221088"/>
                  <a:ext cx="432048" cy="369332"/>
                </a:xfrm>
                <a:prstGeom prst="rect">
                  <a:avLst/>
                </a:prstGeom>
                <a:noFill/>
              </p:spPr>
              <p:txBody>
                <a:bodyPr wrap="square" rtlCol="0">
                  <a:spAutoFit/>
                </a:bodyPr>
                <a:lstStyle/>
                <a:p>
                  <a:r>
                    <a:rPr lang="es-MX" dirty="0" smtClean="0"/>
                    <a:t>-2</a:t>
                  </a:r>
                  <a:endParaRPr lang="es-MX" dirty="0"/>
                </a:p>
              </p:txBody>
            </p:sp>
            <p:sp>
              <p:nvSpPr>
                <p:cNvPr id="8" name="CuadroTexto 7"/>
                <p:cNvSpPr txBox="1"/>
                <p:nvPr/>
              </p:nvSpPr>
              <p:spPr>
                <a:xfrm>
                  <a:off x="3762296" y="4215705"/>
                  <a:ext cx="630224" cy="369332"/>
                </a:xfrm>
                <a:prstGeom prst="rect">
                  <a:avLst/>
                </a:prstGeom>
                <a:noFill/>
              </p:spPr>
              <p:txBody>
                <a:bodyPr wrap="square" rtlCol="0">
                  <a:spAutoFit/>
                </a:bodyPr>
                <a:lstStyle/>
                <a:p>
                  <a:r>
                    <a:rPr lang="es-MX" dirty="0" smtClean="0"/>
                    <a:t>-1/2</a:t>
                  </a:r>
                  <a:endParaRPr lang="es-MX" dirty="0"/>
                </a:p>
              </p:txBody>
            </p:sp>
            <p:sp>
              <p:nvSpPr>
                <p:cNvPr id="9" name="CuadroTexto 8"/>
                <p:cNvSpPr txBox="1"/>
                <p:nvPr/>
              </p:nvSpPr>
              <p:spPr>
                <a:xfrm>
                  <a:off x="4804674" y="4221088"/>
                  <a:ext cx="559414" cy="369332"/>
                </a:xfrm>
                <a:prstGeom prst="rect">
                  <a:avLst/>
                </a:prstGeom>
                <a:noFill/>
              </p:spPr>
              <p:txBody>
                <a:bodyPr wrap="square" rtlCol="0">
                  <a:spAutoFit/>
                </a:bodyPr>
                <a:lstStyle/>
                <a:p>
                  <a:r>
                    <a:rPr lang="es-MX" dirty="0" smtClean="0"/>
                    <a:t>1/2</a:t>
                  </a:r>
                  <a:endParaRPr lang="es-MX" dirty="0"/>
                </a:p>
              </p:txBody>
            </p:sp>
            <p:sp>
              <p:nvSpPr>
                <p:cNvPr id="10" name="CuadroTexto 9"/>
                <p:cNvSpPr txBox="1"/>
                <p:nvPr/>
              </p:nvSpPr>
              <p:spPr>
                <a:xfrm>
                  <a:off x="5744931" y="4221088"/>
                  <a:ext cx="432048" cy="369332"/>
                </a:xfrm>
                <a:prstGeom prst="rect">
                  <a:avLst/>
                </a:prstGeom>
                <a:noFill/>
              </p:spPr>
              <p:txBody>
                <a:bodyPr wrap="square" rtlCol="0">
                  <a:spAutoFit/>
                </a:bodyPr>
                <a:lstStyle/>
                <a:p>
                  <a:r>
                    <a:rPr lang="es-MX" dirty="0"/>
                    <a:t> </a:t>
                  </a:r>
                  <a:r>
                    <a:rPr lang="es-MX" dirty="0" smtClean="0"/>
                    <a:t>2</a:t>
                  </a:r>
                  <a:endParaRPr lang="es-MX" dirty="0"/>
                </a:p>
              </p:txBody>
            </p:sp>
          </p:grpSp>
          <p:sp>
            <p:nvSpPr>
              <p:cNvPr id="3" name="CuadroTexto 2"/>
              <p:cNvSpPr txBox="1"/>
              <p:nvPr/>
            </p:nvSpPr>
            <p:spPr>
              <a:xfrm>
                <a:off x="3146500" y="5192779"/>
                <a:ext cx="649171" cy="369332"/>
              </a:xfrm>
              <a:prstGeom prst="rect">
                <a:avLst/>
              </a:prstGeom>
              <a:noFill/>
            </p:spPr>
            <p:txBody>
              <a:bodyPr wrap="square" rtlCol="0">
                <a:spAutoFit/>
              </a:bodyPr>
              <a:lstStyle/>
              <a:p>
                <a:r>
                  <a:rPr lang="es-MX" dirty="0" smtClean="0"/>
                  <a:t>MÍN</a:t>
                </a:r>
                <a:endParaRPr lang="es-MX" dirty="0"/>
              </a:p>
            </p:txBody>
          </p:sp>
          <p:sp>
            <p:nvSpPr>
              <p:cNvPr id="21" name="CuadroTexto 20"/>
              <p:cNvSpPr txBox="1"/>
              <p:nvPr/>
            </p:nvSpPr>
            <p:spPr>
              <a:xfrm>
                <a:off x="5069572" y="5192779"/>
                <a:ext cx="649171" cy="369332"/>
              </a:xfrm>
              <a:prstGeom prst="rect">
                <a:avLst/>
              </a:prstGeom>
              <a:noFill/>
            </p:spPr>
            <p:txBody>
              <a:bodyPr wrap="square" rtlCol="0">
                <a:spAutoFit/>
              </a:bodyPr>
              <a:lstStyle/>
              <a:p>
                <a:r>
                  <a:rPr lang="es-MX" dirty="0" smtClean="0"/>
                  <a:t>MÍN</a:t>
                </a:r>
                <a:endParaRPr lang="es-MX" dirty="0"/>
              </a:p>
            </p:txBody>
          </p:sp>
          <p:sp>
            <p:nvSpPr>
              <p:cNvPr id="22" name="CuadroTexto 21"/>
              <p:cNvSpPr txBox="1"/>
              <p:nvPr/>
            </p:nvSpPr>
            <p:spPr>
              <a:xfrm>
                <a:off x="4123057" y="5192779"/>
                <a:ext cx="649171" cy="369332"/>
              </a:xfrm>
              <a:prstGeom prst="rect">
                <a:avLst/>
              </a:prstGeom>
              <a:noFill/>
            </p:spPr>
            <p:txBody>
              <a:bodyPr wrap="square" rtlCol="0">
                <a:spAutoFit/>
              </a:bodyPr>
              <a:lstStyle/>
              <a:p>
                <a:r>
                  <a:rPr lang="es-MX" dirty="0" smtClean="0"/>
                  <a:t>MÁX</a:t>
                </a:r>
                <a:endParaRPr lang="es-MX" dirty="0"/>
              </a:p>
            </p:txBody>
          </p:sp>
          <p:cxnSp>
            <p:nvCxnSpPr>
              <p:cNvPr id="24" name="Conector recto 23"/>
              <p:cNvCxnSpPr>
                <a:endCxn id="3" idx="0"/>
              </p:cNvCxnSpPr>
              <p:nvPr/>
            </p:nvCxnSpPr>
            <p:spPr>
              <a:xfrm>
                <a:off x="2988694" y="4845974"/>
                <a:ext cx="482392" cy="346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p:cNvCxnSpPr>
                <a:stCxn id="3" idx="0"/>
              </p:cNvCxnSpPr>
              <p:nvPr/>
            </p:nvCxnSpPr>
            <p:spPr>
              <a:xfrm flipV="1">
                <a:off x="3471086" y="4857841"/>
                <a:ext cx="484007" cy="33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p:cNvCxnSpPr>
                <a:endCxn id="22" idx="0"/>
              </p:cNvCxnSpPr>
              <p:nvPr/>
            </p:nvCxnSpPr>
            <p:spPr>
              <a:xfrm>
                <a:off x="3953477" y="4857841"/>
                <a:ext cx="494166" cy="33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a:stCxn id="22" idx="0"/>
              </p:cNvCxnSpPr>
              <p:nvPr/>
            </p:nvCxnSpPr>
            <p:spPr>
              <a:xfrm flipV="1">
                <a:off x="4447643" y="4857841"/>
                <a:ext cx="492549" cy="33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p:cNvCxnSpPr>
                <a:endCxn id="21" idx="0"/>
              </p:cNvCxnSpPr>
              <p:nvPr/>
            </p:nvCxnSpPr>
            <p:spPr>
              <a:xfrm>
                <a:off x="4940192" y="4857841"/>
                <a:ext cx="453966" cy="33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p:cNvCxnSpPr>
                <a:stCxn id="21" idx="0"/>
              </p:cNvCxnSpPr>
              <p:nvPr/>
            </p:nvCxnSpPr>
            <p:spPr>
              <a:xfrm flipV="1">
                <a:off x="5394158" y="4857841"/>
                <a:ext cx="453965" cy="334938"/>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CuadroTexto 35"/>
            <p:cNvSpPr txBox="1"/>
            <p:nvPr/>
          </p:nvSpPr>
          <p:spPr>
            <a:xfrm>
              <a:off x="5714876" y="4430475"/>
              <a:ext cx="360040" cy="461665"/>
            </a:xfrm>
            <a:prstGeom prst="rect">
              <a:avLst/>
            </a:prstGeom>
            <a:noFill/>
          </p:spPr>
          <p:txBody>
            <a:bodyPr wrap="square" rtlCol="0">
              <a:spAutoFit/>
            </a:bodyPr>
            <a:lstStyle/>
            <a:p>
              <a:r>
                <a:rPr lang="es-MX" sz="2400" dirty="0" smtClean="0">
                  <a:solidFill>
                    <a:srgbClr val="FF0000"/>
                  </a:solidFill>
                </a:rPr>
                <a:t>+</a:t>
              </a:r>
              <a:endParaRPr lang="es-MX" sz="2400" dirty="0">
                <a:solidFill>
                  <a:srgbClr val="FF0000"/>
                </a:solidFill>
              </a:endParaRPr>
            </a:p>
          </p:txBody>
        </p:sp>
        <p:sp>
          <p:nvSpPr>
            <p:cNvPr id="38" name="CuadroTexto 37"/>
            <p:cNvSpPr txBox="1"/>
            <p:nvPr/>
          </p:nvSpPr>
          <p:spPr>
            <a:xfrm>
              <a:off x="3769404" y="4437601"/>
              <a:ext cx="360040" cy="461665"/>
            </a:xfrm>
            <a:prstGeom prst="rect">
              <a:avLst/>
            </a:prstGeom>
            <a:noFill/>
          </p:spPr>
          <p:txBody>
            <a:bodyPr wrap="square" rtlCol="0">
              <a:spAutoFit/>
            </a:bodyPr>
            <a:lstStyle/>
            <a:p>
              <a:r>
                <a:rPr lang="es-MX" sz="2400" dirty="0" smtClean="0">
                  <a:solidFill>
                    <a:srgbClr val="FF0000"/>
                  </a:solidFill>
                </a:rPr>
                <a:t>+</a:t>
              </a:r>
              <a:endParaRPr lang="es-MX" sz="2400" dirty="0">
                <a:solidFill>
                  <a:srgbClr val="FF0000"/>
                </a:solidFill>
              </a:endParaRPr>
            </a:p>
          </p:txBody>
        </p:sp>
        <p:sp>
          <p:nvSpPr>
            <p:cNvPr id="39" name="CuadroTexto 38"/>
            <p:cNvSpPr txBox="1"/>
            <p:nvPr/>
          </p:nvSpPr>
          <p:spPr>
            <a:xfrm>
              <a:off x="4772228" y="4273018"/>
              <a:ext cx="360040" cy="769441"/>
            </a:xfrm>
            <a:prstGeom prst="rect">
              <a:avLst/>
            </a:prstGeom>
            <a:noFill/>
          </p:spPr>
          <p:txBody>
            <a:bodyPr wrap="square" rtlCol="0">
              <a:spAutoFit/>
            </a:bodyPr>
            <a:lstStyle/>
            <a:p>
              <a:r>
                <a:rPr lang="es-MX" sz="4400" dirty="0">
                  <a:solidFill>
                    <a:srgbClr val="FF0000"/>
                  </a:solidFill>
                </a:rPr>
                <a:t>-</a:t>
              </a:r>
            </a:p>
          </p:txBody>
        </p:sp>
        <p:sp>
          <p:nvSpPr>
            <p:cNvPr id="40" name="CuadroTexto 39"/>
            <p:cNvSpPr txBox="1"/>
            <p:nvPr/>
          </p:nvSpPr>
          <p:spPr>
            <a:xfrm>
              <a:off x="2714481" y="4283712"/>
              <a:ext cx="360040" cy="769441"/>
            </a:xfrm>
            <a:prstGeom prst="rect">
              <a:avLst/>
            </a:prstGeom>
            <a:noFill/>
          </p:spPr>
          <p:txBody>
            <a:bodyPr wrap="square" rtlCol="0">
              <a:spAutoFit/>
            </a:bodyPr>
            <a:lstStyle/>
            <a:p>
              <a:r>
                <a:rPr lang="es-MX" sz="4400" dirty="0">
                  <a:solidFill>
                    <a:srgbClr val="FF0000"/>
                  </a:solidFill>
                </a:rPr>
                <a:t>-</a:t>
              </a:r>
            </a:p>
          </p:txBody>
        </p:sp>
      </p:grpSp>
    </p:spTree>
    <p:extLst>
      <p:ext uri="{BB962C8B-B14F-4D97-AF65-F5344CB8AC3E}">
        <p14:creationId xmlns:p14="http://schemas.microsoft.com/office/powerpoint/2010/main" val="2478299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11560" y="-171400"/>
            <a:ext cx="8229600" cy="1143000"/>
          </a:xfrm>
        </p:spPr>
        <p:txBody>
          <a:bodyPr>
            <a:normAutofit fontScale="90000"/>
          </a:bodyPr>
          <a:lstStyle/>
          <a:p>
            <a:pPr marL="0" indent="0"/>
            <a:r>
              <a:rPr lang="es-MX" b="1" dirty="0">
                <a:latin typeface="Arial" pitchFamily="34" charset="0"/>
                <a:cs typeface="Arial" pitchFamily="34" charset="0"/>
              </a:rPr>
              <a:t>Método de la </a:t>
            </a:r>
            <a:r>
              <a:rPr lang="es-MX" b="1" dirty="0" smtClean="0">
                <a:latin typeface="Arial" pitchFamily="34" charset="0"/>
                <a:cs typeface="Arial" pitchFamily="34" charset="0"/>
              </a:rPr>
              <a:t>segunda derivada</a:t>
            </a:r>
            <a:endParaRPr lang="es-MX" b="1" dirty="0">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3" name="CuadroTexto 2"/>
              <p:cNvSpPr txBox="1"/>
              <p:nvPr/>
            </p:nvSpPr>
            <p:spPr>
              <a:xfrm>
                <a:off x="611560" y="764704"/>
                <a:ext cx="7704856" cy="5644750"/>
              </a:xfrm>
              <a:prstGeom prst="rect">
                <a:avLst/>
              </a:prstGeom>
              <a:noFill/>
            </p:spPr>
            <p:txBody>
              <a:bodyPr wrap="square" rtlCol="0">
                <a:spAutoFit/>
              </a:bodyPr>
              <a:lstStyle/>
              <a:p>
                <a:pPr marL="285750" indent="-285750" algn="just">
                  <a:buFont typeface="Arial" panose="020B0604020202020204" pitchFamily="34" charset="0"/>
                  <a:buChar char="•"/>
                </a:pPr>
                <a:r>
                  <a:rPr lang="es-MX" sz="2800" dirty="0" smtClean="0"/>
                  <a:t>Paso 1: Hallar la derivada de la función.</a:t>
                </a:r>
              </a:p>
              <a:p>
                <a:pPr algn="ctr"/>
                <a14:m>
                  <m:oMath xmlns:m="http://schemas.openxmlformats.org/officeDocument/2006/math">
                    <m:d>
                      <m:dPr>
                        <m:ctrlPr>
                          <a:rPr lang="es-MX" sz="2000" i="1">
                            <a:latin typeface="Cambria Math" panose="02040503050406030204" pitchFamily="18" charset="0"/>
                          </a:rPr>
                        </m:ctrlPr>
                      </m:dPr>
                      <m:e>
                        <m:r>
                          <a:rPr lang="es-MX" sz="2000" i="1">
                            <a:latin typeface="Cambria Math" panose="02040503050406030204" pitchFamily="18" charset="0"/>
                          </a:rPr>
                          <m:t>𝑓𝑥</m:t>
                        </m:r>
                      </m:e>
                    </m:d>
                    <m:r>
                      <a:rPr lang="es-MX" sz="2000" i="1">
                        <a:latin typeface="Cambria Math" panose="02040503050406030204" pitchFamily="18" charset="0"/>
                      </a:rPr>
                      <m:t>=  </m:t>
                    </m:r>
                    <m:sSup>
                      <m:sSupPr>
                        <m:ctrlPr>
                          <a:rPr lang="es-MX" sz="2000" i="1">
                            <a:latin typeface="Cambria Math" panose="02040503050406030204" pitchFamily="18" charset="0"/>
                          </a:rPr>
                        </m:ctrlPr>
                      </m:sSupPr>
                      <m:e>
                        <m:r>
                          <a:rPr lang="es-MX" sz="2000" i="1">
                            <a:latin typeface="Cambria Math" panose="02040503050406030204" pitchFamily="18" charset="0"/>
                          </a:rPr>
                          <m:t>𝑥</m:t>
                        </m:r>
                      </m:e>
                      <m:sup>
                        <m:r>
                          <a:rPr lang="es-MX" sz="2000" i="1">
                            <a:latin typeface="Cambria Math" panose="02040503050406030204" pitchFamily="18" charset="0"/>
                          </a:rPr>
                          <m:t>4</m:t>
                        </m:r>
                      </m:sup>
                    </m:sSup>
                    <m:r>
                      <a:rPr lang="es-MX" sz="2000" i="1">
                        <a:latin typeface="Cambria Math" panose="02040503050406030204" pitchFamily="18" charset="0"/>
                      </a:rPr>
                      <m:t>−2</m:t>
                    </m:r>
                    <m:sSup>
                      <m:sSupPr>
                        <m:ctrlPr>
                          <a:rPr lang="es-MX" sz="2000" i="1">
                            <a:latin typeface="Cambria Math" panose="02040503050406030204" pitchFamily="18" charset="0"/>
                          </a:rPr>
                        </m:ctrlPr>
                      </m:sSupPr>
                      <m:e>
                        <m:r>
                          <a:rPr lang="es-MX" sz="2000" i="1">
                            <a:latin typeface="Cambria Math" panose="02040503050406030204" pitchFamily="18" charset="0"/>
                          </a:rPr>
                          <m:t>𝑥</m:t>
                        </m:r>
                      </m:e>
                      <m:sup>
                        <m:r>
                          <a:rPr lang="es-MX" sz="2000" i="1">
                            <a:latin typeface="Cambria Math" panose="02040503050406030204" pitchFamily="18" charset="0"/>
                          </a:rPr>
                          <m:t>2</m:t>
                        </m:r>
                      </m:sup>
                    </m:sSup>
                    <m:r>
                      <a:rPr lang="es-MX" sz="2000" i="1">
                        <a:latin typeface="Cambria Math" panose="02040503050406030204" pitchFamily="18" charset="0"/>
                      </a:rPr>
                      <m:t>+ 1</m:t>
                    </m:r>
                  </m:oMath>
                </a14:m>
                <a:r>
                  <a:rPr lang="es-MX" sz="2000" dirty="0"/>
                  <a:t> </a:t>
                </a:r>
                <a:endParaRPr lang="es-MX" sz="2000" dirty="0" smtClean="0"/>
              </a:p>
              <a:p>
                <a:pPr algn="ctr"/>
                <a:endParaRPr lang="es-MX" sz="2000" dirty="0" smtClean="0"/>
              </a:p>
              <a:p>
                <a:pPr algn="ctr"/>
                <a14:m>
                  <m:oMath xmlns:m="http://schemas.openxmlformats.org/officeDocument/2006/math">
                    <m:f>
                      <m:fPr>
                        <m:ctrlPr>
                          <a:rPr lang="es-MX" sz="2000" i="1">
                            <a:latin typeface="Cambria Math" panose="02040503050406030204" pitchFamily="18" charset="0"/>
                          </a:rPr>
                        </m:ctrlPr>
                      </m:fPr>
                      <m:num>
                        <m:r>
                          <a:rPr lang="es-MX" sz="2000" i="1">
                            <a:latin typeface="Cambria Math" panose="02040503050406030204" pitchFamily="18" charset="0"/>
                          </a:rPr>
                          <m:t>𝑑𝑦</m:t>
                        </m:r>
                      </m:num>
                      <m:den>
                        <m:r>
                          <a:rPr lang="es-MX" sz="2000" i="1">
                            <a:latin typeface="Cambria Math" panose="02040503050406030204" pitchFamily="18" charset="0"/>
                          </a:rPr>
                          <m:t>𝑑𝑥</m:t>
                        </m:r>
                      </m:den>
                    </m:f>
                    <m:r>
                      <a:rPr lang="es-MX" sz="2000" i="1">
                        <a:latin typeface="Cambria Math" panose="02040503050406030204" pitchFamily="18" charset="0"/>
                      </a:rPr>
                      <m:t>=  </m:t>
                    </m:r>
                    <m:r>
                      <a:rPr lang="es-MX" sz="2000" i="1">
                        <a:latin typeface="Cambria Math" panose="02040503050406030204" pitchFamily="18" charset="0"/>
                      </a:rPr>
                      <m:t>4</m:t>
                    </m:r>
                    <m:sSup>
                      <m:sSupPr>
                        <m:ctrlPr>
                          <a:rPr lang="es-MX" sz="2000" i="1">
                            <a:latin typeface="Cambria Math" panose="02040503050406030204" pitchFamily="18" charset="0"/>
                          </a:rPr>
                        </m:ctrlPr>
                      </m:sSupPr>
                      <m:e>
                        <m:r>
                          <a:rPr lang="es-MX" sz="2000" i="1">
                            <a:latin typeface="Cambria Math" panose="02040503050406030204" pitchFamily="18" charset="0"/>
                          </a:rPr>
                          <m:t>𝑥</m:t>
                        </m:r>
                      </m:e>
                      <m:sup>
                        <m:r>
                          <a:rPr lang="es-MX" sz="2000" i="1">
                            <a:latin typeface="Cambria Math" panose="02040503050406030204" pitchFamily="18" charset="0"/>
                          </a:rPr>
                          <m:t>3</m:t>
                        </m:r>
                      </m:sup>
                    </m:sSup>
                    <m:r>
                      <a:rPr lang="es-MX" sz="2000" i="1">
                        <a:latin typeface="Cambria Math" panose="02040503050406030204" pitchFamily="18" charset="0"/>
                      </a:rPr>
                      <m:t> −</m:t>
                    </m:r>
                  </m:oMath>
                </a14:m>
                <a:r>
                  <a:rPr lang="es-MX" sz="2000" dirty="0" smtClean="0"/>
                  <a:t> </a:t>
                </a:r>
                <a:r>
                  <a:rPr lang="es-MX" sz="2000" dirty="0"/>
                  <a:t>4x</a:t>
                </a:r>
              </a:p>
              <a:p>
                <a:pPr marL="285750" indent="-285750" algn="just">
                  <a:buFont typeface="Arial" panose="020B0604020202020204" pitchFamily="34" charset="0"/>
                  <a:buChar char="•"/>
                </a:pPr>
                <a:r>
                  <a:rPr lang="es-MX" sz="2800" dirty="0" smtClean="0"/>
                  <a:t>Paso </a:t>
                </a:r>
                <a:r>
                  <a:rPr lang="es-MX" sz="2800" dirty="0" smtClean="0"/>
                  <a:t>2: Igualar a cero la primera derivada y resolver la ecuación; las raíces reales son los valores críticos de la variable</a:t>
                </a:r>
                <a:r>
                  <a:rPr lang="es-MX" sz="2800" dirty="0" smtClean="0"/>
                  <a:t>.</a:t>
                </a:r>
              </a:p>
              <a:p>
                <a:pPr algn="ctr"/>
                <a14:m>
                  <m:oMath xmlns:m="http://schemas.openxmlformats.org/officeDocument/2006/math">
                    <m:r>
                      <a:rPr lang="es-MX" sz="2400" i="1">
                        <a:latin typeface="Cambria Math" panose="02040503050406030204" pitchFamily="18" charset="0"/>
                      </a:rPr>
                      <m:t>4</m:t>
                    </m:r>
                    <m:sSup>
                      <m:sSupPr>
                        <m:ctrlPr>
                          <a:rPr lang="es-MX" sz="2400" i="1">
                            <a:latin typeface="Cambria Math" panose="02040503050406030204" pitchFamily="18" charset="0"/>
                          </a:rPr>
                        </m:ctrlPr>
                      </m:sSupPr>
                      <m:e>
                        <m:r>
                          <a:rPr lang="es-MX" sz="2400" i="1">
                            <a:latin typeface="Cambria Math" panose="02040503050406030204" pitchFamily="18" charset="0"/>
                          </a:rPr>
                          <m:t>𝑥</m:t>
                        </m:r>
                      </m:e>
                      <m:sup>
                        <m:r>
                          <a:rPr lang="es-MX" sz="2400" i="1">
                            <a:latin typeface="Cambria Math" panose="02040503050406030204" pitchFamily="18" charset="0"/>
                          </a:rPr>
                          <m:t>3</m:t>
                        </m:r>
                      </m:sup>
                    </m:sSup>
                    <m:r>
                      <a:rPr lang="es-MX" sz="2400" i="1">
                        <a:latin typeface="Cambria Math" panose="02040503050406030204" pitchFamily="18" charset="0"/>
                      </a:rPr>
                      <m:t> −</m:t>
                    </m:r>
                    <m:r>
                      <m:rPr>
                        <m:nor/>
                      </m:rPr>
                      <a:rPr lang="es-MX" sz="2400" dirty="0"/>
                      <m:t>4</m:t>
                    </m:r>
                    <m:r>
                      <m:rPr>
                        <m:nor/>
                      </m:rPr>
                      <a:rPr lang="es-MX" sz="2400" dirty="0"/>
                      <m:t>x</m:t>
                    </m:r>
                  </m:oMath>
                </a14:m>
                <a:r>
                  <a:rPr lang="es-MX" sz="2400" dirty="0"/>
                  <a:t> = 0</a:t>
                </a:r>
                <a:endParaRPr lang="es-MX" sz="2400" dirty="0"/>
              </a:p>
              <a:p>
                <a:pPr algn="ctr"/>
                <a14:m>
                  <m:oMath xmlns:m="http://schemas.openxmlformats.org/officeDocument/2006/math">
                    <m:r>
                      <a:rPr lang="es-MX" sz="2400" i="1">
                        <a:latin typeface="Cambria Math" panose="02040503050406030204" pitchFamily="18" charset="0"/>
                      </a:rPr>
                      <m:t>4</m:t>
                    </m:r>
                    <m:r>
                      <a:rPr lang="es-MX" sz="2400" i="1">
                        <a:latin typeface="Cambria Math" panose="02040503050406030204" pitchFamily="18" charset="0"/>
                      </a:rPr>
                      <m:t>𝑥</m:t>
                    </m:r>
                    <m:r>
                      <a:rPr lang="es-MX" sz="2400" i="1">
                        <a:latin typeface="Cambria Math" panose="02040503050406030204" pitchFamily="18" charset="0"/>
                      </a:rPr>
                      <m:t>(</m:t>
                    </m:r>
                    <m:sSup>
                      <m:sSupPr>
                        <m:ctrlPr>
                          <a:rPr lang="es-MX" sz="2400" i="1">
                            <a:latin typeface="Cambria Math" panose="02040503050406030204" pitchFamily="18" charset="0"/>
                          </a:rPr>
                        </m:ctrlPr>
                      </m:sSupPr>
                      <m:e>
                        <m:r>
                          <a:rPr lang="es-MX" sz="2400" i="1">
                            <a:latin typeface="Cambria Math" panose="02040503050406030204" pitchFamily="18" charset="0"/>
                          </a:rPr>
                          <m:t>𝑥</m:t>
                        </m:r>
                      </m:e>
                      <m:sup>
                        <m:r>
                          <a:rPr lang="es-MX" sz="2400" i="1">
                            <a:latin typeface="Cambria Math" panose="02040503050406030204" pitchFamily="18" charset="0"/>
                          </a:rPr>
                          <m:t>2</m:t>
                        </m:r>
                      </m:sup>
                    </m:sSup>
                    <m:r>
                      <a:rPr lang="es-MX" sz="2400" i="1">
                        <a:latin typeface="Cambria Math" panose="02040503050406030204" pitchFamily="18" charset="0"/>
                      </a:rPr>
                      <m:t> −1) </m:t>
                    </m:r>
                  </m:oMath>
                </a14:m>
                <a:r>
                  <a:rPr lang="es-MX" sz="2400" dirty="0"/>
                  <a:t>= </a:t>
                </a:r>
                <a:r>
                  <a:rPr lang="es-MX" sz="2400" dirty="0"/>
                  <a:t>0</a:t>
                </a:r>
              </a:p>
              <a:p>
                <a:pPr algn="ctr"/>
                <a14:m>
                  <m:oMath xmlns:m="http://schemas.openxmlformats.org/officeDocument/2006/math">
                    <m:r>
                      <a:rPr lang="es-MX" sz="2400" i="1">
                        <a:latin typeface="Cambria Math" panose="02040503050406030204" pitchFamily="18" charset="0"/>
                      </a:rPr>
                      <m:t>𝑥</m:t>
                    </m:r>
                  </m:oMath>
                </a14:m>
                <a:r>
                  <a:rPr lang="es-MX" sz="2400" dirty="0"/>
                  <a:t>  =  0; x  = </a:t>
                </a:r>
                <a14:m>
                  <m:oMath xmlns:m="http://schemas.openxmlformats.org/officeDocument/2006/math">
                    <m:r>
                      <a:rPr lang="es-MX" sz="2400" i="1">
                        <a:latin typeface="Cambria Math" panose="02040503050406030204" pitchFamily="18" charset="0"/>
                        <a:ea typeface="Cambria Math" panose="02040503050406030204" pitchFamily="18" charset="0"/>
                      </a:rPr>
                      <m:t>±1</m:t>
                    </m:r>
                  </m:oMath>
                </a14:m>
                <a:endParaRPr lang="es-MX" sz="2400" dirty="0" smtClean="0"/>
              </a:p>
              <a:p>
                <a:pPr marL="285750" indent="-285750" algn="just">
                  <a:buFont typeface="Arial" panose="020B0604020202020204" pitchFamily="34" charset="0"/>
                  <a:buChar char="•"/>
                </a:pPr>
                <a:r>
                  <a:rPr lang="es-MX" sz="2800" dirty="0"/>
                  <a:t>Paso 3: Hallar la segunda derivada.</a:t>
                </a:r>
              </a:p>
              <a:p>
                <a:pPr algn="just"/>
                <a:r>
                  <a:rPr lang="es-MX" sz="2400" dirty="0"/>
                  <a:t>                             </a:t>
                </a:r>
                <a:r>
                  <a:rPr lang="es-MX" sz="2400" dirty="0" smtClean="0"/>
                  <a:t>                </a:t>
                </a:r>
                <a:r>
                  <a:rPr lang="es-MX" sz="2400" dirty="0"/>
                  <a:t>y´´= 12 x² - 4</a:t>
                </a:r>
              </a:p>
              <a:p>
                <a:pPr algn="ctr"/>
                <a:endParaRPr lang="es-MX" sz="2400" dirty="0"/>
              </a:p>
              <a:p>
                <a:pPr algn="just"/>
                <a:endParaRPr lang="es-MX" sz="2800" dirty="0" smtClean="0"/>
              </a:p>
            </p:txBody>
          </p:sp>
        </mc:Choice>
        <mc:Fallback>
          <p:sp>
            <p:nvSpPr>
              <p:cNvPr id="3" name="CuadroTexto 2"/>
              <p:cNvSpPr txBox="1">
                <a:spLocks noRot="1" noChangeAspect="1" noMove="1" noResize="1" noEditPoints="1" noAdjustHandles="1" noChangeArrowheads="1" noChangeShapeType="1" noTextEdit="1"/>
              </p:cNvSpPr>
              <p:nvPr/>
            </p:nvSpPr>
            <p:spPr>
              <a:xfrm>
                <a:off x="611560" y="764704"/>
                <a:ext cx="7704856" cy="5644750"/>
              </a:xfrm>
              <a:prstGeom prst="rect">
                <a:avLst/>
              </a:prstGeom>
              <a:blipFill rotWithShape="0">
                <a:blip r:embed="rId3"/>
                <a:stretch>
                  <a:fillRect l="-1424" t="-972" r="-1661"/>
                </a:stretch>
              </a:blipFill>
            </p:spPr>
            <p:txBody>
              <a:bodyPr/>
              <a:lstStyle/>
              <a:p>
                <a:r>
                  <a:rPr lang="es-MX">
                    <a:noFill/>
                  </a:rPr>
                  <a:t> </a:t>
                </a:r>
              </a:p>
            </p:txBody>
          </p:sp>
        </mc:Fallback>
      </mc:AlternateContent>
    </p:spTree>
    <p:extLst>
      <p:ext uri="{BB962C8B-B14F-4D97-AF65-F5344CB8AC3E}">
        <p14:creationId xmlns:p14="http://schemas.microsoft.com/office/powerpoint/2010/main" val="2174356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3568" y="0"/>
            <a:ext cx="8229600" cy="1143000"/>
          </a:xfrm>
        </p:spPr>
        <p:txBody>
          <a:bodyPr>
            <a:normAutofit fontScale="90000"/>
          </a:bodyPr>
          <a:lstStyle/>
          <a:p>
            <a:pPr marL="0" indent="0"/>
            <a:r>
              <a:rPr lang="es-MX" b="1" dirty="0">
                <a:latin typeface="Arial" pitchFamily="34" charset="0"/>
                <a:cs typeface="Arial" pitchFamily="34" charset="0"/>
              </a:rPr>
              <a:t>Método de la segunda </a:t>
            </a:r>
            <a:r>
              <a:rPr lang="es-MX" b="1" dirty="0" smtClean="0">
                <a:latin typeface="Arial" pitchFamily="34" charset="0"/>
                <a:cs typeface="Arial" pitchFamily="34" charset="0"/>
              </a:rPr>
              <a:t>derivada</a:t>
            </a:r>
            <a:endParaRPr lang="es-MX" b="1" dirty="0">
              <a:latin typeface="Arial" pitchFamily="34" charset="0"/>
              <a:cs typeface="Arial" pitchFamily="34" charset="0"/>
            </a:endParaRPr>
          </a:p>
        </p:txBody>
      </p:sp>
      <p:sp>
        <p:nvSpPr>
          <p:cNvPr id="3" name="Rectángulo 2"/>
          <p:cNvSpPr/>
          <p:nvPr/>
        </p:nvSpPr>
        <p:spPr>
          <a:xfrm>
            <a:off x="251520" y="1147584"/>
            <a:ext cx="8661648" cy="1815882"/>
          </a:xfrm>
          <a:prstGeom prst="rect">
            <a:avLst/>
          </a:prstGeom>
        </p:spPr>
        <p:txBody>
          <a:bodyPr wrap="square">
            <a:spAutoFit/>
          </a:bodyPr>
          <a:lstStyle/>
          <a:p>
            <a:pPr marL="285750" indent="-285750" algn="just">
              <a:buFont typeface="Arial" panose="020B0604020202020204" pitchFamily="34" charset="0"/>
              <a:buChar char="•"/>
            </a:pPr>
            <a:r>
              <a:rPr lang="es-MX" sz="2800" dirty="0" smtClean="0"/>
              <a:t>Paso </a:t>
            </a:r>
            <a:r>
              <a:rPr lang="es-MX" sz="2800" dirty="0"/>
              <a:t>4: Sustituir en la segunda derivada en lugar de la variable, cada uno de los valores críticos obtenidos, si el resultado es negativo será un máximo, si el resultado es positivo será un </a:t>
            </a:r>
            <a:r>
              <a:rPr lang="es-MX" sz="2800" dirty="0" smtClean="0"/>
              <a:t>mínimo.</a:t>
            </a:r>
            <a:endParaRPr lang="es-MX" sz="2800" dirty="0"/>
          </a:p>
        </p:txBody>
      </p:sp>
      <p:graphicFrame>
        <p:nvGraphicFramePr>
          <p:cNvPr id="4" name="Tabla 3"/>
          <p:cNvGraphicFramePr>
            <a:graphicFrameLocks noGrp="1"/>
          </p:cNvGraphicFramePr>
          <p:nvPr>
            <p:extLst>
              <p:ext uri="{D42A27DB-BD31-4B8C-83A1-F6EECF244321}">
                <p14:modId xmlns:p14="http://schemas.microsoft.com/office/powerpoint/2010/main" val="622094232"/>
              </p:ext>
            </p:extLst>
          </p:nvPr>
        </p:nvGraphicFramePr>
        <p:xfrm>
          <a:off x="2123728" y="3284984"/>
          <a:ext cx="4824536" cy="1554480"/>
        </p:xfrm>
        <a:graphic>
          <a:graphicData uri="http://schemas.openxmlformats.org/drawingml/2006/table">
            <a:tbl>
              <a:tblPr firstRow="1" bandRow="1">
                <a:tableStyleId>{5C22544A-7EE6-4342-B048-85BDC9FD1C3A}</a:tableStyleId>
              </a:tblPr>
              <a:tblGrid>
                <a:gridCol w="4824536"/>
              </a:tblGrid>
              <a:tr h="370840">
                <a:tc>
                  <a:txBody>
                    <a:bodyPr/>
                    <a:lstStyle/>
                    <a:p>
                      <a:r>
                        <a:rPr lang="es-MX" sz="2800" dirty="0" smtClean="0">
                          <a:solidFill>
                            <a:schemeClr val="tx1"/>
                          </a:solidFill>
                        </a:rPr>
                        <a:t>f´´(x) =  12(-1)² - 4 = +8  MÍN</a:t>
                      </a:r>
                      <a:endParaRPr lang="es-MX"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smtClean="0">
                          <a:ln>
                            <a:noFill/>
                          </a:ln>
                          <a:solidFill>
                            <a:prstClr val="black"/>
                          </a:solidFill>
                          <a:effectLst/>
                          <a:uLnTx/>
                          <a:uFillTx/>
                          <a:latin typeface="+mn-lt"/>
                        </a:rPr>
                        <a:t>f´´(x) =  12 (0)² - 4 = - 4  MÁX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smtClean="0">
                          <a:ln>
                            <a:noFill/>
                          </a:ln>
                          <a:solidFill>
                            <a:prstClr val="black"/>
                          </a:solidFill>
                          <a:effectLst/>
                          <a:uLnTx/>
                          <a:uFillTx/>
                          <a:latin typeface="+mn-lt"/>
                        </a:rPr>
                        <a:t>f´´(x) =  12( 1)² - 4 = +8  MÍN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682004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0" indent="0"/>
            <a:r>
              <a:rPr lang="es-MX" b="1" dirty="0" smtClean="0">
                <a:latin typeface="Arial" pitchFamily="34" charset="0"/>
                <a:cs typeface="Arial" pitchFamily="34" charset="0"/>
              </a:rPr>
              <a:t>Referencias </a:t>
            </a:r>
            <a:r>
              <a:rPr lang="es-MX" b="1" dirty="0">
                <a:latin typeface="Arial" pitchFamily="34" charset="0"/>
                <a:cs typeface="Arial" pitchFamily="34" charset="0"/>
              </a:rPr>
              <a:t>bibliográficas </a:t>
            </a:r>
          </a:p>
        </p:txBody>
      </p:sp>
      <p:sp>
        <p:nvSpPr>
          <p:cNvPr id="6" name="CuadroTexto 5"/>
          <p:cNvSpPr txBox="1"/>
          <p:nvPr/>
        </p:nvSpPr>
        <p:spPr>
          <a:xfrm>
            <a:off x="1259632" y="1417638"/>
            <a:ext cx="6912768" cy="1477328"/>
          </a:xfrm>
          <a:prstGeom prst="rect">
            <a:avLst/>
          </a:prstGeom>
          <a:noFill/>
        </p:spPr>
        <p:txBody>
          <a:bodyPr wrap="square" rtlCol="0">
            <a:spAutoFit/>
          </a:bodyPr>
          <a:lstStyle/>
          <a:p>
            <a:pPr marL="285750" indent="-285750">
              <a:buFont typeface="Arial" panose="020B0604020202020204" pitchFamily="34" charset="0"/>
              <a:buChar char="•"/>
            </a:pPr>
            <a:r>
              <a:rPr lang="es-MX" dirty="0" err="1" smtClean="0"/>
              <a:t>Ibañez</a:t>
            </a:r>
            <a:r>
              <a:rPr lang="es-MX" dirty="0" smtClean="0"/>
              <a:t>, Patricia., </a:t>
            </a:r>
            <a:r>
              <a:rPr lang="es-MX" dirty="0"/>
              <a:t>(</a:t>
            </a:r>
            <a:r>
              <a:rPr lang="es-MX" dirty="0" smtClean="0"/>
              <a:t>2012). Matemática V, Cálculo Diferencial. </a:t>
            </a:r>
            <a:r>
              <a:rPr lang="es-MX" dirty="0"/>
              <a:t>México: </a:t>
            </a:r>
            <a:r>
              <a:rPr lang="es-MX" dirty="0" smtClean="0"/>
              <a:t>CENGAGE </a:t>
            </a:r>
            <a:r>
              <a:rPr lang="es-MX" dirty="0" err="1" smtClean="0"/>
              <a:t>Learning</a:t>
            </a:r>
            <a:r>
              <a:rPr lang="es-MX" dirty="0" smtClean="0"/>
              <a:t>.</a:t>
            </a:r>
            <a:endParaRPr lang="es-MX" dirty="0" smtClean="0"/>
          </a:p>
          <a:p>
            <a:pPr marL="285750" indent="-285750">
              <a:buFont typeface="Arial" panose="020B0604020202020204" pitchFamily="34" charset="0"/>
              <a:buChar char="•"/>
            </a:pPr>
            <a:r>
              <a:rPr lang="es-MX" dirty="0" err="1" smtClean="0"/>
              <a:t>Ayres</a:t>
            </a:r>
            <a:r>
              <a:rPr lang="es-MX" dirty="0" smtClean="0"/>
              <a:t>, Frank. </a:t>
            </a:r>
            <a:r>
              <a:rPr lang="es-MX" dirty="0" smtClean="0"/>
              <a:t>(</a:t>
            </a:r>
            <a:r>
              <a:rPr lang="es-MX" dirty="0" smtClean="0"/>
              <a:t>2010). Cálculo, Serie SCHAUM. México. Mc Graw Hill.</a:t>
            </a:r>
          </a:p>
          <a:p>
            <a:pPr marL="285750" indent="-285750">
              <a:buFont typeface="Arial" panose="020B0604020202020204" pitchFamily="34" charset="0"/>
              <a:buChar char="•"/>
            </a:pPr>
            <a:r>
              <a:rPr lang="es-MX" dirty="0" err="1" smtClean="0"/>
              <a:t>Heinbockel</a:t>
            </a:r>
            <a:r>
              <a:rPr lang="es-MX" dirty="0" smtClean="0"/>
              <a:t>, J.H. (2012).  </a:t>
            </a:r>
            <a:r>
              <a:rPr lang="es-MX" dirty="0" err="1" smtClean="0"/>
              <a:t>Introduction</a:t>
            </a:r>
            <a:r>
              <a:rPr lang="es-MX" dirty="0" smtClean="0"/>
              <a:t> </a:t>
            </a:r>
            <a:r>
              <a:rPr lang="es-MX" dirty="0" err="1" smtClean="0"/>
              <a:t>to</a:t>
            </a:r>
            <a:r>
              <a:rPr lang="es-MX" dirty="0" smtClean="0"/>
              <a:t> </a:t>
            </a:r>
            <a:r>
              <a:rPr lang="es-MX" dirty="0" err="1" smtClean="0"/>
              <a:t>Calculus</a:t>
            </a:r>
            <a:r>
              <a:rPr lang="es-MX" dirty="0" smtClean="0"/>
              <a:t> </a:t>
            </a:r>
            <a:r>
              <a:rPr lang="es-MX" dirty="0" err="1" smtClean="0"/>
              <a:t>Volume</a:t>
            </a:r>
            <a:r>
              <a:rPr lang="es-MX" dirty="0" smtClean="0"/>
              <a:t> I, </a:t>
            </a:r>
            <a:r>
              <a:rPr lang="es-MX" dirty="0" err="1"/>
              <a:t>Heinbockel</a:t>
            </a:r>
            <a:r>
              <a:rPr lang="es-MX" dirty="0"/>
              <a:t>, </a:t>
            </a:r>
            <a:r>
              <a:rPr lang="es-MX" dirty="0" smtClean="0"/>
              <a:t>J.H.</a:t>
            </a:r>
            <a:endParaRPr lang="es-MX" dirty="0"/>
          </a:p>
        </p:txBody>
      </p:sp>
    </p:spTree>
    <p:extLst>
      <p:ext uri="{BB962C8B-B14F-4D97-AF65-F5344CB8AC3E}">
        <p14:creationId xmlns:p14="http://schemas.microsoft.com/office/powerpoint/2010/main" val="2688974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a:t>Introducción </a:t>
            </a:r>
            <a:r>
              <a:rPr lang="es-MX" dirty="0" smtClean="0"/>
              <a:t>Máximos y Mínimos</a:t>
            </a:r>
            <a:endParaRPr lang="es-MX" dirty="0"/>
          </a:p>
        </p:txBody>
      </p:sp>
      <p:sp>
        <p:nvSpPr>
          <p:cNvPr id="3" name="2 Marcador de contenido"/>
          <p:cNvSpPr>
            <a:spLocks noGrp="1"/>
          </p:cNvSpPr>
          <p:nvPr>
            <p:ph idx="1"/>
          </p:nvPr>
        </p:nvSpPr>
        <p:spPr>
          <a:xfrm>
            <a:off x="457200" y="1196752"/>
            <a:ext cx="8229600" cy="4525963"/>
          </a:xfrm>
        </p:spPr>
        <p:txBody>
          <a:bodyPr>
            <a:noAutofit/>
          </a:bodyPr>
          <a:lstStyle/>
          <a:p>
            <a:pPr marL="0" indent="0" algn="ctr">
              <a:buNone/>
            </a:pPr>
            <a:r>
              <a:rPr lang="es-MX" sz="1600" b="1" dirty="0">
                <a:latin typeface="Arial" pitchFamily="34" charset="0"/>
                <a:cs typeface="Arial" pitchFamily="34" charset="0"/>
              </a:rPr>
              <a:t>Resumen </a:t>
            </a:r>
          </a:p>
          <a:p>
            <a:pPr marL="0" indent="0" algn="just">
              <a:buNone/>
            </a:pPr>
            <a:r>
              <a:rPr lang="es-MX" sz="1600" b="1" dirty="0" smtClean="0">
                <a:latin typeface="Arial" pitchFamily="34" charset="0"/>
                <a:cs typeface="Arial" pitchFamily="34" charset="0"/>
              </a:rPr>
              <a:t>Cuando la </a:t>
            </a:r>
            <a:r>
              <a:rPr lang="es-MX" sz="1600" b="1" dirty="0">
                <a:latin typeface="Arial" pitchFamily="34" charset="0"/>
                <a:cs typeface="Arial" pitchFamily="34" charset="0"/>
              </a:rPr>
              <a:t>curva de la función y = </a:t>
            </a:r>
            <a:r>
              <a:rPr lang="es-MX" sz="1600" b="1" dirty="0" smtClean="0">
                <a:latin typeface="Arial" pitchFamily="34" charset="0"/>
                <a:cs typeface="Arial" pitchFamily="34" charset="0"/>
              </a:rPr>
              <a:t>f(x) indica </a:t>
            </a:r>
            <a:r>
              <a:rPr lang="es-MX" sz="1600" b="1" dirty="0">
                <a:latin typeface="Arial" pitchFamily="34" charset="0"/>
                <a:cs typeface="Arial" pitchFamily="34" charset="0"/>
              </a:rPr>
              <a:t>los puntos </a:t>
            </a:r>
            <a:r>
              <a:rPr lang="es-MX" sz="1600" b="1" dirty="0" smtClean="0">
                <a:latin typeface="Arial" pitchFamily="34" charset="0"/>
                <a:cs typeface="Arial" pitchFamily="34" charset="0"/>
              </a:rPr>
              <a:t>críticos en su línea horizontal. Produce un </a:t>
            </a:r>
            <a:r>
              <a:rPr lang="es-MX" sz="1600" b="1" dirty="0">
                <a:latin typeface="Arial" pitchFamily="34" charset="0"/>
                <a:cs typeface="Arial" pitchFamily="34" charset="0"/>
              </a:rPr>
              <a:t>máximo local o un valor máximo relativo de </a:t>
            </a:r>
            <a:r>
              <a:rPr lang="es-MX" sz="1600" b="1" dirty="0" smtClean="0">
                <a:latin typeface="Arial" pitchFamily="34" charset="0"/>
                <a:cs typeface="Arial" pitchFamily="34" charset="0"/>
              </a:rPr>
              <a:t>f(x</a:t>
            </a:r>
            <a:r>
              <a:rPr lang="es-MX" sz="1600" b="1" dirty="0">
                <a:latin typeface="Arial" pitchFamily="34" charset="0"/>
                <a:cs typeface="Arial" pitchFamily="34" charset="0"/>
              </a:rPr>
              <a:t>) </a:t>
            </a:r>
            <a:r>
              <a:rPr lang="es-MX" sz="1600" b="1" dirty="0" smtClean="0">
                <a:latin typeface="Arial" pitchFamily="34" charset="0"/>
                <a:cs typeface="Arial" pitchFamily="34" charset="0"/>
              </a:rPr>
              <a:t>en </a:t>
            </a:r>
            <a:r>
              <a:rPr lang="es-MX" sz="1600" b="1" dirty="0">
                <a:latin typeface="Arial" pitchFamily="34" charset="0"/>
                <a:cs typeface="Arial" pitchFamily="34" charset="0"/>
              </a:rPr>
              <a:t>aquellos puntos donde </a:t>
            </a:r>
            <a:r>
              <a:rPr lang="es-MX" sz="1600" b="1" dirty="0" smtClean="0">
                <a:latin typeface="Arial" pitchFamily="34" charset="0"/>
                <a:cs typeface="Arial" pitchFamily="34" charset="0"/>
              </a:rPr>
              <a:t>el </a:t>
            </a:r>
            <a:r>
              <a:rPr lang="es-MX" sz="1600" b="1" dirty="0">
                <a:latin typeface="Arial" pitchFamily="34" charset="0"/>
                <a:cs typeface="Arial" pitchFamily="34" charset="0"/>
              </a:rPr>
              <a:t>movimiento de izquierda a derecha </a:t>
            </a:r>
            <a:r>
              <a:rPr lang="es-MX" sz="1600" b="1" dirty="0" smtClean="0">
                <a:latin typeface="Arial" pitchFamily="34" charset="0"/>
                <a:cs typeface="Arial" pitchFamily="34" charset="0"/>
              </a:rPr>
              <a:t>muestran la </a:t>
            </a:r>
            <a:r>
              <a:rPr lang="es-MX" sz="1600" b="1" dirty="0">
                <a:latin typeface="Arial" pitchFamily="34" charset="0"/>
                <a:cs typeface="Arial" pitchFamily="34" charset="0"/>
              </a:rPr>
              <a:t>altura de los aumentos de la curva, luego se detiene y comienza a disminuir. Un mínimo local o un valor mínimo relativo de </a:t>
            </a:r>
            <a:r>
              <a:rPr lang="es-MX" sz="1600" b="1" dirty="0" smtClean="0">
                <a:latin typeface="Arial" pitchFamily="34" charset="0"/>
                <a:cs typeface="Arial" pitchFamily="34" charset="0"/>
              </a:rPr>
              <a:t>f(x</a:t>
            </a:r>
            <a:r>
              <a:rPr lang="es-MX" sz="1600" b="1" dirty="0">
                <a:latin typeface="Arial" pitchFamily="34" charset="0"/>
                <a:cs typeface="Arial" pitchFamily="34" charset="0"/>
              </a:rPr>
              <a:t>) se dice que se </a:t>
            </a:r>
            <a:r>
              <a:rPr lang="es-MX" sz="1600" b="1" dirty="0" smtClean="0">
                <a:latin typeface="Arial" pitchFamily="34" charset="0"/>
                <a:cs typeface="Arial" pitchFamily="34" charset="0"/>
              </a:rPr>
              <a:t>produce </a:t>
            </a:r>
            <a:r>
              <a:rPr lang="es-MX" sz="1600" b="1" dirty="0">
                <a:latin typeface="Arial" pitchFamily="34" charset="0"/>
                <a:cs typeface="Arial" pitchFamily="34" charset="0"/>
              </a:rPr>
              <a:t>en aquellos puntos en los que al moverse de izquierda a derecha la altura de la curva disminuye, luego se detiene y comienza a aumentar.</a:t>
            </a:r>
          </a:p>
          <a:p>
            <a:pPr marL="0" indent="0" algn="ctr">
              <a:buNone/>
            </a:pPr>
            <a:r>
              <a:rPr lang="es-MX" sz="1600" b="1" dirty="0" smtClean="0">
                <a:latin typeface="Arial" pitchFamily="34" charset="0"/>
                <a:cs typeface="Arial" pitchFamily="34" charset="0"/>
              </a:rPr>
              <a:t>Abstract </a:t>
            </a:r>
          </a:p>
          <a:p>
            <a:pPr marL="0" indent="0" algn="just">
              <a:buNone/>
            </a:pPr>
            <a:r>
              <a:rPr lang="en-US" sz="1600" b="1" dirty="0">
                <a:latin typeface="Arial" pitchFamily="34" charset="0"/>
                <a:cs typeface="Arial" pitchFamily="34" charset="0"/>
              </a:rPr>
              <a:t>when function curve y = f(x) with horizontal line indicating critical points</a:t>
            </a:r>
            <a:r>
              <a:rPr lang="en-US" sz="1600" b="1" dirty="0" smtClean="0">
                <a:latin typeface="Arial" pitchFamily="34" charset="0"/>
                <a:cs typeface="Arial" pitchFamily="34" charset="0"/>
              </a:rPr>
              <a:t>. A </a:t>
            </a:r>
            <a:r>
              <a:rPr lang="en-US" sz="1600" b="1" dirty="0">
                <a:latin typeface="Arial" pitchFamily="34" charset="0"/>
                <a:cs typeface="Arial" pitchFamily="34" charset="0"/>
              </a:rPr>
              <a:t>local maximum or relative maximum value for f(x) is said to occur at </a:t>
            </a:r>
            <a:r>
              <a:rPr lang="en-US" sz="1600" b="1" dirty="0" smtClean="0">
                <a:latin typeface="Arial" pitchFamily="34" charset="0"/>
                <a:cs typeface="Arial" pitchFamily="34" charset="0"/>
              </a:rPr>
              <a:t>those points </a:t>
            </a:r>
            <a:r>
              <a:rPr lang="en-US" sz="1600" b="1" dirty="0">
                <a:latin typeface="Arial" pitchFamily="34" charset="0"/>
                <a:cs typeface="Arial" pitchFamily="34" charset="0"/>
              </a:rPr>
              <a:t>where in moving from left to right the height of the curve increases, then </a:t>
            </a:r>
            <a:r>
              <a:rPr lang="en-US" sz="1600" b="1" dirty="0" smtClean="0">
                <a:latin typeface="Arial" pitchFamily="34" charset="0"/>
                <a:cs typeface="Arial" pitchFamily="34" charset="0"/>
              </a:rPr>
              <a:t>stops and </a:t>
            </a:r>
            <a:r>
              <a:rPr lang="en-US" sz="1600" b="1" dirty="0">
                <a:latin typeface="Arial" pitchFamily="34" charset="0"/>
                <a:cs typeface="Arial" pitchFamily="34" charset="0"/>
              </a:rPr>
              <a:t>begins to decrease. A local minimum or relative minimum value of f(x) is </a:t>
            </a:r>
            <a:r>
              <a:rPr lang="en-US" sz="1600" b="1" dirty="0" smtClean="0">
                <a:latin typeface="Arial" pitchFamily="34" charset="0"/>
                <a:cs typeface="Arial" pitchFamily="34" charset="0"/>
              </a:rPr>
              <a:t>said to </a:t>
            </a:r>
            <a:r>
              <a:rPr lang="en-US" sz="1600" b="1" dirty="0">
                <a:latin typeface="Arial" pitchFamily="34" charset="0"/>
                <a:cs typeface="Arial" pitchFamily="34" charset="0"/>
              </a:rPr>
              <a:t>occur at those points where in moving from left to right the height of the </a:t>
            </a:r>
            <a:r>
              <a:rPr lang="en-US" sz="1600" b="1" dirty="0" smtClean="0">
                <a:latin typeface="Arial" pitchFamily="34" charset="0"/>
                <a:cs typeface="Arial" pitchFamily="34" charset="0"/>
              </a:rPr>
              <a:t>curve decreases</a:t>
            </a:r>
            <a:r>
              <a:rPr lang="en-US" sz="1600" b="1" dirty="0">
                <a:latin typeface="Arial" pitchFamily="34" charset="0"/>
                <a:cs typeface="Arial" pitchFamily="34" charset="0"/>
              </a:rPr>
              <a:t>, then stops and begins to increase. </a:t>
            </a:r>
            <a:endParaRPr lang="en-US" sz="1600" b="1" dirty="0" smtClean="0">
              <a:latin typeface="Arial" pitchFamily="34" charset="0"/>
              <a:cs typeface="Arial" pitchFamily="34" charset="0"/>
            </a:endParaRPr>
          </a:p>
          <a:p>
            <a:pPr marL="0" indent="0" algn="just">
              <a:buNone/>
            </a:pPr>
            <a:endParaRPr lang="es-MX" sz="1600" b="1" dirty="0" smtClean="0">
              <a:latin typeface="Arial" pitchFamily="34" charset="0"/>
              <a:cs typeface="Arial" pitchFamily="34" charset="0"/>
            </a:endParaRPr>
          </a:p>
          <a:p>
            <a:pPr marL="0" indent="0">
              <a:buNone/>
            </a:pPr>
            <a:r>
              <a:rPr lang="es-MX" sz="1600" b="1" dirty="0" err="1" smtClean="0">
                <a:latin typeface="Arial" pitchFamily="34" charset="0"/>
                <a:cs typeface="Arial" pitchFamily="34" charset="0"/>
              </a:rPr>
              <a:t>Keywords</a:t>
            </a:r>
            <a:r>
              <a:rPr lang="es-MX" sz="1600" b="1" dirty="0" smtClean="0">
                <a:latin typeface="Arial" pitchFamily="34" charset="0"/>
                <a:cs typeface="Arial" pitchFamily="34" charset="0"/>
              </a:rPr>
              <a:t>: </a:t>
            </a:r>
            <a:r>
              <a:rPr lang="es-MX" sz="1600" b="1" dirty="0" err="1" smtClean="0">
                <a:latin typeface="Arial" pitchFamily="34" charset="0"/>
                <a:cs typeface="Arial" pitchFamily="34" charset="0"/>
              </a:rPr>
              <a:t>Function</a:t>
            </a:r>
            <a:r>
              <a:rPr lang="es-MX" sz="1600" b="1" dirty="0">
                <a:latin typeface="Arial" pitchFamily="34" charset="0"/>
                <a:cs typeface="Arial" pitchFamily="34" charset="0"/>
              </a:rPr>
              <a:t>,</a:t>
            </a:r>
            <a:r>
              <a:rPr lang="es-MX" sz="1600" b="1" dirty="0" smtClean="0">
                <a:latin typeface="Arial" pitchFamily="34" charset="0"/>
                <a:cs typeface="Arial" pitchFamily="34" charset="0"/>
              </a:rPr>
              <a:t> curve, máximum and mínimum.</a:t>
            </a:r>
            <a:endParaRPr lang="es-MX" sz="1600" dirty="0"/>
          </a:p>
        </p:txBody>
      </p:sp>
    </p:spTree>
    <p:extLst>
      <p:ext uri="{BB962C8B-B14F-4D97-AF65-F5344CB8AC3E}">
        <p14:creationId xmlns:p14="http://schemas.microsoft.com/office/powerpoint/2010/main" val="2862717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normAutofit/>
          </a:bodyPr>
          <a:lstStyle/>
          <a:p>
            <a:pPr marL="0" indent="0"/>
            <a:r>
              <a:rPr lang="es-MX" b="1" dirty="0" smtClean="0">
                <a:latin typeface="Arial" pitchFamily="34" charset="0"/>
                <a:cs typeface="Arial" pitchFamily="34" charset="0"/>
              </a:rPr>
              <a:t>Introducción</a:t>
            </a:r>
            <a:endParaRPr lang="es-MX" b="1" dirty="0">
              <a:latin typeface="Arial" pitchFamily="34" charset="0"/>
              <a:cs typeface="Arial" pitchFamily="34" charset="0"/>
            </a:endParaRPr>
          </a:p>
        </p:txBody>
      </p:sp>
      <p:sp>
        <p:nvSpPr>
          <p:cNvPr id="8" name="Marcador de contenido 2"/>
          <p:cNvSpPr>
            <a:spLocks noGrp="1"/>
          </p:cNvSpPr>
          <p:nvPr>
            <p:ph idx="1"/>
          </p:nvPr>
        </p:nvSpPr>
        <p:spPr>
          <a:xfrm>
            <a:off x="250824" y="1161703"/>
            <a:ext cx="8713663" cy="2195289"/>
          </a:xfrm>
        </p:spPr>
        <p:txBody>
          <a:bodyPr>
            <a:normAutofit lnSpcReduction="10000"/>
          </a:bodyPr>
          <a:lstStyle/>
          <a:p>
            <a:pPr algn="just"/>
            <a:r>
              <a:rPr lang="es-MX" sz="2800" dirty="0" smtClean="0"/>
              <a:t>Los máximos y mínimos de una función de dos variables miden altitudes máximas y mínimas sobre la superficie que constituye la gráfica de una función (son como medir los puntos más importantes de elevación y profundidad)</a:t>
            </a:r>
          </a:p>
        </p:txBody>
      </p:sp>
      <p:pic>
        <p:nvPicPr>
          <p:cNvPr id="4" name="Imagen 3"/>
          <p:cNvPicPr>
            <a:picLocks noChangeAspect="1"/>
          </p:cNvPicPr>
          <p:nvPr/>
        </p:nvPicPr>
        <p:blipFill>
          <a:blip r:embed="rId3"/>
          <a:stretch>
            <a:fillRect/>
          </a:stretch>
        </p:blipFill>
        <p:spPr>
          <a:xfrm>
            <a:off x="2195736" y="3212976"/>
            <a:ext cx="5328366" cy="2158171"/>
          </a:xfrm>
          <a:prstGeom prst="rect">
            <a:avLst/>
          </a:prstGeom>
        </p:spPr>
      </p:pic>
    </p:spTree>
    <p:extLst>
      <p:ext uri="{BB962C8B-B14F-4D97-AF65-F5344CB8AC3E}">
        <p14:creationId xmlns:p14="http://schemas.microsoft.com/office/powerpoint/2010/main" val="3885411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rmAutofit/>
          </a:bodyPr>
          <a:lstStyle/>
          <a:p>
            <a:pPr marL="0" indent="0"/>
            <a:r>
              <a:rPr lang="es-MX" b="1" dirty="0" smtClean="0">
                <a:latin typeface="Arial" pitchFamily="34" charset="0"/>
                <a:cs typeface="Arial" pitchFamily="34" charset="0"/>
              </a:rPr>
              <a:t>Introducción</a:t>
            </a:r>
            <a:endParaRPr lang="es-MX" b="1" dirty="0">
              <a:latin typeface="Arial" pitchFamily="34" charset="0"/>
              <a:cs typeface="Arial" pitchFamily="34" charset="0"/>
            </a:endParaRPr>
          </a:p>
        </p:txBody>
      </p:sp>
      <p:sp>
        <p:nvSpPr>
          <p:cNvPr id="5" name="Rectángulo 1"/>
          <p:cNvSpPr>
            <a:spLocks noChangeArrowheads="1"/>
          </p:cNvSpPr>
          <p:nvPr/>
        </p:nvSpPr>
        <p:spPr bwMode="auto">
          <a:xfrm>
            <a:off x="228600" y="1124744"/>
            <a:ext cx="868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pPr>
            <a:r>
              <a:rPr lang="es-ES" sz="2400" dirty="0" smtClean="0"/>
              <a:t>Considere la siguiente gráfica en donde el punto H se mueve de izquierda a derecha, la curva sube y vemos intervalos </a:t>
            </a:r>
            <a:r>
              <a:rPr lang="es-MX" sz="2400" b="1" dirty="0" smtClean="0"/>
              <a:t>Δ</a:t>
            </a:r>
            <a:r>
              <a:rPr lang="es-ES" sz="2400" dirty="0" smtClean="0"/>
              <a:t>X y </a:t>
            </a:r>
            <a:r>
              <a:rPr lang="es-MX" sz="2400" b="1" dirty="0" smtClean="0"/>
              <a:t>Δ</a:t>
            </a:r>
            <a:r>
              <a:rPr lang="es-ES" sz="2400" dirty="0" smtClean="0"/>
              <a:t>Y y tiene signo positivo, ambos incrementos son positivos.</a:t>
            </a:r>
            <a:endParaRPr lang="es-ES" sz="2400"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740490"/>
            <a:ext cx="3816424" cy="2920757"/>
          </a:xfrm>
          <a:prstGeom prst="rect">
            <a:avLst/>
          </a:prstGeom>
          <a:noFill/>
        </p:spPr>
      </p:pic>
    </p:spTree>
    <p:extLst>
      <p:ext uri="{BB962C8B-B14F-4D97-AF65-F5344CB8AC3E}">
        <p14:creationId xmlns:p14="http://schemas.microsoft.com/office/powerpoint/2010/main" val="2609915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3670"/>
            <a:ext cx="8229600" cy="1143000"/>
          </a:xfrm>
        </p:spPr>
        <p:txBody>
          <a:bodyPr>
            <a:normAutofit/>
          </a:bodyPr>
          <a:lstStyle/>
          <a:p>
            <a:pPr marL="0" indent="0"/>
            <a:r>
              <a:rPr lang="es-MX" b="1" dirty="0" smtClean="0">
                <a:latin typeface="Arial" pitchFamily="34" charset="0"/>
                <a:cs typeface="Arial" pitchFamily="34" charset="0"/>
              </a:rPr>
              <a:t>Introducción</a:t>
            </a:r>
            <a:endParaRPr lang="es-MX" b="1" dirty="0">
              <a:latin typeface="Arial" pitchFamily="34" charset="0"/>
              <a:cs typeface="Arial" pitchFamily="34" charset="0"/>
            </a:endParaRPr>
          </a:p>
        </p:txBody>
      </p:sp>
      <p:sp>
        <p:nvSpPr>
          <p:cNvPr id="4" name="Rectángulo 3"/>
          <p:cNvSpPr/>
          <p:nvPr/>
        </p:nvSpPr>
        <p:spPr>
          <a:xfrm>
            <a:off x="457200" y="1052736"/>
            <a:ext cx="8064896" cy="1569660"/>
          </a:xfrm>
          <a:prstGeom prst="rect">
            <a:avLst/>
          </a:prstGeom>
        </p:spPr>
        <p:txBody>
          <a:bodyPr wrap="square">
            <a:spAutoFit/>
          </a:bodyPr>
          <a:lstStyle/>
          <a:p>
            <a:pPr marL="342900" indent="-342900" algn="just">
              <a:spcBef>
                <a:spcPct val="0"/>
              </a:spcBef>
              <a:buFont typeface="Arial" panose="020B0604020202020204" pitchFamily="34" charset="0"/>
              <a:buChar char="•"/>
            </a:pPr>
            <a:r>
              <a:rPr lang="es-ES" sz="2400" dirty="0" smtClean="0">
                <a:latin typeface="Arial" panose="020B0604020202020204" pitchFamily="34" charset="0"/>
                <a:cs typeface="Arial" panose="020B0604020202020204" pitchFamily="34" charset="0"/>
              </a:rPr>
              <a:t>Si se observa una nueva gráfica donde el punto F se mueve de izquierda a derecha, la curva baja ahora los intervalos </a:t>
            </a:r>
            <a:r>
              <a:rPr lang="es-MX" sz="2400" b="1" dirty="0" smtClean="0"/>
              <a:t>Δ</a:t>
            </a:r>
            <a:r>
              <a:rPr lang="es-ES" sz="2400" dirty="0" smtClean="0">
                <a:latin typeface="Arial" panose="020B0604020202020204" pitchFamily="34" charset="0"/>
                <a:cs typeface="Arial" panose="020B0604020202020204" pitchFamily="34" charset="0"/>
              </a:rPr>
              <a:t>X y </a:t>
            </a:r>
            <a:r>
              <a:rPr lang="es-MX" sz="2400" b="1" dirty="0" smtClean="0"/>
              <a:t>Δ</a:t>
            </a:r>
            <a:r>
              <a:rPr lang="es-ES" sz="2400" dirty="0" smtClean="0">
                <a:latin typeface="Arial" panose="020B0604020202020204" pitchFamily="34" charset="0"/>
                <a:cs typeface="Arial" panose="020B0604020202020204" pitchFamily="34" charset="0"/>
              </a:rPr>
              <a:t>Y tienen signos opuestos, los incrementos son signos opuestos.</a:t>
            </a:r>
            <a:endParaRPr lang="es-ES" sz="2400" dirty="0">
              <a:latin typeface="Arial" panose="020B0604020202020204" pitchFamily="34" charset="0"/>
              <a:cs typeface="Arial" panose="020B0604020202020204" pitchFamily="34" charset="0"/>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622396"/>
            <a:ext cx="3600400" cy="2894836"/>
          </a:xfrm>
          <a:prstGeom prst="rect">
            <a:avLst/>
          </a:prstGeom>
          <a:noFill/>
        </p:spPr>
      </p:pic>
    </p:spTree>
    <p:extLst>
      <p:ext uri="{BB962C8B-B14F-4D97-AF65-F5344CB8AC3E}">
        <p14:creationId xmlns:p14="http://schemas.microsoft.com/office/powerpoint/2010/main" val="1031305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161795"/>
            <a:ext cx="8229600" cy="1143000"/>
          </a:xfrm>
        </p:spPr>
        <p:txBody>
          <a:bodyPr>
            <a:normAutofit fontScale="90000"/>
          </a:bodyPr>
          <a:lstStyle/>
          <a:p>
            <a:pPr marL="0" indent="0"/>
            <a:r>
              <a:rPr lang="es-MX" b="1" dirty="0" smtClean="0">
                <a:latin typeface="Arial" pitchFamily="34" charset="0"/>
                <a:cs typeface="Arial" pitchFamily="34" charset="0"/>
              </a:rPr>
              <a:t>Definición formal de máximos y mínimos</a:t>
            </a:r>
            <a:endParaRPr lang="es-MX" b="1" dirty="0">
              <a:latin typeface="Arial" pitchFamily="34" charset="0"/>
              <a:cs typeface="Arial" pitchFamily="34" charset="0"/>
            </a:endParaRPr>
          </a:p>
        </p:txBody>
      </p:sp>
      <p:sp>
        <p:nvSpPr>
          <p:cNvPr id="3" name="Rectángulo 2"/>
          <p:cNvSpPr/>
          <p:nvPr/>
        </p:nvSpPr>
        <p:spPr>
          <a:xfrm>
            <a:off x="251520" y="1304795"/>
            <a:ext cx="4690988" cy="4524315"/>
          </a:xfrm>
          <a:prstGeom prst="rect">
            <a:avLst/>
          </a:prstGeom>
        </p:spPr>
        <p:txBody>
          <a:bodyPr wrap="square">
            <a:spAutoFit/>
          </a:bodyPr>
          <a:lstStyle/>
          <a:p>
            <a:pPr marL="342900" indent="-342900" algn="just">
              <a:spcBef>
                <a:spcPct val="0"/>
              </a:spcBef>
              <a:buFont typeface="Arial" panose="020B0604020202020204" pitchFamily="34" charset="0"/>
              <a:buChar char="•"/>
            </a:pPr>
            <a:r>
              <a:rPr lang="es-MX" sz="2400" dirty="0" smtClean="0">
                <a:latin typeface="Arial" panose="020B0604020202020204" pitchFamily="34" charset="0"/>
                <a:cs typeface="Arial" panose="020B0604020202020204" pitchFamily="34" charset="0"/>
              </a:rPr>
              <a:t>Obsérvese en la gráfica cómo el punto A forma un ángulo obtuso con el eje X por lo que su pendiente (</a:t>
            </a:r>
            <a:r>
              <a:rPr lang="es-MX" sz="2400" dirty="0" err="1" smtClean="0">
                <a:latin typeface="Arial" panose="020B0604020202020204" pitchFamily="34" charset="0"/>
                <a:cs typeface="Arial" panose="020B0604020202020204" pitchFamily="34" charset="0"/>
              </a:rPr>
              <a:t>dy</a:t>
            </a:r>
            <a:r>
              <a:rPr lang="es-MX" sz="2400" dirty="0" smtClean="0">
                <a:latin typeface="Arial" panose="020B0604020202020204" pitchFamily="34" charset="0"/>
                <a:cs typeface="Arial" panose="020B0604020202020204" pitchFamily="34" charset="0"/>
              </a:rPr>
              <a:t>/dx) es negativa. Veamos el punto C donde la recta tangente forma un ángulo agudo con el eje X por lo que su pendiente (</a:t>
            </a:r>
            <a:r>
              <a:rPr lang="es-MX" sz="2400" dirty="0" err="1" smtClean="0">
                <a:latin typeface="Arial" panose="020B0604020202020204" pitchFamily="34" charset="0"/>
                <a:cs typeface="Arial" panose="020B0604020202020204" pitchFamily="34" charset="0"/>
              </a:rPr>
              <a:t>dy</a:t>
            </a:r>
            <a:r>
              <a:rPr lang="es-MX" sz="2400" dirty="0" smtClean="0">
                <a:latin typeface="Arial" panose="020B0604020202020204" pitchFamily="34" charset="0"/>
                <a:cs typeface="Arial" panose="020B0604020202020204" pitchFamily="34" charset="0"/>
              </a:rPr>
              <a:t>/dx) es positiva. Entonces el punto B es un mínimo. La pendiente va de negativa a positiva.</a:t>
            </a:r>
            <a:endParaRPr lang="es-MX" sz="2400"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Lst>
          </a:blip>
          <a:stretch>
            <a:fillRect/>
          </a:stretch>
        </p:blipFill>
        <p:spPr>
          <a:xfrm>
            <a:off x="5076056" y="1484784"/>
            <a:ext cx="3850017" cy="3850017"/>
          </a:xfrm>
          <a:prstGeom prst="rect">
            <a:avLst/>
          </a:prstGeom>
        </p:spPr>
      </p:pic>
    </p:spTree>
    <p:extLst>
      <p:ext uri="{BB962C8B-B14F-4D97-AF65-F5344CB8AC3E}">
        <p14:creationId xmlns:p14="http://schemas.microsoft.com/office/powerpoint/2010/main" val="747556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marL="0" indent="0"/>
            <a:r>
              <a:rPr lang="es-MX" b="1" dirty="0">
                <a:latin typeface="Arial" pitchFamily="34" charset="0"/>
                <a:cs typeface="Arial" pitchFamily="34" charset="0"/>
              </a:rPr>
              <a:t>Definición formal de máximos y mínimos</a:t>
            </a:r>
          </a:p>
        </p:txBody>
      </p:sp>
      <p:sp>
        <p:nvSpPr>
          <p:cNvPr id="7" name="Rectángulo 2"/>
          <p:cNvSpPr>
            <a:spLocks noChangeArrowheads="1"/>
          </p:cNvSpPr>
          <p:nvPr/>
        </p:nvSpPr>
        <p:spPr bwMode="auto">
          <a:xfrm>
            <a:off x="179512" y="1556792"/>
            <a:ext cx="446449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lgn="just">
              <a:spcBef>
                <a:spcPct val="0"/>
              </a:spcBef>
            </a:pPr>
            <a:r>
              <a:rPr lang="es-MX" sz="2400" dirty="0" smtClean="0"/>
              <a:t>En el punto C tiene una pendiente (</a:t>
            </a:r>
            <a:r>
              <a:rPr lang="es-MX" sz="2400" dirty="0" err="1" smtClean="0"/>
              <a:t>dy</a:t>
            </a:r>
            <a:r>
              <a:rPr lang="es-MX" sz="2400" dirty="0" smtClean="0"/>
              <a:t>/dx) positiva y en el punto E forma un ángulo obtuso con el eje X por lo que su pendiente (</a:t>
            </a:r>
            <a:r>
              <a:rPr lang="es-MX" sz="2400" dirty="0" err="1" smtClean="0"/>
              <a:t>dy</a:t>
            </a:r>
            <a:r>
              <a:rPr lang="es-MX" sz="2400" dirty="0" smtClean="0"/>
              <a:t>/dx) es negativa, entonces el punto D es un máximo, es decir, la pendiente va de positiva a negativa.</a:t>
            </a:r>
            <a:endParaRPr lang="es-MX" sz="2400" dirty="0"/>
          </a:p>
        </p:txBody>
      </p:sp>
      <p:pic>
        <p:nvPicPr>
          <p:cNvPr id="3" name="Imagen 2"/>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6612" t="46902" r="7791" b="6304"/>
          <a:stretch/>
        </p:blipFill>
        <p:spPr>
          <a:xfrm rot="16200000">
            <a:off x="4831931" y="1728908"/>
            <a:ext cx="3872625" cy="3528392"/>
          </a:xfrm>
          <a:prstGeom prst="rect">
            <a:avLst/>
          </a:prstGeom>
        </p:spPr>
      </p:pic>
    </p:spTree>
    <p:extLst>
      <p:ext uri="{BB962C8B-B14F-4D97-AF65-F5344CB8AC3E}">
        <p14:creationId xmlns:p14="http://schemas.microsoft.com/office/powerpoint/2010/main" val="2699699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marL="0" indent="0"/>
            <a:r>
              <a:rPr lang="es-MX" b="1" dirty="0">
                <a:latin typeface="Arial" pitchFamily="34" charset="0"/>
                <a:cs typeface="Arial" pitchFamily="34" charset="0"/>
              </a:rPr>
              <a:t>Definición formal de máximos y </a:t>
            </a:r>
            <a:r>
              <a:rPr lang="es-MX" b="1" dirty="0" smtClean="0">
                <a:latin typeface="Arial" pitchFamily="34" charset="0"/>
                <a:cs typeface="Arial" pitchFamily="34" charset="0"/>
              </a:rPr>
              <a:t>mínimos</a:t>
            </a:r>
            <a:endParaRPr lang="es-MX" b="1" dirty="0">
              <a:latin typeface="Arial" pitchFamily="34" charset="0"/>
              <a:cs typeface="Arial" pitchFamily="34" charset="0"/>
            </a:endParaRPr>
          </a:p>
        </p:txBody>
      </p:sp>
      <p:sp>
        <p:nvSpPr>
          <p:cNvPr id="4" name="Rectángulo 2"/>
          <p:cNvSpPr>
            <a:spLocks noChangeArrowheads="1"/>
          </p:cNvSpPr>
          <p:nvPr/>
        </p:nvSpPr>
        <p:spPr bwMode="auto">
          <a:xfrm>
            <a:off x="456981" y="1215886"/>
            <a:ext cx="822981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s-MX" sz="2400" dirty="0" smtClean="0"/>
              <a:t>Como Conclusión:</a:t>
            </a:r>
          </a:p>
          <a:p>
            <a:pPr marL="342900" indent="-342900" algn="just">
              <a:spcBef>
                <a:spcPct val="0"/>
              </a:spcBef>
              <a:buFont typeface="Wingdings" panose="05000000000000000000" pitchFamily="2" charset="2"/>
              <a:buChar char="§"/>
            </a:pPr>
            <a:r>
              <a:rPr lang="es-MX" sz="2400" dirty="0" smtClean="0"/>
              <a:t>f(x) tiene un máximo si </a:t>
            </a:r>
            <a:r>
              <a:rPr lang="es-MX" sz="2400" dirty="0" err="1" smtClean="0"/>
              <a:t>dy</a:t>
            </a:r>
            <a:r>
              <a:rPr lang="es-MX" sz="2400" dirty="0" smtClean="0"/>
              <a:t>/dx = 0 y la </a:t>
            </a:r>
            <a:r>
              <a:rPr lang="es-MX" sz="2400" dirty="0" err="1" smtClean="0"/>
              <a:t>dy</a:t>
            </a:r>
            <a:r>
              <a:rPr lang="es-MX" sz="2400" dirty="0" smtClean="0"/>
              <a:t>/dx cambia de signo de + a – </a:t>
            </a:r>
          </a:p>
          <a:p>
            <a:pPr marL="342900" indent="-342900" algn="just">
              <a:spcBef>
                <a:spcPct val="0"/>
              </a:spcBef>
              <a:buFont typeface="Wingdings" panose="05000000000000000000" pitchFamily="2" charset="2"/>
              <a:buChar char="§"/>
            </a:pPr>
            <a:r>
              <a:rPr lang="es-MX" sz="2400" dirty="0"/>
              <a:t>f(x) tiene un </a:t>
            </a:r>
            <a:r>
              <a:rPr lang="es-MX" sz="2400" dirty="0" smtClean="0"/>
              <a:t>mínimo </a:t>
            </a:r>
            <a:r>
              <a:rPr lang="es-MX" sz="2400" dirty="0"/>
              <a:t>si </a:t>
            </a:r>
            <a:r>
              <a:rPr lang="es-MX" sz="2400" dirty="0" err="1"/>
              <a:t>dy</a:t>
            </a:r>
            <a:r>
              <a:rPr lang="es-MX" sz="2400" dirty="0"/>
              <a:t>/dx = 0 y la </a:t>
            </a:r>
            <a:r>
              <a:rPr lang="es-MX" sz="2400" dirty="0" err="1"/>
              <a:t>dy</a:t>
            </a:r>
            <a:r>
              <a:rPr lang="es-MX" sz="2400" dirty="0"/>
              <a:t>/dx cambia de signo de </a:t>
            </a:r>
            <a:r>
              <a:rPr lang="es-MX" sz="2400" dirty="0" smtClean="0"/>
              <a:t>- </a:t>
            </a:r>
            <a:r>
              <a:rPr lang="es-MX" sz="2400" dirty="0"/>
              <a:t>a </a:t>
            </a:r>
            <a:r>
              <a:rPr lang="es-MX" sz="2400" dirty="0" smtClean="0"/>
              <a:t>+ </a:t>
            </a:r>
            <a:endParaRPr lang="es-MX" sz="2400" dirty="0"/>
          </a:p>
          <a:p>
            <a:pPr algn="just">
              <a:spcBef>
                <a:spcPct val="0"/>
              </a:spcBef>
              <a:buFontTx/>
              <a:buNone/>
            </a:pPr>
            <a:endParaRPr lang="es-MX" sz="2400" dirty="0"/>
          </a:p>
        </p:txBody>
      </p:sp>
      <p:pic>
        <p:nvPicPr>
          <p:cNvPr id="3" name="Imagen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Lst>
          </a:blip>
          <a:stretch>
            <a:fillRect/>
          </a:stretch>
        </p:blipFill>
        <p:spPr>
          <a:xfrm>
            <a:off x="2986792" y="2852936"/>
            <a:ext cx="3979080" cy="2808312"/>
          </a:xfrm>
          <a:prstGeom prst="rect">
            <a:avLst/>
          </a:prstGeom>
        </p:spPr>
      </p:pic>
    </p:spTree>
    <p:extLst>
      <p:ext uri="{BB962C8B-B14F-4D97-AF65-F5344CB8AC3E}">
        <p14:creationId xmlns:p14="http://schemas.microsoft.com/office/powerpoint/2010/main" val="2845042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6964" y="46863"/>
            <a:ext cx="8229600" cy="1143000"/>
          </a:xfrm>
        </p:spPr>
        <p:txBody>
          <a:bodyPr>
            <a:normAutofit fontScale="90000"/>
          </a:bodyPr>
          <a:lstStyle/>
          <a:p>
            <a:pPr marL="0" indent="0"/>
            <a:r>
              <a:rPr lang="es-MX" b="1" dirty="0" smtClean="0">
                <a:latin typeface="Arial" pitchFamily="34" charset="0"/>
                <a:cs typeface="Arial" pitchFamily="34" charset="0"/>
              </a:rPr>
              <a:t>Método de la primera derivada</a:t>
            </a:r>
            <a:endParaRPr lang="es-MX" b="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46998" y="1052736"/>
                <a:ext cx="8229600" cy="4525963"/>
              </a:xfrm>
            </p:spPr>
            <p:txBody>
              <a:bodyPr>
                <a:normAutofit/>
              </a:bodyPr>
              <a:lstStyle/>
              <a:p>
                <a:r>
                  <a:rPr lang="es-MX" sz="2000" dirty="0" smtClean="0"/>
                  <a:t>Paso 1: Derivar la función. </a:t>
                </a:r>
                <a14:m>
                  <m:oMath xmlns:m="http://schemas.openxmlformats.org/officeDocument/2006/math">
                    <m:d>
                      <m:dPr>
                        <m:ctrlPr>
                          <a:rPr lang="es-MX" sz="1600" b="0" i="1" smtClean="0">
                            <a:latin typeface="Cambria Math" panose="02040503050406030204" pitchFamily="18" charset="0"/>
                          </a:rPr>
                        </m:ctrlPr>
                      </m:dPr>
                      <m:e>
                        <m:r>
                          <a:rPr lang="es-MX" sz="1600" i="1">
                            <a:latin typeface="Cambria Math" panose="02040503050406030204" pitchFamily="18" charset="0"/>
                          </a:rPr>
                          <m:t>𝑓</m:t>
                        </m:r>
                        <m:r>
                          <a:rPr lang="es-MX" sz="1600" b="0" i="1" smtClean="0">
                            <a:latin typeface="Cambria Math" panose="02040503050406030204" pitchFamily="18" charset="0"/>
                          </a:rPr>
                          <m:t>𝑥</m:t>
                        </m:r>
                      </m:e>
                    </m:d>
                    <m:r>
                      <a:rPr lang="es-MX" sz="1600" b="0" i="1" smtClean="0">
                        <a:latin typeface="Cambria Math" panose="02040503050406030204" pitchFamily="18" charset="0"/>
                      </a:rPr>
                      <m:t>=  </m:t>
                    </m:r>
                    <m:sSup>
                      <m:sSupPr>
                        <m:ctrlPr>
                          <a:rPr lang="es-MX" sz="1600" b="0" i="1" smtClean="0">
                            <a:latin typeface="Cambria Math" panose="02040503050406030204" pitchFamily="18" charset="0"/>
                          </a:rPr>
                        </m:ctrlPr>
                      </m:sSupPr>
                      <m:e>
                        <m:r>
                          <a:rPr lang="es-MX" sz="1600" b="0" i="1" smtClean="0">
                            <a:latin typeface="Cambria Math" panose="02040503050406030204" pitchFamily="18" charset="0"/>
                          </a:rPr>
                          <m:t>𝑥</m:t>
                        </m:r>
                      </m:e>
                      <m:sup>
                        <m:r>
                          <a:rPr lang="es-MX" sz="1600" b="0" i="1" smtClean="0">
                            <a:latin typeface="Cambria Math" panose="02040503050406030204" pitchFamily="18" charset="0"/>
                          </a:rPr>
                          <m:t>4</m:t>
                        </m:r>
                      </m:sup>
                    </m:sSup>
                    <m:r>
                      <a:rPr lang="es-MX" sz="1600" b="0" i="1" smtClean="0">
                        <a:latin typeface="Cambria Math" panose="02040503050406030204" pitchFamily="18" charset="0"/>
                      </a:rPr>
                      <m:t>−2</m:t>
                    </m:r>
                    <m:sSup>
                      <m:sSupPr>
                        <m:ctrlPr>
                          <a:rPr lang="es-MX" sz="1600" b="0" i="1" smtClean="0">
                            <a:latin typeface="Cambria Math" panose="02040503050406030204" pitchFamily="18" charset="0"/>
                          </a:rPr>
                        </m:ctrlPr>
                      </m:sSupPr>
                      <m:e>
                        <m:r>
                          <a:rPr lang="es-MX" sz="1600" b="0" i="1" smtClean="0">
                            <a:latin typeface="Cambria Math" panose="02040503050406030204" pitchFamily="18" charset="0"/>
                          </a:rPr>
                          <m:t>𝑥</m:t>
                        </m:r>
                      </m:e>
                      <m:sup>
                        <m:r>
                          <a:rPr lang="es-MX" sz="1600" b="0" i="1" smtClean="0">
                            <a:latin typeface="Cambria Math" panose="02040503050406030204" pitchFamily="18" charset="0"/>
                          </a:rPr>
                          <m:t>2</m:t>
                        </m:r>
                      </m:sup>
                    </m:sSup>
                    <m:r>
                      <a:rPr lang="es-MX" sz="1600" b="0" i="1" smtClean="0">
                        <a:latin typeface="Cambria Math" panose="02040503050406030204" pitchFamily="18" charset="0"/>
                      </a:rPr>
                      <m:t>+ 1</m:t>
                    </m:r>
                  </m:oMath>
                </a14:m>
                <a:r>
                  <a:rPr lang="es-MX" sz="1600" dirty="0" smtClean="0"/>
                  <a:t> </a:t>
                </a:r>
              </a:p>
              <a:p>
                <a:pPr marL="0" indent="0" algn="ctr">
                  <a:buNone/>
                </a:pPr>
                <a14:m>
                  <m:oMath xmlns:m="http://schemas.openxmlformats.org/officeDocument/2006/math">
                    <m:f>
                      <m:fPr>
                        <m:ctrlPr>
                          <a:rPr lang="es-MX" sz="1600" i="1" smtClean="0">
                            <a:latin typeface="Cambria Math" panose="02040503050406030204" pitchFamily="18" charset="0"/>
                          </a:rPr>
                        </m:ctrlPr>
                      </m:fPr>
                      <m:num>
                        <m:r>
                          <a:rPr lang="es-MX" sz="1600" i="1" smtClean="0">
                            <a:latin typeface="Cambria Math" panose="02040503050406030204" pitchFamily="18" charset="0"/>
                          </a:rPr>
                          <m:t>𝑑𝑦</m:t>
                        </m:r>
                      </m:num>
                      <m:den>
                        <m:r>
                          <a:rPr lang="es-MX" sz="1600" i="1" smtClean="0">
                            <a:latin typeface="Cambria Math" panose="02040503050406030204" pitchFamily="18" charset="0"/>
                          </a:rPr>
                          <m:t>𝑑𝑥</m:t>
                        </m:r>
                      </m:den>
                    </m:f>
                    <m:r>
                      <a:rPr lang="es-MX" sz="1600" i="1">
                        <a:latin typeface="Cambria Math" panose="02040503050406030204" pitchFamily="18" charset="0"/>
                      </a:rPr>
                      <m:t>=  </m:t>
                    </m:r>
                    <m:r>
                      <a:rPr lang="es-MX" sz="1600" b="0" i="1" smtClean="0">
                        <a:latin typeface="Cambria Math" panose="02040503050406030204" pitchFamily="18" charset="0"/>
                      </a:rPr>
                      <m:t>4</m:t>
                    </m:r>
                    <m:sSup>
                      <m:sSupPr>
                        <m:ctrlPr>
                          <a:rPr lang="es-MX" sz="1600" b="0" i="1" smtClean="0">
                            <a:latin typeface="Cambria Math" panose="02040503050406030204" pitchFamily="18" charset="0"/>
                          </a:rPr>
                        </m:ctrlPr>
                      </m:sSupPr>
                      <m:e>
                        <m:r>
                          <a:rPr lang="es-MX" sz="1600" b="0" i="1" smtClean="0">
                            <a:latin typeface="Cambria Math" panose="02040503050406030204" pitchFamily="18" charset="0"/>
                          </a:rPr>
                          <m:t>𝑥</m:t>
                        </m:r>
                      </m:e>
                      <m:sup>
                        <m:r>
                          <a:rPr lang="es-MX" sz="1600" b="0" i="1" smtClean="0">
                            <a:latin typeface="Cambria Math" panose="02040503050406030204" pitchFamily="18" charset="0"/>
                          </a:rPr>
                          <m:t>3</m:t>
                        </m:r>
                      </m:sup>
                    </m:sSup>
                    <m:r>
                      <a:rPr lang="es-MX" sz="1600" b="0" i="1" smtClean="0">
                        <a:latin typeface="Cambria Math" panose="02040503050406030204" pitchFamily="18" charset="0"/>
                      </a:rPr>
                      <m:t> −</m:t>
                    </m:r>
                  </m:oMath>
                </a14:m>
                <a:r>
                  <a:rPr lang="es-MX" sz="1600" dirty="0" smtClean="0"/>
                  <a:t>4x</a:t>
                </a:r>
              </a:p>
              <a:p>
                <a:r>
                  <a:rPr lang="es-MX" sz="2000" dirty="0" smtClean="0"/>
                  <a:t>Paso 2: Igualar a cero la función derivada.</a:t>
                </a:r>
              </a:p>
              <a:p>
                <a:pPr marL="0" indent="0" algn="ctr">
                  <a:buNone/>
                </a:pPr>
                <a14:m>
                  <m:oMath xmlns:m="http://schemas.openxmlformats.org/officeDocument/2006/math">
                    <m:r>
                      <a:rPr lang="es-MX" sz="1800" i="1">
                        <a:latin typeface="Cambria Math" panose="02040503050406030204" pitchFamily="18" charset="0"/>
                      </a:rPr>
                      <m:t>4</m:t>
                    </m:r>
                    <m:sSup>
                      <m:sSupPr>
                        <m:ctrlPr>
                          <a:rPr lang="es-MX" sz="1800" i="1">
                            <a:latin typeface="Cambria Math" panose="02040503050406030204" pitchFamily="18" charset="0"/>
                          </a:rPr>
                        </m:ctrlPr>
                      </m:sSupPr>
                      <m:e>
                        <m:r>
                          <a:rPr lang="es-MX" sz="1800" i="1">
                            <a:latin typeface="Cambria Math" panose="02040503050406030204" pitchFamily="18" charset="0"/>
                          </a:rPr>
                          <m:t>𝑥</m:t>
                        </m:r>
                      </m:e>
                      <m:sup>
                        <m:r>
                          <a:rPr lang="es-MX" sz="1800" i="1">
                            <a:latin typeface="Cambria Math" panose="02040503050406030204" pitchFamily="18" charset="0"/>
                          </a:rPr>
                          <m:t>3</m:t>
                        </m:r>
                      </m:sup>
                    </m:sSup>
                    <m:r>
                      <a:rPr lang="es-MX" sz="1800" i="1">
                        <a:latin typeface="Cambria Math" panose="02040503050406030204" pitchFamily="18" charset="0"/>
                      </a:rPr>
                      <m:t> −</m:t>
                    </m:r>
                    <m:r>
                      <m:rPr>
                        <m:nor/>
                      </m:rPr>
                      <a:rPr lang="es-MX" sz="1800" dirty="0"/>
                      <m:t>4</m:t>
                    </m:r>
                    <m:r>
                      <m:rPr>
                        <m:nor/>
                      </m:rPr>
                      <a:rPr lang="es-MX" sz="1800" dirty="0"/>
                      <m:t>x</m:t>
                    </m:r>
                  </m:oMath>
                </a14:m>
                <a:r>
                  <a:rPr lang="es-MX" sz="1800" dirty="0" smtClean="0"/>
                  <a:t> = 0</a:t>
                </a:r>
                <a:endParaRPr lang="es-MX" sz="1800" dirty="0"/>
              </a:p>
              <a:p>
                <a:r>
                  <a:rPr lang="es-MX" sz="2000" dirty="0" smtClean="0"/>
                  <a:t>Paso 3: Encontrar los valores en x que satisfagan la ecuación.</a:t>
                </a:r>
              </a:p>
              <a:p>
                <a:pPr marL="0" indent="0" algn="ctr">
                  <a:buNone/>
                </a:pPr>
                <a14:m>
                  <m:oMath xmlns:m="http://schemas.openxmlformats.org/officeDocument/2006/math">
                    <m:r>
                      <a:rPr lang="es-MX" sz="1900" b="0" i="1" smtClean="0">
                        <a:latin typeface="Cambria Math" panose="02040503050406030204" pitchFamily="18" charset="0"/>
                      </a:rPr>
                      <m:t>4</m:t>
                    </m:r>
                    <m:r>
                      <a:rPr lang="es-MX" sz="1900" b="0" i="1" smtClean="0">
                        <a:latin typeface="Cambria Math" panose="02040503050406030204" pitchFamily="18" charset="0"/>
                      </a:rPr>
                      <m:t>𝑥</m:t>
                    </m:r>
                    <m:r>
                      <a:rPr lang="es-MX" sz="1900" b="0" i="1" smtClean="0">
                        <a:latin typeface="Cambria Math" panose="02040503050406030204" pitchFamily="18" charset="0"/>
                      </a:rPr>
                      <m:t>(</m:t>
                    </m:r>
                    <m:sSup>
                      <m:sSupPr>
                        <m:ctrlPr>
                          <a:rPr lang="es-MX" sz="1900" b="0" i="1" smtClean="0">
                            <a:latin typeface="Cambria Math" panose="02040503050406030204" pitchFamily="18" charset="0"/>
                          </a:rPr>
                        </m:ctrlPr>
                      </m:sSupPr>
                      <m:e>
                        <m:r>
                          <a:rPr lang="es-MX" sz="1900" b="0" i="1" smtClean="0">
                            <a:latin typeface="Cambria Math" panose="02040503050406030204" pitchFamily="18" charset="0"/>
                          </a:rPr>
                          <m:t>𝑥</m:t>
                        </m:r>
                      </m:e>
                      <m:sup>
                        <m:r>
                          <a:rPr lang="es-MX" sz="1900" b="0" i="1" smtClean="0">
                            <a:latin typeface="Cambria Math" panose="02040503050406030204" pitchFamily="18" charset="0"/>
                          </a:rPr>
                          <m:t>2</m:t>
                        </m:r>
                      </m:sup>
                    </m:sSup>
                    <m:r>
                      <a:rPr lang="es-MX" sz="1900" b="0" i="1" smtClean="0">
                        <a:latin typeface="Cambria Math" panose="02040503050406030204" pitchFamily="18" charset="0"/>
                      </a:rPr>
                      <m:t> −1) </m:t>
                    </m:r>
                  </m:oMath>
                </a14:m>
                <a:r>
                  <a:rPr lang="es-MX" sz="1900" dirty="0"/>
                  <a:t>= </a:t>
                </a:r>
                <a:r>
                  <a:rPr lang="es-MX" sz="1900" dirty="0" smtClean="0"/>
                  <a:t>0</a:t>
                </a:r>
              </a:p>
              <a:p>
                <a:pPr marL="0" indent="0" algn="ctr">
                  <a:buNone/>
                </a:pPr>
                <a14:m>
                  <m:oMath xmlns:m="http://schemas.openxmlformats.org/officeDocument/2006/math">
                    <m:r>
                      <a:rPr lang="es-MX" sz="2000" i="1">
                        <a:latin typeface="Cambria Math" panose="02040503050406030204" pitchFamily="18" charset="0"/>
                      </a:rPr>
                      <m:t>𝑥</m:t>
                    </m:r>
                  </m:oMath>
                </a14:m>
                <a:r>
                  <a:rPr lang="es-MX" sz="2000" dirty="0" smtClean="0"/>
                  <a:t>  =  0; x  = </a:t>
                </a:r>
                <a14:m>
                  <m:oMath xmlns:m="http://schemas.openxmlformats.org/officeDocument/2006/math">
                    <m:r>
                      <a:rPr lang="es-MX" sz="2000" i="1" smtClean="0">
                        <a:latin typeface="Cambria Math" panose="02040503050406030204" pitchFamily="18" charset="0"/>
                        <a:ea typeface="Cambria Math" panose="02040503050406030204" pitchFamily="18" charset="0"/>
                      </a:rPr>
                      <m:t>±</m:t>
                    </m:r>
                    <m:r>
                      <a:rPr lang="es-MX" sz="2000" b="0" i="1" smtClean="0">
                        <a:latin typeface="Cambria Math" panose="02040503050406030204" pitchFamily="18" charset="0"/>
                        <a:ea typeface="Cambria Math" panose="02040503050406030204" pitchFamily="18" charset="0"/>
                      </a:rPr>
                      <m:t>1</m:t>
                    </m:r>
                  </m:oMath>
                </a14:m>
                <a:endParaRPr lang="es-MX" dirty="0" smtClean="0"/>
              </a:p>
              <a:p>
                <a:r>
                  <a:rPr lang="es-MX" sz="2000" dirty="0" smtClean="0"/>
                  <a:t>Paso 4: Evaluar la derivada de la función.</a:t>
                </a:r>
              </a:p>
              <a:p>
                <a:pPr marL="0" indent="0">
                  <a:buNone/>
                </a:pPr>
                <a:endParaRPr lang="es-MX" sz="2100" dirty="0"/>
              </a:p>
              <a:p>
                <a:pPr marL="0" indent="0">
                  <a:buNone/>
                </a:pPr>
                <a:endParaRPr lang="es-MX"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46998" y="1052736"/>
                <a:ext cx="8229600" cy="4525963"/>
              </a:xfrm>
              <a:blipFill rotWithShape="0">
                <a:blip r:embed="rId3"/>
                <a:stretch>
                  <a:fillRect l="-667" t="-809"/>
                </a:stretch>
              </a:blipFill>
            </p:spPr>
            <p:txBody>
              <a:bodyPr/>
              <a:lstStyle/>
              <a:p>
                <a:r>
                  <a:rPr lang="es-MX">
                    <a:noFill/>
                  </a:rPr>
                  <a:t> </a:t>
                </a:r>
              </a:p>
            </p:txBody>
          </p:sp>
        </mc:Fallback>
      </mc:AlternateContent>
      <p:grpSp>
        <p:nvGrpSpPr>
          <p:cNvPr id="6" name="Grupo 5"/>
          <p:cNvGrpSpPr/>
          <p:nvPr/>
        </p:nvGrpSpPr>
        <p:grpSpPr>
          <a:xfrm>
            <a:off x="2626914" y="4215705"/>
            <a:ext cx="3829700" cy="1056934"/>
            <a:chOff x="2626914" y="4215705"/>
            <a:chExt cx="3829700" cy="1056934"/>
          </a:xfrm>
        </p:grpSpPr>
        <p:grpSp>
          <p:nvGrpSpPr>
            <p:cNvPr id="16" name="Grupo 15"/>
            <p:cNvGrpSpPr/>
            <p:nvPr/>
          </p:nvGrpSpPr>
          <p:grpSpPr>
            <a:xfrm>
              <a:off x="2626914" y="4581128"/>
              <a:ext cx="3829700" cy="691511"/>
              <a:chOff x="2333604" y="4077072"/>
              <a:chExt cx="3894580" cy="641861"/>
            </a:xfrm>
          </p:grpSpPr>
          <p:grpSp>
            <p:nvGrpSpPr>
              <p:cNvPr id="12" name="Grupo 11"/>
              <p:cNvGrpSpPr/>
              <p:nvPr/>
            </p:nvGrpSpPr>
            <p:grpSpPr>
              <a:xfrm>
                <a:off x="2333604" y="4077072"/>
                <a:ext cx="3894580" cy="288032"/>
                <a:chOff x="2333604" y="4077072"/>
                <a:chExt cx="3894580" cy="288032"/>
              </a:xfrm>
            </p:grpSpPr>
            <p:cxnSp>
              <p:nvCxnSpPr>
                <p:cNvPr id="5" name="Conector recto 4"/>
                <p:cNvCxnSpPr/>
                <p:nvPr/>
              </p:nvCxnSpPr>
              <p:spPr>
                <a:xfrm>
                  <a:off x="2339752" y="4221088"/>
                  <a:ext cx="3888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6228184" y="407707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2333604" y="407707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4283968" y="407707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5220072" y="407707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3203848" y="4077072"/>
                  <a:ext cx="0" cy="28803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CuadroTexto 12"/>
              <p:cNvSpPr txBox="1"/>
              <p:nvPr/>
            </p:nvSpPr>
            <p:spPr>
              <a:xfrm>
                <a:off x="3927437" y="4376119"/>
                <a:ext cx="713061" cy="342814"/>
              </a:xfrm>
              <a:prstGeom prst="rect">
                <a:avLst/>
              </a:prstGeom>
              <a:noFill/>
            </p:spPr>
            <p:txBody>
              <a:bodyPr wrap="square" rtlCol="0">
                <a:spAutoFit/>
              </a:bodyPr>
              <a:lstStyle/>
              <a:p>
                <a:r>
                  <a:rPr lang="es-MX" dirty="0" smtClean="0"/>
                  <a:t>   x=0</a:t>
                </a:r>
              </a:p>
            </p:txBody>
          </p:sp>
          <p:sp>
            <p:nvSpPr>
              <p:cNvPr id="14" name="CuadroTexto 13"/>
              <p:cNvSpPr txBox="1"/>
              <p:nvPr/>
            </p:nvSpPr>
            <p:spPr>
              <a:xfrm>
                <a:off x="4811307" y="4365104"/>
                <a:ext cx="713061" cy="342814"/>
              </a:xfrm>
              <a:prstGeom prst="rect">
                <a:avLst/>
              </a:prstGeom>
              <a:noFill/>
            </p:spPr>
            <p:txBody>
              <a:bodyPr wrap="square" rtlCol="0">
                <a:spAutoFit/>
              </a:bodyPr>
              <a:lstStyle/>
              <a:p>
                <a:r>
                  <a:rPr lang="es-MX" dirty="0" smtClean="0"/>
                  <a:t>  x= 1</a:t>
                </a:r>
                <a:endParaRPr lang="es-MX" dirty="0"/>
              </a:p>
            </p:txBody>
          </p:sp>
          <p:sp>
            <p:nvSpPr>
              <p:cNvPr id="15" name="CuadroTexto 14"/>
              <p:cNvSpPr txBox="1"/>
              <p:nvPr/>
            </p:nvSpPr>
            <p:spPr>
              <a:xfrm>
                <a:off x="2847317" y="4376119"/>
                <a:ext cx="713061" cy="342814"/>
              </a:xfrm>
              <a:prstGeom prst="rect">
                <a:avLst/>
              </a:prstGeom>
              <a:noFill/>
            </p:spPr>
            <p:txBody>
              <a:bodyPr wrap="square" rtlCol="0">
                <a:spAutoFit/>
              </a:bodyPr>
              <a:lstStyle/>
              <a:p>
                <a:r>
                  <a:rPr lang="es-MX" dirty="0" smtClean="0"/>
                  <a:t>x=- 1</a:t>
                </a:r>
                <a:endParaRPr lang="es-MX" dirty="0"/>
              </a:p>
            </p:txBody>
          </p:sp>
        </p:grpSp>
        <p:sp>
          <p:nvSpPr>
            <p:cNvPr id="4" name="CuadroTexto 3"/>
            <p:cNvSpPr txBox="1"/>
            <p:nvPr/>
          </p:nvSpPr>
          <p:spPr>
            <a:xfrm>
              <a:off x="2843808" y="4221088"/>
              <a:ext cx="432048" cy="369332"/>
            </a:xfrm>
            <a:prstGeom prst="rect">
              <a:avLst/>
            </a:prstGeom>
            <a:noFill/>
          </p:spPr>
          <p:txBody>
            <a:bodyPr wrap="square" rtlCol="0">
              <a:spAutoFit/>
            </a:bodyPr>
            <a:lstStyle/>
            <a:p>
              <a:r>
                <a:rPr lang="es-MX" dirty="0" smtClean="0"/>
                <a:t>-2</a:t>
              </a:r>
              <a:endParaRPr lang="es-MX" dirty="0"/>
            </a:p>
          </p:txBody>
        </p:sp>
        <p:sp>
          <p:nvSpPr>
            <p:cNvPr id="18" name="CuadroTexto 17"/>
            <p:cNvSpPr txBox="1"/>
            <p:nvPr/>
          </p:nvSpPr>
          <p:spPr>
            <a:xfrm>
              <a:off x="3762296" y="4215705"/>
              <a:ext cx="630224" cy="369332"/>
            </a:xfrm>
            <a:prstGeom prst="rect">
              <a:avLst/>
            </a:prstGeom>
            <a:noFill/>
          </p:spPr>
          <p:txBody>
            <a:bodyPr wrap="square" rtlCol="0">
              <a:spAutoFit/>
            </a:bodyPr>
            <a:lstStyle/>
            <a:p>
              <a:r>
                <a:rPr lang="es-MX" dirty="0" smtClean="0"/>
                <a:t>-1/2</a:t>
              </a:r>
              <a:endParaRPr lang="es-MX" dirty="0"/>
            </a:p>
          </p:txBody>
        </p:sp>
        <p:sp>
          <p:nvSpPr>
            <p:cNvPr id="19" name="CuadroTexto 18"/>
            <p:cNvSpPr txBox="1"/>
            <p:nvPr/>
          </p:nvSpPr>
          <p:spPr>
            <a:xfrm>
              <a:off x="4804674" y="4221088"/>
              <a:ext cx="559414" cy="369332"/>
            </a:xfrm>
            <a:prstGeom prst="rect">
              <a:avLst/>
            </a:prstGeom>
            <a:noFill/>
          </p:spPr>
          <p:txBody>
            <a:bodyPr wrap="square" rtlCol="0">
              <a:spAutoFit/>
            </a:bodyPr>
            <a:lstStyle/>
            <a:p>
              <a:r>
                <a:rPr lang="es-MX" dirty="0" smtClean="0"/>
                <a:t>1/2</a:t>
              </a:r>
              <a:endParaRPr lang="es-MX" dirty="0"/>
            </a:p>
          </p:txBody>
        </p:sp>
        <p:sp>
          <p:nvSpPr>
            <p:cNvPr id="20" name="CuadroTexto 19"/>
            <p:cNvSpPr txBox="1"/>
            <p:nvPr/>
          </p:nvSpPr>
          <p:spPr>
            <a:xfrm>
              <a:off x="5744931" y="4221088"/>
              <a:ext cx="432048" cy="369332"/>
            </a:xfrm>
            <a:prstGeom prst="rect">
              <a:avLst/>
            </a:prstGeom>
            <a:noFill/>
          </p:spPr>
          <p:txBody>
            <a:bodyPr wrap="square" rtlCol="0">
              <a:spAutoFit/>
            </a:bodyPr>
            <a:lstStyle/>
            <a:p>
              <a:r>
                <a:rPr lang="es-MX" dirty="0"/>
                <a:t> </a:t>
              </a:r>
              <a:r>
                <a:rPr lang="es-MX" dirty="0" smtClean="0"/>
                <a:t>2</a:t>
              </a:r>
              <a:endParaRPr lang="es-MX" dirty="0"/>
            </a:p>
          </p:txBody>
        </p:sp>
      </p:grpSp>
    </p:spTree>
    <p:extLst>
      <p:ext uri="{BB962C8B-B14F-4D97-AF65-F5344CB8AC3E}">
        <p14:creationId xmlns:p14="http://schemas.microsoft.com/office/powerpoint/2010/main" val="691008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TotalTime>
  <Words>759</Words>
  <Application>Microsoft Office PowerPoint</Application>
  <PresentationFormat>Presentación en pantalla (4:3)</PresentationFormat>
  <Paragraphs>92</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13</vt:i4>
      </vt:variant>
    </vt:vector>
  </HeadingPairs>
  <TitlesOfParts>
    <vt:vector size="19" baseType="lpstr">
      <vt:lpstr>Arial</vt:lpstr>
      <vt:lpstr>Calibri</vt:lpstr>
      <vt:lpstr>Cambria Math</vt:lpstr>
      <vt:lpstr>Wingdings</vt:lpstr>
      <vt:lpstr>Tema de Office</vt:lpstr>
      <vt:lpstr>1_Tema de Office</vt:lpstr>
      <vt:lpstr>Valores Máximos y Mínimos</vt:lpstr>
      <vt:lpstr>Introducción Máximos y Mínimos</vt:lpstr>
      <vt:lpstr>Introducción</vt:lpstr>
      <vt:lpstr>Introducción</vt:lpstr>
      <vt:lpstr>Introducción</vt:lpstr>
      <vt:lpstr>Definición formal de máximos y mínimos</vt:lpstr>
      <vt:lpstr>Definición formal de máximos y mínimos</vt:lpstr>
      <vt:lpstr>Definición formal de máximos y mínimos</vt:lpstr>
      <vt:lpstr>Método de la primera derivada</vt:lpstr>
      <vt:lpstr>Método de la primera derivada</vt:lpstr>
      <vt:lpstr>Método de la segunda derivada</vt:lpstr>
      <vt:lpstr>Método de la segunda derivada</vt:lpstr>
      <vt:lpstr>Referencias bibliográficas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Citlali</dc:creator>
  <cp:lastModifiedBy>oscar negrete sepulveda</cp:lastModifiedBy>
  <cp:revision>116</cp:revision>
  <dcterms:created xsi:type="dcterms:W3CDTF">2012-12-04T21:22:09Z</dcterms:created>
  <dcterms:modified xsi:type="dcterms:W3CDTF">2016-09-06T03:19:43Z</dcterms:modified>
</cp:coreProperties>
</file>